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handoutMasterIdLst>
    <p:handoutMasterId r:id="rId29"/>
  </p:handoutMasterIdLst>
  <p:sldIdLst>
    <p:sldId id="260" r:id="rId5"/>
    <p:sldId id="268" r:id="rId6"/>
    <p:sldId id="266" r:id="rId7"/>
    <p:sldId id="270" r:id="rId8"/>
    <p:sldId id="279" r:id="rId9"/>
    <p:sldId id="269" r:id="rId10"/>
    <p:sldId id="280" r:id="rId11"/>
    <p:sldId id="281" r:id="rId12"/>
    <p:sldId id="283" r:id="rId13"/>
    <p:sldId id="271" r:id="rId14"/>
    <p:sldId id="273" r:id="rId15"/>
    <p:sldId id="274" r:id="rId16"/>
    <p:sldId id="275" r:id="rId17"/>
    <p:sldId id="276" r:id="rId18"/>
    <p:sldId id="290" r:id="rId19"/>
    <p:sldId id="284" r:id="rId20"/>
    <p:sldId id="291" r:id="rId21"/>
    <p:sldId id="289" r:id="rId22"/>
    <p:sldId id="288" r:id="rId23"/>
    <p:sldId id="277" r:id="rId24"/>
    <p:sldId id="278" r:id="rId25"/>
    <p:sldId id="282" r:id="rId26"/>
    <p:sldId id="26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FF55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D16E35-2742-4C40-AD5C-23080573F3F9}" v="108" dt="2024-02-28T08:25:02.183"/>
    <p1510:client id="{3372D958-27B3-472A-B27A-EFDB2070AE11}" v="55" dt="2024-02-26T15:13:40.068"/>
    <p1510:client id="{9F122AF2-F834-4C78-AEC4-77A6E112F933}" v="160" dt="2024-02-27T14:51:28.559"/>
    <p1510:client id="{D8AC0094-FACB-4EAA-859A-4DE945B741F7}" v="60" dt="2024-02-26T20:38:36.066"/>
    <p1510:client id="{EECF95EF-3C03-48D0-822A-6C572B07E5C5}" v="9" dt="2024-02-27T21:52:02.0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1B3BC1-0DB9-4336-BCD5-41F781B32A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EA5D48A-2137-49A4-89DD-3CCEBFCDEE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2064A7-27AE-4AB2-8B90-81DD7F9AEDF2}" type="datetimeFigureOut">
              <a:rPr lang="en-GB" smtClean="0"/>
              <a:t>28/02/2024</a:t>
            </a:fld>
            <a:endParaRPr lang="en-GB"/>
          </a:p>
        </p:txBody>
      </p:sp>
      <p:sp>
        <p:nvSpPr>
          <p:cNvPr id="4" name="Footer Placeholder 3">
            <a:extLst>
              <a:ext uri="{FF2B5EF4-FFF2-40B4-BE49-F238E27FC236}">
                <a16:creationId xmlns:a16="http://schemas.microsoft.com/office/drawing/2014/main" id="{3C7A2817-36C0-4901-8B96-7737603479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F18D050-5E40-46D7-831E-0542655E6C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5011EC-F915-4EB4-9C23-38E1C59BB062}" type="slidenum">
              <a:rPr lang="en-GB" smtClean="0"/>
              <a:t>‹#›</a:t>
            </a:fld>
            <a:endParaRPr lang="en-GB"/>
          </a:p>
        </p:txBody>
      </p:sp>
    </p:spTree>
    <p:extLst>
      <p:ext uri="{BB962C8B-B14F-4D97-AF65-F5344CB8AC3E}">
        <p14:creationId xmlns:p14="http://schemas.microsoft.com/office/powerpoint/2010/main" val="903064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B5213F-ACEC-4155-BD34-FD9CA7936038}" type="datetimeFigureOut">
              <a:t>2/28/2024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087E4C-652A-433B-B3E1-06AF4D794056}" type="slidenum">
              <a:t>‹#›</a:t>
            </a:fld>
            <a:endParaRPr lang="en-GB"/>
          </a:p>
        </p:txBody>
      </p:sp>
    </p:spTree>
    <p:extLst>
      <p:ext uri="{BB962C8B-B14F-4D97-AF65-F5344CB8AC3E}">
        <p14:creationId xmlns:p14="http://schemas.microsoft.com/office/powerpoint/2010/main" val="966930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ucationendowmentfoundation.org.uk/education-evidence/guidance-reports/literacy-early-year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ducationendowmentfoundation.org.uk/education-evidence/guidance-reports/effective-professional-developmen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are all committed to supporting a culture of reflection in settings so they may enter a cycle of CPD to support the progress of their children. The EYs SPHs have partners across the EYs sector to ensure training is delivered by varied practitioners. Participants are especially thankful to receive training from those who have direct experience of teaching our youngest learners in a variety of settings.</a:t>
            </a:r>
          </a:p>
          <a:p>
            <a:r>
              <a:rPr lang="en-US">
                <a:ea typeface="Calibri"/>
                <a:cs typeface="Calibri"/>
              </a:rPr>
              <a:t>Many of our hardest to reach practitioners are short of time so every resource, webinar, course and showcase, however brief is designed to provide practical tips that can be implemented at no cost. </a:t>
            </a:r>
          </a:p>
          <a:p>
            <a:r>
              <a:rPr lang="en-US">
                <a:ea typeface="Calibri"/>
                <a:cs typeface="Calibri"/>
              </a:rPr>
              <a:t>It is our main aim however to encourage the use of the evidence store, the child development training and our training offer to support settings with their CPD cycle.</a:t>
            </a:r>
          </a:p>
        </p:txBody>
      </p:sp>
      <p:sp>
        <p:nvSpPr>
          <p:cNvPr id="4" name="Slide Number Placeholder 3"/>
          <p:cNvSpPr>
            <a:spLocks noGrp="1"/>
          </p:cNvSpPr>
          <p:nvPr>
            <p:ph type="sldNum" sz="quarter" idx="5"/>
          </p:nvPr>
        </p:nvSpPr>
        <p:spPr/>
        <p:txBody>
          <a:bodyPr/>
          <a:lstStyle/>
          <a:p>
            <a:fld id="{6A087E4C-652A-433B-B3E1-06AF4D794056}" type="slidenum">
              <a:rPr lang="en-US"/>
              <a:t>2</a:t>
            </a:fld>
            <a:endParaRPr lang="en-US"/>
          </a:p>
        </p:txBody>
      </p:sp>
    </p:spTree>
    <p:extLst>
      <p:ext uri="{BB962C8B-B14F-4D97-AF65-F5344CB8AC3E}">
        <p14:creationId xmlns:p14="http://schemas.microsoft.com/office/powerpoint/2010/main" val="3016962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What the evidence tells us is effective </a:t>
            </a:r>
            <a:r>
              <a:rPr lang="en-US" err="1">
                <a:ea typeface="Calibri"/>
                <a:cs typeface="Calibri"/>
              </a:rPr>
              <a:t>maths</a:t>
            </a:r>
            <a:r>
              <a:rPr lang="en-US">
                <a:ea typeface="Calibri"/>
                <a:cs typeface="Calibri"/>
              </a:rPr>
              <a:t> teaching and learning.</a:t>
            </a:r>
          </a:p>
        </p:txBody>
      </p:sp>
      <p:sp>
        <p:nvSpPr>
          <p:cNvPr id="4" name="Slide Number Placeholder 3"/>
          <p:cNvSpPr>
            <a:spLocks noGrp="1"/>
          </p:cNvSpPr>
          <p:nvPr>
            <p:ph type="sldNum" sz="quarter" idx="5"/>
          </p:nvPr>
        </p:nvSpPr>
        <p:spPr/>
        <p:txBody>
          <a:bodyPr/>
          <a:lstStyle/>
          <a:p>
            <a:fld id="{6A087E4C-652A-433B-B3E1-06AF4D794056}" type="slidenum">
              <a:rPr lang="en-GB"/>
              <a:t>11</a:t>
            </a:fld>
            <a:endParaRPr lang="en-GB"/>
          </a:p>
        </p:txBody>
      </p:sp>
    </p:spTree>
    <p:extLst>
      <p:ext uri="{BB962C8B-B14F-4D97-AF65-F5344CB8AC3E}">
        <p14:creationId xmlns:p14="http://schemas.microsoft.com/office/powerpoint/2010/main" val="4156669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Counting Collections</a:t>
            </a:r>
          </a:p>
          <a:p>
            <a:r>
              <a:rPr lang="en-US">
                <a:ea typeface="Calibri"/>
                <a:cs typeface="Calibri"/>
              </a:rPr>
              <a:t>Practical, hands on – easy to implement without excessive time out or training.</a:t>
            </a:r>
          </a:p>
          <a:p>
            <a:r>
              <a:rPr lang="en-US">
                <a:ea typeface="Calibri"/>
                <a:cs typeface="Calibri"/>
              </a:rPr>
              <a:t>Links seamlessly with the DFE Child Development </a:t>
            </a:r>
            <a:r>
              <a:rPr lang="en-US" err="1">
                <a:ea typeface="Calibri"/>
                <a:cs typeface="Calibri"/>
              </a:rPr>
              <a:t>Maths</a:t>
            </a:r>
            <a:r>
              <a:rPr lang="en-US">
                <a:ea typeface="Calibri"/>
                <a:cs typeface="Calibri"/>
              </a:rPr>
              <a:t> Modules and EEF Early Years Evidence Store</a:t>
            </a:r>
          </a:p>
        </p:txBody>
      </p:sp>
      <p:sp>
        <p:nvSpPr>
          <p:cNvPr id="4" name="Slide Number Placeholder 3"/>
          <p:cNvSpPr>
            <a:spLocks noGrp="1"/>
          </p:cNvSpPr>
          <p:nvPr>
            <p:ph type="sldNum" sz="quarter" idx="5"/>
          </p:nvPr>
        </p:nvSpPr>
        <p:spPr/>
        <p:txBody>
          <a:bodyPr/>
          <a:lstStyle/>
          <a:p>
            <a:fld id="{6A087E4C-652A-433B-B3E1-06AF4D794056}" type="slidenum">
              <a:rPr lang="en-GB"/>
              <a:t>12</a:t>
            </a:fld>
            <a:endParaRPr lang="en-GB"/>
          </a:p>
        </p:txBody>
      </p:sp>
    </p:spTree>
    <p:extLst>
      <p:ext uri="{BB962C8B-B14F-4D97-AF65-F5344CB8AC3E}">
        <p14:creationId xmlns:p14="http://schemas.microsoft.com/office/powerpoint/2010/main" val="1970369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What the evidence tells us supports practitioners with SEND.</a:t>
            </a:r>
          </a:p>
        </p:txBody>
      </p:sp>
      <p:sp>
        <p:nvSpPr>
          <p:cNvPr id="4" name="Slide Number Placeholder 3"/>
          <p:cNvSpPr>
            <a:spLocks noGrp="1"/>
          </p:cNvSpPr>
          <p:nvPr>
            <p:ph type="sldNum" sz="quarter" idx="5"/>
          </p:nvPr>
        </p:nvSpPr>
        <p:spPr/>
        <p:txBody>
          <a:bodyPr/>
          <a:lstStyle/>
          <a:p>
            <a:fld id="{6A087E4C-652A-433B-B3E1-06AF4D794056}" type="slidenum">
              <a:rPr lang="en-GB"/>
              <a:t>13</a:t>
            </a:fld>
            <a:endParaRPr lang="en-GB"/>
          </a:p>
        </p:txBody>
      </p:sp>
    </p:spTree>
    <p:extLst>
      <p:ext uri="{BB962C8B-B14F-4D97-AF65-F5344CB8AC3E}">
        <p14:creationId xmlns:p14="http://schemas.microsoft.com/office/powerpoint/2010/main" val="3626962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Training for Key Workers in strategies to support children with SEND. Practical ideas.</a:t>
            </a:r>
          </a:p>
        </p:txBody>
      </p:sp>
      <p:sp>
        <p:nvSpPr>
          <p:cNvPr id="4" name="Slide Number Placeholder 3"/>
          <p:cNvSpPr>
            <a:spLocks noGrp="1"/>
          </p:cNvSpPr>
          <p:nvPr>
            <p:ph type="sldNum" sz="quarter" idx="5"/>
          </p:nvPr>
        </p:nvSpPr>
        <p:spPr/>
        <p:txBody>
          <a:bodyPr/>
          <a:lstStyle/>
          <a:p>
            <a:fld id="{6A087E4C-652A-433B-B3E1-06AF4D794056}" type="slidenum">
              <a:rPr lang="en-GB"/>
              <a:t>14</a:t>
            </a:fld>
            <a:endParaRPr lang="en-GB"/>
          </a:p>
        </p:txBody>
      </p:sp>
    </p:spTree>
    <p:extLst>
      <p:ext uri="{BB962C8B-B14F-4D97-AF65-F5344CB8AC3E}">
        <p14:creationId xmlns:p14="http://schemas.microsoft.com/office/powerpoint/2010/main" val="891704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One of our first priorities was to develop relationships with local authority and strategic partner groups to find out what PD was already on offer and how we could add or enhance this to improve the outcomes of children. Building these relationships was imperative to us as partnership working is something we have strived for from the very beginning. We found out during these meetings that SEL/PSED was an area that practitioners in the North East wanted more support with so during our launch events we added a section on this which I will discuss further in the presentation.</a:t>
            </a:r>
            <a:r>
              <a:rPr lang="en-US" b="1">
                <a:ea typeface="Calibri"/>
                <a:cs typeface="Calibri"/>
              </a:rPr>
              <a:t> </a:t>
            </a:r>
            <a:r>
              <a:rPr lang="en-US">
                <a:ea typeface="Calibri"/>
                <a:cs typeface="Calibri"/>
              </a:rPr>
              <a:t>Another priority was to find out about each practitioner/setting so during the launch events, we also rolled out our audit to find out the strengths and areas of development/need of practitioners in Northumberland, Durham and Newcastle. We then </a:t>
            </a:r>
            <a:r>
              <a:rPr lang="en-US" err="1">
                <a:ea typeface="Calibri"/>
                <a:cs typeface="Calibri"/>
              </a:rPr>
              <a:t>analysed</a:t>
            </a:r>
            <a:r>
              <a:rPr lang="en-US">
                <a:ea typeface="Calibri"/>
                <a:cs typeface="Calibri"/>
              </a:rPr>
              <a:t> this audit to determine our core offer of PD for the three areas we cover, starting predominantly in our home area but with all PD opportunities open to all areas we cover and we have found some very keen practitioners willing to travel quite a distance at times! We are now strengthening our offer further and rolling out the PD across all 3 areas so that is geographically spread with the aim to reach the more deprived areas/settings whilst doing so.</a:t>
            </a:r>
          </a:p>
          <a:p>
            <a:r>
              <a:rPr lang="en-US">
                <a:ea typeface="Calibri"/>
                <a:cs typeface="Calibri"/>
              </a:rPr>
              <a:t>During all of this we signpost to the other DfE recovery </a:t>
            </a:r>
            <a:r>
              <a:rPr lang="en-US" err="1">
                <a:ea typeface="Calibri"/>
                <a:cs typeface="Calibri"/>
              </a:rPr>
              <a:t>programmes</a:t>
            </a:r>
            <a:r>
              <a:rPr lang="en-US">
                <a:ea typeface="Calibri"/>
                <a:cs typeface="Calibri"/>
              </a:rPr>
              <a:t> and raise the profile of the EEF's evidence-informed approaches and practices.</a:t>
            </a:r>
          </a:p>
          <a:p>
            <a:br>
              <a:rPr lang="en-US"/>
            </a:br>
            <a:endParaRPr lang="en-US"/>
          </a:p>
        </p:txBody>
      </p:sp>
      <p:sp>
        <p:nvSpPr>
          <p:cNvPr id="4" name="Slide Number Placeholder 3"/>
          <p:cNvSpPr>
            <a:spLocks noGrp="1"/>
          </p:cNvSpPr>
          <p:nvPr>
            <p:ph type="sldNum" sz="quarter" idx="5"/>
          </p:nvPr>
        </p:nvSpPr>
        <p:spPr/>
        <p:txBody>
          <a:bodyPr/>
          <a:lstStyle/>
          <a:p>
            <a:fld id="{6A087E4C-652A-433B-B3E1-06AF4D794056}" type="slidenum">
              <a:rPr lang="en-GB"/>
              <a:t>15</a:t>
            </a:fld>
            <a:endParaRPr lang="en-GB"/>
          </a:p>
        </p:txBody>
      </p:sp>
    </p:spTree>
    <p:extLst>
      <p:ext uri="{BB962C8B-B14F-4D97-AF65-F5344CB8AC3E}">
        <p14:creationId xmlns:p14="http://schemas.microsoft.com/office/powerpoint/2010/main" val="4258506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Our audit demonstrated four main areas to initially focus on.</a:t>
            </a:r>
          </a:p>
          <a:p>
            <a:r>
              <a:rPr lang="en-US" dirty="0">
                <a:ea typeface="Calibri"/>
                <a:cs typeface="Calibri"/>
              </a:rPr>
              <a:t>**Read out the figures**</a:t>
            </a:r>
          </a:p>
          <a:p>
            <a:r>
              <a:rPr lang="en-US" dirty="0">
                <a:ea typeface="Calibri"/>
                <a:cs typeface="Calibri"/>
              </a:rPr>
              <a:t>73% of childminders alone were unfamiliar with EEF resources</a:t>
            </a:r>
          </a:p>
          <a:p>
            <a:r>
              <a:rPr lang="en-US" dirty="0">
                <a:ea typeface="Calibri"/>
                <a:cs typeface="Calibri"/>
              </a:rPr>
              <a:t>We have worked hard to provide a range of webinars, networks, workshops, PD sessions, blogs and case studies to address the findings from our audit and everything we do is linked to the EEF resources to raise practitioners awareness of this key and valuable tool. For the purpose of this presentation I am going to focus on the work we have done in relation to PSED and SEL which also helps support the area of SEND too.</a:t>
            </a:r>
          </a:p>
        </p:txBody>
      </p:sp>
      <p:sp>
        <p:nvSpPr>
          <p:cNvPr id="4" name="Slide Number Placeholder 3"/>
          <p:cNvSpPr>
            <a:spLocks noGrp="1"/>
          </p:cNvSpPr>
          <p:nvPr>
            <p:ph type="sldNum" sz="quarter" idx="5"/>
          </p:nvPr>
        </p:nvSpPr>
        <p:spPr/>
        <p:txBody>
          <a:bodyPr/>
          <a:lstStyle/>
          <a:p>
            <a:fld id="{6A087E4C-652A-433B-B3E1-06AF4D794056}" type="slidenum">
              <a:rPr lang="en-GB"/>
              <a:t>16</a:t>
            </a:fld>
            <a:endParaRPr lang="en-GB"/>
          </a:p>
        </p:txBody>
      </p:sp>
    </p:spTree>
    <p:extLst>
      <p:ext uri="{BB962C8B-B14F-4D97-AF65-F5344CB8AC3E}">
        <p14:creationId xmlns:p14="http://schemas.microsoft.com/office/powerpoint/2010/main" val="4148177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 of practitioners in our audit requested support with PSED and even more so verbally during our launch events and via emails requesting bespoke advice.</a:t>
            </a:r>
            <a:endParaRPr lang="en-US" dirty="0">
              <a:ea typeface="Calibri"/>
              <a:cs typeface="Calibri"/>
            </a:endParaRPr>
          </a:p>
          <a:p>
            <a:r>
              <a:rPr lang="en-US" dirty="0"/>
              <a:t>Our work on PSED/SEL started during out launch events. Intelligence from local authority advisors, strategic partners and practitioners on the ground were indicating this was a key focus area. </a:t>
            </a:r>
            <a:endParaRPr lang="en-US" dirty="0">
              <a:ea typeface="Calibri"/>
              <a:cs typeface="Calibri"/>
            </a:endParaRPr>
          </a:p>
          <a:p>
            <a:r>
              <a:rPr lang="en-US" dirty="0">
                <a:ea typeface="Calibri"/>
                <a:cs typeface="Calibri"/>
              </a:rPr>
              <a:t>I worked with an early years leader from Town End Academy to put a case study together. This early years leader had been working with Town End Research School to unpick the PSED evidence store and put these approaches in to practice. I supported this school in Early Years last year and I witnessed first-hand the impact of this work on the PSED/SEL skills of the children but particularly with the most disadvantaged. So we worked together on a case study with a very specific layout. We gave some key background information about SEL/PSED, we found out practitioners current challenges which was really valuable then we delved into the Early Years Toolkit and the Evidence Store and how to use them. This really helped raise the awareness of these EEF resources and we had several comments on how useful it was to see how to use both. </a:t>
            </a:r>
          </a:p>
        </p:txBody>
      </p:sp>
      <p:sp>
        <p:nvSpPr>
          <p:cNvPr id="4" name="Slide Number Placeholder 3"/>
          <p:cNvSpPr>
            <a:spLocks noGrp="1"/>
          </p:cNvSpPr>
          <p:nvPr>
            <p:ph type="sldNum" sz="quarter" idx="5"/>
          </p:nvPr>
        </p:nvSpPr>
        <p:spPr/>
        <p:txBody>
          <a:bodyPr/>
          <a:lstStyle/>
          <a:p>
            <a:fld id="{6A087E4C-652A-433B-B3E1-06AF4D794056}" type="slidenum">
              <a:rPr lang="en-GB"/>
              <a:t>17</a:t>
            </a:fld>
            <a:endParaRPr lang="en-GB"/>
          </a:p>
        </p:txBody>
      </p:sp>
    </p:spTree>
    <p:extLst>
      <p:ext uri="{BB962C8B-B14F-4D97-AF65-F5344CB8AC3E}">
        <p14:creationId xmlns:p14="http://schemas.microsoft.com/office/powerpoint/2010/main" val="2846678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 then focused on each approach and 'what the evidence tells us' and then the EYs Leader explained the evidence-informed practice she has in place as a result of this. This really brought the evidence to life and gave practitioners several ideas that they could take back to their setting to implement. At the end, we shared the impact within this setting so that practitioners could clearly see the benefits that the implementation of these approaches have had.</a:t>
            </a:r>
          </a:p>
          <a:p>
            <a:r>
              <a:rPr lang="en-US" dirty="0">
                <a:ea typeface="Calibri"/>
                <a:cs typeface="Calibri"/>
              </a:rPr>
              <a:t>This way of showcasing the EEF evidence store and evidence-informed practice has been highly successful and praised as it is clear, informative and well presented.</a:t>
            </a:r>
          </a:p>
        </p:txBody>
      </p:sp>
      <p:sp>
        <p:nvSpPr>
          <p:cNvPr id="4" name="Slide Number Placeholder 3"/>
          <p:cNvSpPr>
            <a:spLocks noGrp="1"/>
          </p:cNvSpPr>
          <p:nvPr>
            <p:ph type="sldNum" sz="quarter" idx="5"/>
          </p:nvPr>
        </p:nvSpPr>
        <p:spPr/>
        <p:txBody>
          <a:bodyPr/>
          <a:lstStyle/>
          <a:p>
            <a:fld id="{6A087E4C-652A-433B-B3E1-06AF4D794056}" type="slidenum">
              <a:rPr lang="en-GB"/>
              <a:t>18</a:t>
            </a:fld>
            <a:endParaRPr lang="en-GB"/>
          </a:p>
        </p:txBody>
      </p:sp>
    </p:spTree>
    <p:extLst>
      <p:ext uri="{BB962C8B-B14F-4D97-AF65-F5344CB8AC3E}">
        <p14:creationId xmlns:p14="http://schemas.microsoft.com/office/powerpoint/2010/main" val="1453015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rolled this format of presentation out across all launch events. From this, we had several requests to deliver this again but in more detail so we held a 2.5 hour PD session which also looked at the EEF's 'guide to implementation' and the EEF's 'guide to effective professional development in EYs'. This also included a tour of the setting which again helped bring all of the evidence-informed approaches/practices we discussed to life. We were also invited to speak about it at a conference and we have further sessions/webinars planned in in response to ongoing requests. A blog has also been written to supplement this and a webinar is being held in March focusing solely on stories to develop PSED in collaboration with Town End research school as a result of feedback from these sessions where practitioners requested more information around this area.</a:t>
            </a:r>
          </a:p>
          <a:p>
            <a:r>
              <a:rPr lang="en-US" dirty="0">
                <a:ea typeface="Calibri"/>
                <a:cs typeface="Calibri"/>
              </a:rPr>
              <a:t>I will now hand you over to Sally.</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6A087E4C-652A-433B-B3E1-06AF4D794056}" type="slidenum">
              <a:rPr lang="en-GB"/>
              <a:t>19</a:t>
            </a:fld>
            <a:endParaRPr lang="en-GB"/>
          </a:p>
        </p:txBody>
      </p:sp>
    </p:spTree>
    <p:extLst>
      <p:ext uri="{BB962C8B-B14F-4D97-AF65-F5344CB8AC3E}">
        <p14:creationId xmlns:p14="http://schemas.microsoft.com/office/powerpoint/2010/main" val="239459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a:t>Communication is central to children's learning, thinking and emotional wellbeing. We know children's CL development was impacted by the pandemic. Practitioners in our region were seeing this play out in their settings and were asking for support. </a:t>
            </a:r>
            <a:endParaRPr lang="en-US"/>
          </a:p>
          <a:p>
            <a:pPr marL="171450" indent="-171450">
              <a:buFont typeface="Arial"/>
              <a:buChar char="•"/>
            </a:pPr>
            <a:r>
              <a:rPr lang="en-GB"/>
              <a:t>Early language ability is one of the strongest predictors of later development through school and in life. </a:t>
            </a:r>
            <a:r>
              <a:rPr lang="en-GB" i="1"/>
              <a:t>Strong communication and language skills in the early years are linked with success in education, higher levels of qualifications, higher wages and better health’ (The Institute of Health Equity, 2020, p. 38).</a:t>
            </a:r>
            <a:endParaRPr lang="en-US">
              <a:ea typeface="Calibri"/>
              <a:cs typeface="Calibri"/>
            </a:endParaRPr>
          </a:p>
          <a:p>
            <a:pPr marL="171450" indent="-171450">
              <a:buFont typeface="Arial"/>
              <a:buChar char="•"/>
            </a:pPr>
            <a:r>
              <a:rPr lang="en-GB"/>
              <a:t>As highlighted in the EEF guidance report </a:t>
            </a:r>
            <a:r>
              <a:rPr lang="en-GB" u="sng">
                <a:hlinkClick r:id="rId3"/>
              </a:rPr>
              <a:t>Preparing for Literacy</a:t>
            </a:r>
            <a:r>
              <a:rPr lang="en-GB"/>
              <a:t>: “When done well, high quality interactions often look effortless but they are not easy to do well and professional development is likely to be beneficial.” We know that engaging children in multi-turn interactions that are responsive and adaptive to each individual child requires a change in behaviour. It requires practitioners to learn strategies and then use them in their daily practice. This is not an easy change to make. In order to support this change and increase the quality of teaching and learning in the long term, we need to draw on what research evidence says makes PD most effective.  (Long term programme with training input and mentor support)</a:t>
            </a:r>
            <a:endParaRPr lang="en-GB">
              <a:ea typeface="Calibri"/>
              <a:cs typeface="Calibri"/>
            </a:endParaRPr>
          </a:p>
          <a:p>
            <a:pPr marL="171450" indent="-171450">
              <a:buFont typeface="Arial"/>
              <a:buChar char="•"/>
            </a:pPr>
            <a:r>
              <a:rPr lang="en-GB"/>
              <a:t>"A quality learning experience for children requires a quality workforce. A well-qualified, skilled staff strongly increases the potential of any individual setting to deliver the best possible outcomes for children." EYFS Stat Framework</a:t>
            </a:r>
            <a:endParaRPr lang="en-GB">
              <a:ea typeface="Calibri"/>
              <a:cs typeface="Calibri"/>
            </a:endParaRPr>
          </a:p>
          <a:p>
            <a:pPr marL="171450" indent="-171450">
              <a:buFont typeface="Arial"/>
              <a:buChar char="•"/>
            </a:pPr>
            <a:r>
              <a:rPr lang="en-GB"/>
              <a:t>To ensure that the professional development we provide actually has a lasting and sustained impact on EY practice, creating high quality workforce , who deliver quality learning, we need to refer to the </a:t>
            </a:r>
            <a:r>
              <a:rPr lang="en-GB" u="sng">
                <a:hlinkClick r:id="rId4"/>
              </a:rPr>
              <a:t>EEF’s Effective Professional Development guidance report</a:t>
            </a:r>
            <a:r>
              <a:rPr lang="en-GB"/>
              <a:t> which highlights the essential building blocks – or mechanisms – which can help to bring about changes in practitioner behaviours and improve child outcomes. The new Guide to Effective Professional Development in the Early Years has been a crucial document for the SPHs and we have drawn on it heavily when designing our training and supporting networks and settings</a:t>
            </a:r>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6A087E4C-652A-433B-B3E1-06AF4D794056}" type="slidenum">
              <a:t>3</a:t>
            </a:fld>
            <a:endParaRPr lang="en-GB"/>
          </a:p>
        </p:txBody>
      </p:sp>
    </p:spTree>
    <p:extLst>
      <p:ext uri="{BB962C8B-B14F-4D97-AF65-F5344CB8AC3E}">
        <p14:creationId xmlns:p14="http://schemas.microsoft.com/office/powerpoint/2010/main" val="315598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Becky Francis "</a:t>
            </a:r>
            <a:r>
              <a:rPr lang="en-US"/>
              <a:t>Research shows that the Covid-19 pandemic has led to unprecedented disruption to early years settings, negatively impacting children’s learning and development. This has been further exacerbated by workforce challenges such as recruiting and retaining early years professionals—especially those who are qualified."</a:t>
            </a:r>
          </a:p>
          <a:p>
            <a:endParaRPr lang="en-US">
              <a:cs typeface="Calibri"/>
            </a:endParaRPr>
          </a:p>
          <a:p>
            <a:pPr marL="171450" indent="-171450">
              <a:lnSpc>
                <a:spcPct val="90000"/>
              </a:lnSpc>
              <a:spcBef>
                <a:spcPts val="1000"/>
              </a:spcBef>
              <a:spcAft>
                <a:spcPts val="600"/>
              </a:spcAft>
              <a:buFont typeface="Arial"/>
              <a:buChar char="•"/>
            </a:pPr>
            <a:r>
              <a:rPr lang="en-GB"/>
              <a:t>Exemplify evidence-informed practice, share what effective PD looks like, signpost ways to get more sustained PD.</a:t>
            </a:r>
          </a:p>
          <a:p>
            <a:pPr marL="171450" indent="-171450">
              <a:lnSpc>
                <a:spcPct val="90000"/>
              </a:lnSpc>
              <a:spcBef>
                <a:spcPts val="1000"/>
              </a:spcBef>
              <a:spcAft>
                <a:spcPts val="600"/>
              </a:spcAft>
              <a:buFont typeface="Arial"/>
              <a:buChar char="•"/>
            </a:pPr>
            <a:r>
              <a:rPr lang="en-GB"/>
              <a:t>The journey from blog/resource, to webinar, to showcase/ CM stay and play, to a sustained programme of PD offered through the SPH programme</a:t>
            </a:r>
            <a:endParaRPr lang="en-US"/>
          </a:p>
        </p:txBody>
      </p:sp>
      <p:sp>
        <p:nvSpPr>
          <p:cNvPr id="4" name="Slide Number Placeholder 3"/>
          <p:cNvSpPr>
            <a:spLocks noGrp="1"/>
          </p:cNvSpPr>
          <p:nvPr>
            <p:ph type="sldNum" sz="quarter" idx="5"/>
          </p:nvPr>
        </p:nvSpPr>
        <p:spPr/>
        <p:txBody>
          <a:bodyPr/>
          <a:lstStyle/>
          <a:p>
            <a:fld id="{6A087E4C-652A-433B-B3E1-06AF4D794056}" type="slidenum">
              <a:rPr lang="en-GB"/>
              <a:t>4</a:t>
            </a:fld>
            <a:endParaRPr lang="en-GB"/>
          </a:p>
        </p:txBody>
      </p:sp>
    </p:spTree>
    <p:extLst>
      <p:ext uri="{BB962C8B-B14F-4D97-AF65-F5344CB8AC3E}">
        <p14:creationId xmlns:p14="http://schemas.microsoft.com/office/powerpoint/2010/main" val="143606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lang="en-US"/>
              <a:t>We have been developing evidence-informed </a:t>
            </a:r>
            <a:r>
              <a:rPr lang="en-US" b="1"/>
              <a:t>practice</a:t>
            </a:r>
            <a:r>
              <a:rPr lang="en-US"/>
              <a:t> and </a:t>
            </a:r>
            <a:r>
              <a:rPr lang="en-US" b="1"/>
              <a:t>professional development </a:t>
            </a:r>
            <a:r>
              <a:rPr lang="en-US"/>
              <a:t>to support communication and language since 2018</a:t>
            </a:r>
          </a:p>
          <a:p>
            <a:pPr marL="228600" indent="-228600">
              <a:buFont typeface="Arial"/>
              <a:buChar char="•"/>
            </a:pPr>
            <a:r>
              <a:rPr lang="en-US"/>
              <a:t>Manor Park Talks - Newham Communication Project – Early Years Conversation Project</a:t>
            </a:r>
            <a:endParaRPr lang="en-US">
              <a:cs typeface="Calibri"/>
            </a:endParaRPr>
          </a:p>
          <a:p>
            <a:pPr marL="228600" indent="-228600">
              <a:buFont typeface="Arial"/>
              <a:buChar char="•"/>
            </a:pPr>
            <a:r>
              <a:rPr lang="en-US"/>
              <a:t>This has allowed us to create exemplification, training and printable resources to support the sector.</a:t>
            </a:r>
            <a:endParaRPr lang="en-US">
              <a:cs typeface="Calibri"/>
            </a:endParaRPr>
          </a:p>
          <a:p>
            <a:pPr marL="228600" indent="-228600">
              <a:buFont typeface="Arial"/>
              <a:buChar char="•"/>
            </a:pPr>
            <a:r>
              <a:rPr lang="en-US"/>
              <a:t>The SPH </a:t>
            </a:r>
            <a:r>
              <a:rPr lang="en-US" err="1"/>
              <a:t>programme</a:t>
            </a:r>
            <a:r>
              <a:rPr lang="en-US"/>
              <a:t> has funded a large efficacy trial of our CL project and provided high-quality free training to 112 settings in London.</a:t>
            </a:r>
          </a:p>
          <a:p>
            <a:pPr marL="228600" indent="-228600">
              <a:buFont typeface="Arial"/>
              <a:buChar char="•"/>
            </a:pPr>
            <a:endParaRPr lang="en-US">
              <a:cs typeface="Calibri"/>
            </a:endParaRPr>
          </a:p>
          <a:p>
            <a:pPr marL="285750" indent="-285750">
              <a:lnSpc>
                <a:spcPct val="90000"/>
              </a:lnSpc>
              <a:spcBef>
                <a:spcPts val="1000"/>
              </a:spcBef>
              <a:spcAft>
                <a:spcPts val="600"/>
              </a:spcAft>
              <a:buFont typeface="Arial,Sans-Serif"/>
              <a:buChar char="•"/>
            </a:pPr>
            <a:r>
              <a:rPr lang="en-US"/>
              <a:t>Research evidence from the EEFs GR but also our own pilot funded by the EEF (MPTs) - had an effective strategies review at the same time (UCL:IOE). Using GR on implementation and PD to inform training design. </a:t>
            </a:r>
          </a:p>
          <a:p>
            <a:pPr marL="285750" indent="-285750">
              <a:lnSpc>
                <a:spcPct val="90000"/>
              </a:lnSpc>
              <a:spcBef>
                <a:spcPts val="1000"/>
              </a:spcBef>
              <a:spcAft>
                <a:spcPts val="600"/>
              </a:spcAft>
              <a:buFont typeface="Arial,Sans-Serif"/>
              <a:buChar char="•"/>
            </a:pPr>
            <a:r>
              <a:rPr lang="en-US"/>
              <a:t>Research evidence must sit at the heart of professional development </a:t>
            </a:r>
          </a:p>
          <a:p>
            <a:pPr marL="285750" indent="-285750">
              <a:lnSpc>
                <a:spcPct val="90000"/>
              </a:lnSpc>
              <a:spcBef>
                <a:spcPts val="1000"/>
              </a:spcBef>
              <a:spcAft>
                <a:spcPts val="600"/>
              </a:spcAft>
              <a:buFont typeface="Arial,Sans-Serif"/>
              <a:buChar char="•"/>
            </a:pPr>
            <a:r>
              <a:rPr lang="en-US"/>
              <a:t>The project is developed on the basis of the EEF PD guidance report. Underpinned by a new review of evidence that seeks to move the evidence-base forward. </a:t>
            </a:r>
            <a:endParaRPr lang="en-US">
              <a:cs typeface="Calibri" panose="020F0502020204030204"/>
            </a:endParaRPr>
          </a:p>
          <a:p>
            <a:pPr marL="285750" indent="-285750">
              <a:lnSpc>
                <a:spcPct val="90000"/>
              </a:lnSpc>
              <a:spcBef>
                <a:spcPts val="1000"/>
              </a:spcBef>
              <a:spcAft>
                <a:spcPts val="600"/>
              </a:spcAft>
              <a:buFont typeface="Arial,Sans-Serif"/>
              <a:buChar char="•"/>
            </a:pPr>
            <a:endParaRPr lang="en-US">
              <a:cs typeface="Calibri" panose="020F0502020204030204"/>
            </a:endParaRPr>
          </a:p>
          <a:p>
            <a:pPr marL="285750" indent="-285750">
              <a:lnSpc>
                <a:spcPct val="90000"/>
              </a:lnSpc>
              <a:spcBef>
                <a:spcPts val="1000"/>
              </a:spcBef>
              <a:spcAft>
                <a:spcPts val="600"/>
              </a:spcAft>
              <a:buFont typeface="Arial,Sans-Serif"/>
              <a:buChar char="•"/>
            </a:pPr>
            <a:r>
              <a:rPr lang="en-US"/>
              <a:t>The work and learning from these iterative processes has allowed us to create exemplification for supporting CL in the form of blogs, videos and articles. It has allowed us to train our own staff team, our local network of PVIs in Manor park and then wider in the LB of Newham. This has created a community of practice and practitioners who can confidently use the strategies and reflect on their use with colleagues. </a:t>
            </a:r>
          </a:p>
          <a:p>
            <a:pPr marL="285750" indent="-285750">
              <a:lnSpc>
                <a:spcPct val="90000"/>
              </a:lnSpc>
              <a:spcBef>
                <a:spcPts val="1000"/>
              </a:spcBef>
              <a:spcAft>
                <a:spcPts val="600"/>
              </a:spcAft>
              <a:buFont typeface="Arial,Sans-Serif"/>
              <a:buChar char="•"/>
            </a:pPr>
            <a:r>
              <a:rPr lang="en-US"/>
              <a:t>Contributing to the evidence store (us and partner childminders) </a:t>
            </a:r>
          </a:p>
          <a:p>
            <a:pPr marL="285750" indent="-285750">
              <a:lnSpc>
                <a:spcPct val="90000"/>
              </a:lnSpc>
              <a:spcBef>
                <a:spcPts val="1000"/>
              </a:spcBef>
              <a:spcAft>
                <a:spcPts val="600"/>
              </a:spcAft>
              <a:buFont typeface="Arial,Sans-Serif"/>
              <a:buChar char="•"/>
            </a:pPr>
            <a:r>
              <a:rPr lang="en-US"/>
              <a:t>Our sustained PD </a:t>
            </a:r>
            <a:r>
              <a:rPr lang="en-US" err="1"/>
              <a:t>programmes</a:t>
            </a:r>
            <a:r>
              <a:rPr lang="en-US"/>
              <a:t> have allowed us to create spin-off webinars and resources for the SPH </a:t>
            </a:r>
          </a:p>
          <a:p>
            <a:pPr marL="285750" indent="-285750">
              <a:lnSpc>
                <a:spcPct val="90000"/>
              </a:lnSpc>
              <a:spcBef>
                <a:spcPts val="1000"/>
              </a:spcBef>
              <a:spcAft>
                <a:spcPts val="600"/>
              </a:spcAft>
              <a:buFont typeface="Arial,Sans-Serif"/>
              <a:buChar char="•"/>
            </a:pPr>
            <a:r>
              <a:rPr lang="en-US"/>
              <a:t>We are also delivering EYCP to 112 settings in London. Being independently evaluated to look at the impact of the PD on practitioners pedagogy and confidence and children's outcomes. Contributing to the evidence base around what works for 2 year olds. Made possible by the SPH </a:t>
            </a:r>
            <a:r>
              <a:rPr lang="en-US" err="1"/>
              <a:t>programme</a:t>
            </a:r>
            <a:r>
              <a:rPr lang="en-US"/>
              <a:t>.</a:t>
            </a:r>
            <a:endParaRPr lang="en-US">
              <a:cs typeface="Calibri"/>
            </a:endParaRPr>
          </a:p>
        </p:txBody>
      </p:sp>
      <p:sp>
        <p:nvSpPr>
          <p:cNvPr id="4" name="Slide Number Placeholder 3"/>
          <p:cNvSpPr>
            <a:spLocks noGrp="1"/>
          </p:cNvSpPr>
          <p:nvPr>
            <p:ph type="sldNum" sz="quarter" idx="5"/>
          </p:nvPr>
        </p:nvSpPr>
        <p:spPr/>
        <p:txBody>
          <a:bodyPr/>
          <a:lstStyle/>
          <a:p>
            <a:fld id="{6A087E4C-652A-433B-B3E1-06AF4D794056}" type="slidenum">
              <a:rPr lang="en-GB"/>
              <a:t>5</a:t>
            </a:fld>
            <a:endParaRPr lang="en-GB"/>
          </a:p>
        </p:txBody>
      </p:sp>
    </p:spTree>
    <p:extLst>
      <p:ext uri="{BB962C8B-B14F-4D97-AF65-F5344CB8AC3E}">
        <p14:creationId xmlns:p14="http://schemas.microsoft.com/office/powerpoint/2010/main" val="2833211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chose to make the link between outdoor learning and communication and language due to interest from our members in developing practice outside and the research which highlights the importance of communication and language practices that make a difference.</a:t>
            </a:r>
          </a:p>
          <a:p>
            <a:r>
              <a:rPr lang="en-US">
                <a:ea typeface="Calibri"/>
                <a:cs typeface="Calibri"/>
              </a:rPr>
              <a:t>As with many areas we have developed over the years in our own settings, we have found the areas our staff are the least confident in are often the areas that need the greatest support. Being outside came up as an area practitioners felt less confident about. We noticed adult language sometimes being less specific in the outside space. So, we felt it was a good time to share the successes we had had with outdoor experiences having a positive impact on language learning incorporating what we now know from the research that teaching vocabulary, language and interactive reading really makes a difference to a child's development. It can add seven months to a child's development.</a:t>
            </a:r>
          </a:p>
          <a:p>
            <a:r>
              <a:rPr lang="en-US">
                <a:ea typeface="Calibri"/>
                <a:cs typeface="Calibri"/>
              </a:rPr>
              <a:t>Practitioners visiting our outdoor spaces were very grateful to see principles in action. All participants said they were taking ideas away to implement and had fruitful discussions, problem </a:t>
            </a:r>
            <a:r>
              <a:rPr lang="en-US"/>
              <a:t>solving with the group.</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A087E4C-652A-433B-B3E1-06AF4D794056}" type="slidenum">
              <a:rPr lang="en-US"/>
              <a:t>6</a:t>
            </a:fld>
            <a:endParaRPr lang="en-US"/>
          </a:p>
        </p:txBody>
      </p:sp>
    </p:spTree>
    <p:extLst>
      <p:ext uri="{BB962C8B-B14F-4D97-AF65-F5344CB8AC3E}">
        <p14:creationId xmlns:p14="http://schemas.microsoft.com/office/powerpoint/2010/main" val="1199900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Another area we have been asked to offer training on is SEND.</a:t>
            </a:r>
          </a:p>
          <a:p>
            <a:r>
              <a:rPr lang="en-US">
                <a:cs typeface="Calibri"/>
              </a:rPr>
              <a:t>Linking the outside with a safe space for children with additional needs to thrive.</a:t>
            </a:r>
            <a:endParaRPr lang="en-US"/>
          </a:p>
          <a:p>
            <a:r>
              <a:rPr lang="en-US">
                <a:cs typeface="Calibri"/>
              </a:rPr>
              <a:t>Lots of non-educational research has linked time spent in natural spaces with higher levels of wellbeing. A clear link between nature and wellbeing has been made. The explicit effects of outdoor learning in a child's development is research that has not yet been conducted on a wide scale. What we can share are our own experiences of helping children communicate and develop new skills in their preferred learning space. Outside, a child often feels less under the spotlight and freer to experiment with a language they have not yet mastered, for example. Sharing our resource that supports language learning in natural spaces was an invitation for participants to go back to their settings and plan for specific vocabulary and language to be taught in the outdoor area.</a:t>
            </a:r>
          </a:p>
        </p:txBody>
      </p:sp>
      <p:sp>
        <p:nvSpPr>
          <p:cNvPr id="4" name="Slide Number Placeholder 3"/>
          <p:cNvSpPr>
            <a:spLocks noGrp="1"/>
          </p:cNvSpPr>
          <p:nvPr>
            <p:ph type="sldNum" sz="quarter" idx="5"/>
          </p:nvPr>
        </p:nvSpPr>
        <p:spPr/>
        <p:txBody>
          <a:bodyPr/>
          <a:lstStyle/>
          <a:p>
            <a:fld id="{6A087E4C-652A-433B-B3E1-06AF4D794056}" type="slidenum">
              <a:rPr lang="en-US"/>
              <a:t>7</a:t>
            </a:fld>
            <a:endParaRPr lang="en-US"/>
          </a:p>
        </p:txBody>
      </p:sp>
    </p:spTree>
    <p:extLst>
      <p:ext uri="{BB962C8B-B14F-4D97-AF65-F5344CB8AC3E}">
        <p14:creationId xmlns:p14="http://schemas.microsoft.com/office/powerpoint/2010/main" val="2697454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support staff in our own setting, we created a resource that followed the seasons drawing upon the immediate natural surroundings on site. Practitioners asked for the resource to be better able to name and talk about the plants, shrubs and trees in our local environment. For each season, month and term there is a section for practitioner knowledge, key language to use with the children and key texts to share with the children to reinforce the same chosen language.</a:t>
            </a:r>
          </a:p>
          <a:p>
            <a:r>
              <a:rPr lang="en-US">
                <a:cs typeface="Calibri"/>
              </a:rPr>
              <a:t>One childminder commented, "you have done the work for us, thank you". Considering her very busy day it was a relief for her to have some ideas that could really support her in refining her curriculum. "</a:t>
            </a:r>
            <a:r>
              <a:rPr lang="en-US"/>
              <a:t>It was a joy to visit Charles Dickens today. It inspired us to go back and discuss our current provision and the changes we would like to make. Thank you for your time and we look forward to further events" "this resource will be very useful in supporting the development of language related to nature learning. Thank You"</a:t>
            </a:r>
            <a:endParaRPr lang="en-US">
              <a:cs typeface="Calibri"/>
            </a:endParaRPr>
          </a:p>
        </p:txBody>
      </p:sp>
      <p:sp>
        <p:nvSpPr>
          <p:cNvPr id="4" name="Slide Number Placeholder 3"/>
          <p:cNvSpPr>
            <a:spLocks noGrp="1"/>
          </p:cNvSpPr>
          <p:nvPr>
            <p:ph type="sldNum" sz="quarter" idx="5"/>
          </p:nvPr>
        </p:nvSpPr>
        <p:spPr/>
        <p:txBody>
          <a:bodyPr/>
          <a:lstStyle/>
          <a:p>
            <a:fld id="{6A087E4C-652A-433B-B3E1-06AF4D794056}" type="slidenum">
              <a:rPr lang="en-US"/>
              <a:t>8</a:t>
            </a:fld>
            <a:endParaRPr lang="en-US"/>
          </a:p>
        </p:txBody>
      </p:sp>
    </p:spTree>
    <p:extLst>
      <p:ext uri="{BB962C8B-B14F-4D97-AF65-F5344CB8AC3E}">
        <p14:creationId xmlns:p14="http://schemas.microsoft.com/office/powerpoint/2010/main" val="624928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sector that has felt isolated in recent times has welcomed the drop-in visits we have offered at their existing sessions. This has worked best where small groups have been able to access brief training whilst a colleague looked after their children. This did not impinge on their time. We offered resources and examples of high quality texts to complement the nature learning. Childminders in our experience are out and about lots so very keen to further develop their knowledge of the natural environment.</a:t>
            </a:r>
          </a:p>
          <a:p>
            <a:r>
              <a:rPr lang="en-US">
                <a:cs typeface="Calibri"/>
              </a:rPr>
              <a:t>Adapting training to the different audiences has kept us on our toes.</a:t>
            </a:r>
          </a:p>
          <a:p>
            <a:r>
              <a:rPr lang="en-US">
                <a:cs typeface="Calibri"/>
              </a:rPr>
              <a:t>There are quite a few childminders who </a:t>
            </a:r>
            <a:r>
              <a:rPr lang="en-US" err="1">
                <a:cs typeface="Calibri"/>
              </a:rPr>
              <a:t>favour</a:t>
            </a:r>
            <a:r>
              <a:rPr lang="en-US">
                <a:cs typeface="Calibri"/>
              </a:rPr>
              <a:t> an early Saturday morning session for a more in depth webinar so we have ensured these are also part of our offer.</a:t>
            </a:r>
          </a:p>
          <a:p>
            <a:r>
              <a:rPr lang="en-US">
                <a:cs typeface="Calibri"/>
              </a:rPr>
              <a:t>Pushing what we know about language learning and development is what we continue to bring our points back to.</a:t>
            </a:r>
          </a:p>
          <a:p>
            <a:r>
              <a:rPr lang="en-US">
                <a:cs typeface="Calibri"/>
              </a:rPr>
              <a:t>Feedback has been really positive. </a:t>
            </a:r>
            <a:r>
              <a:rPr lang="en-US" err="1">
                <a:cs typeface="Calibri"/>
              </a:rPr>
              <a:t>Eg</a:t>
            </a:r>
          </a:p>
          <a:p>
            <a:r>
              <a:rPr lang="en-US">
                <a:cs typeface="Calibri"/>
              </a:rPr>
              <a:t>"</a:t>
            </a:r>
            <a:r>
              <a:rPr lang="en-US"/>
              <a:t>Thank you, very informative session."</a:t>
            </a:r>
            <a:endParaRPr lang="en-US">
              <a:cs typeface="Calibri"/>
            </a:endParaRPr>
          </a:p>
          <a:p>
            <a:r>
              <a:rPr lang="en-US">
                <a:cs typeface="Calibri"/>
              </a:rPr>
              <a:t>"</a:t>
            </a:r>
            <a:r>
              <a:rPr lang="en-US"/>
              <a:t>Thank you so much it was very interesting and lots of information I can use and apply in my setting."</a:t>
            </a:r>
            <a:endParaRPr lang="en-US">
              <a:cs typeface="Calibri"/>
            </a:endParaRPr>
          </a:p>
        </p:txBody>
      </p:sp>
      <p:sp>
        <p:nvSpPr>
          <p:cNvPr id="4" name="Slide Number Placeholder 3"/>
          <p:cNvSpPr>
            <a:spLocks noGrp="1"/>
          </p:cNvSpPr>
          <p:nvPr>
            <p:ph type="sldNum" sz="quarter" idx="5"/>
          </p:nvPr>
        </p:nvSpPr>
        <p:spPr/>
        <p:txBody>
          <a:bodyPr/>
          <a:lstStyle/>
          <a:p>
            <a:fld id="{6A087E4C-652A-433B-B3E1-06AF4D794056}" type="slidenum">
              <a:rPr lang="en-US"/>
              <a:t>9</a:t>
            </a:fld>
            <a:endParaRPr lang="en-US"/>
          </a:p>
        </p:txBody>
      </p:sp>
    </p:spTree>
    <p:extLst>
      <p:ext uri="{BB962C8B-B14F-4D97-AF65-F5344CB8AC3E}">
        <p14:creationId xmlns:p14="http://schemas.microsoft.com/office/powerpoint/2010/main" val="3712125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Talk about how we found out what settings/practitioners want.</a:t>
            </a:r>
          </a:p>
          <a:p>
            <a:r>
              <a:rPr lang="en-US">
                <a:ea typeface="Calibri"/>
                <a:cs typeface="Calibri"/>
              </a:rPr>
              <a:t>Link to outcomes/data.</a:t>
            </a:r>
          </a:p>
        </p:txBody>
      </p:sp>
      <p:sp>
        <p:nvSpPr>
          <p:cNvPr id="4" name="Slide Number Placeholder 3"/>
          <p:cNvSpPr>
            <a:spLocks noGrp="1"/>
          </p:cNvSpPr>
          <p:nvPr>
            <p:ph type="sldNum" sz="quarter" idx="5"/>
          </p:nvPr>
        </p:nvSpPr>
        <p:spPr/>
        <p:txBody>
          <a:bodyPr/>
          <a:lstStyle/>
          <a:p>
            <a:fld id="{6A087E4C-652A-433B-B3E1-06AF4D794056}" type="slidenum">
              <a:rPr lang="en-GB"/>
              <a:t>10</a:t>
            </a:fld>
            <a:endParaRPr lang="en-GB"/>
          </a:p>
        </p:txBody>
      </p:sp>
    </p:spTree>
    <p:extLst>
      <p:ext uri="{BB962C8B-B14F-4D97-AF65-F5344CB8AC3E}">
        <p14:creationId xmlns:p14="http://schemas.microsoft.com/office/powerpoint/2010/main" val="1836341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pic>
        <p:nvPicPr>
          <p:cNvPr id="7" name="Picture 6">
            <a:extLst>
              <a:ext uri="{FF2B5EF4-FFF2-40B4-BE49-F238E27FC236}">
                <a16:creationId xmlns:a16="http://schemas.microsoft.com/office/drawing/2014/main" id="{9D1363E6-6783-48A3-9F95-1B6B97FB11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233318">
            <a:off x="-1895861" y="1245878"/>
            <a:ext cx="7428480" cy="4680000"/>
          </a:xfrm>
          <a:prstGeom prst="rect">
            <a:avLst/>
          </a:prstGeom>
        </p:spPr>
      </p:pic>
      <p:sp>
        <p:nvSpPr>
          <p:cNvPr id="2" name="Title 1"/>
          <p:cNvSpPr>
            <a:spLocks noGrp="1"/>
          </p:cNvSpPr>
          <p:nvPr>
            <p:ph type="ctrTitle"/>
          </p:nvPr>
        </p:nvSpPr>
        <p:spPr>
          <a:xfrm>
            <a:off x="238126" y="3585878"/>
            <a:ext cx="5343524" cy="765898"/>
          </a:xfrm>
        </p:spPr>
        <p:txBody>
          <a:bodyPr anchor="b">
            <a:normAutofit/>
          </a:bodyPr>
          <a:lstStyle>
            <a:lvl1pPr algn="l">
              <a:defRPr sz="3200"/>
            </a:lvl1pPr>
          </a:lstStyle>
          <a:p>
            <a:r>
              <a:rPr lang="en-US"/>
              <a:t>Click to edit Master title style</a:t>
            </a:r>
            <a:endParaRPr lang="en-GB"/>
          </a:p>
        </p:txBody>
      </p:sp>
      <p:sp>
        <p:nvSpPr>
          <p:cNvPr id="3" name="Subtitle 2"/>
          <p:cNvSpPr>
            <a:spLocks noGrp="1"/>
          </p:cNvSpPr>
          <p:nvPr>
            <p:ph type="subTitle" idx="1"/>
          </p:nvPr>
        </p:nvSpPr>
        <p:spPr>
          <a:xfrm>
            <a:off x="238126" y="2891708"/>
            <a:ext cx="5343524" cy="464545"/>
          </a:xfrm>
        </p:spPr>
        <p:txBody>
          <a:bodyP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56601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1964" y="681037"/>
            <a:ext cx="10577945" cy="1325563"/>
          </a:xfr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701964" y="2238375"/>
            <a:ext cx="10651836" cy="3938588"/>
          </a:xfrm>
        </p:spPr>
        <p:txBody>
          <a:bodyPr vert="eaVert"/>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15411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94048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890892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408663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40054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3419895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2928219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747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457201"/>
            <a:ext cx="6172200" cy="5403850"/>
          </a:xfrm>
        </p:spPr>
        <p:txBody>
          <a:bodyPr/>
          <a:lstStyle>
            <a:lvl1pPr>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64754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3404929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1964" y="937779"/>
            <a:ext cx="10577945"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701964" y="2576945"/>
            <a:ext cx="10651836" cy="36000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60302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FF557A"/>
          </a:solidFill>
          <a:latin typeface="Cera Pro" panose="00000500000000000000" pitchFamily="50"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Cera Pro" panose="00000500000000000000" pitchFamily="50" charset="0"/>
          <a:ea typeface="+mn-ea"/>
          <a:cs typeface="+mn-cs"/>
        </a:defRPr>
      </a:lvl2pPr>
      <a:lvl3pPr marL="1143000" indent="-228600" algn="l" defTabSz="914400" rtl="0" eaLnBrk="1" latinLnBrk="0" hangingPunct="1">
        <a:lnSpc>
          <a:spcPct val="90000"/>
        </a:lnSpc>
        <a:spcBef>
          <a:spcPts val="300"/>
        </a:spcBef>
        <a:spcAft>
          <a:spcPts val="300"/>
        </a:spcAft>
        <a:buFont typeface="Arial" panose="020B0604020202020204" pitchFamily="34" charset="0"/>
        <a:buChar char="•"/>
        <a:defRPr sz="2000" kern="1200">
          <a:solidFill>
            <a:schemeClr val="tx1"/>
          </a:solidFill>
          <a:latin typeface="Cera Pro" panose="00000500000000000000" pitchFamily="50" charset="0"/>
          <a:ea typeface="+mn-ea"/>
          <a:cs typeface="+mn-cs"/>
        </a:defRPr>
      </a:lvl3pPr>
      <a:lvl4pPr marL="16002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4pPr>
      <a:lvl5pPr marL="20574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hyperlink" Target="mailto:eysph@londonsouthtsh.org" TargetMode="External"/><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hyperlink" Target="mailto:midlandssph@birminghamearlyyearsnetworks.org" TargetMode="External"/><Relationship Id="rId5" Type="http://schemas.openxmlformats.org/officeDocument/2006/relationships/hyperlink" Target="mailto:greatnorthsph@wiseacademies.co.uk" TargetMode="External"/><Relationship Id="rId4" Type="http://schemas.openxmlformats.org/officeDocument/2006/relationships/hyperlink" Target="mailto:abrighterstart@sheringham-nur.newham.sch.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ogo with a tree in the shape of a heart&#10;&#10;Description automatically generated">
            <a:extLst>
              <a:ext uri="{FF2B5EF4-FFF2-40B4-BE49-F238E27FC236}">
                <a16:creationId xmlns:a16="http://schemas.microsoft.com/office/drawing/2014/main" id="{36121C7C-EFBD-D177-BDD5-90898851BDA9}"/>
              </a:ext>
            </a:extLst>
          </p:cNvPr>
          <p:cNvPicPr>
            <a:picLocks noChangeAspect="1"/>
          </p:cNvPicPr>
          <p:nvPr/>
        </p:nvPicPr>
        <p:blipFill rotWithShape="1">
          <a:blip r:embed="rId2"/>
          <a:srcRect l="8362" t="8362" r="7317" b="7343"/>
          <a:stretch/>
        </p:blipFill>
        <p:spPr>
          <a:xfrm>
            <a:off x="9056385" y="4205885"/>
            <a:ext cx="1909450" cy="1930214"/>
          </a:xfrm>
          <a:prstGeom prst="rect">
            <a:avLst/>
          </a:prstGeom>
        </p:spPr>
      </p:pic>
      <p:sp>
        <p:nvSpPr>
          <p:cNvPr id="2" name="Title 1">
            <a:extLst>
              <a:ext uri="{FF2B5EF4-FFF2-40B4-BE49-F238E27FC236}">
                <a16:creationId xmlns:a16="http://schemas.microsoft.com/office/drawing/2014/main" id="{A33BBDF1-E193-4367-A1C4-22B94C6CB73C}"/>
              </a:ext>
            </a:extLst>
          </p:cNvPr>
          <p:cNvSpPr>
            <a:spLocks noGrp="1"/>
          </p:cNvSpPr>
          <p:nvPr>
            <p:ph type="ctrTitle"/>
          </p:nvPr>
        </p:nvSpPr>
        <p:spPr>
          <a:xfrm>
            <a:off x="485013" y="983966"/>
            <a:ext cx="9647277" cy="2074920"/>
          </a:xfrm>
        </p:spPr>
        <p:txBody>
          <a:bodyPr>
            <a:normAutofit/>
          </a:bodyPr>
          <a:lstStyle/>
          <a:p>
            <a:r>
              <a:rPr lang="en-GB" sz="6000">
                <a:latin typeface="Calibri"/>
                <a:cs typeface="Calibri"/>
              </a:rPr>
              <a:t>Supporting Professional Development </a:t>
            </a:r>
            <a:endParaRPr lang="en-GB" sz="6000"/>
          </a:p>
        </p:txBody>
      </p:sp>
      <p:sp>
        <p:nvSpPr>
          <p:cNvPr id="3" name="Subtitle 2">
            <a:extLst>
              <a:ext uri="{FF2B5EF4-FFF2-40B4-BE49-F238E27FC236}">
                <a16:creationId xmlns:a16="http://schemas.microsoft.com/office/drawing/2014/main" id="{385473BA-4051-4BDD-8019-6951CD7C10F5}"/>
              </a:ext>
            </a:extLst>
          </p:cNvPr>
          <p:cNvSpPr>
            <a:spLocks noGrp="1"/>
          </p:cNvSpPr>
          <p:nvPr>
            <p:ph type="subTitle" idx="1"/>
          </p:nvPr>
        </p:nvSpPr>
        <p:spPr>
          <a:xfrm>
            <a:off x="517671" y="3065530"/>
            <a:ext cx="9573386" cy="1047070"/>
          </a:xfrm>
        </p:spPr>
        <p:txBody>
          <a:bodyPr vert="horz" lIns="91440" tIns="45720" rIns="91440" bIns="45720" rtlCol="0" anchor="t">
            <a:normAutofit/>
          </a:bodyPr>
          <a:lstStyle/>
          <a:p>
            <a:r>
              <a:rPr lang="en-GB" sz="2800">
                <a:latin typeface="Calibri"/>
                <a:cs typeface="Calibri"/>
              </a:rPr>
              <a:t>How the Stronger Practice Hubs are supporting the professional development of the early years sector</a:t>
            </a:r>
          </a:p>
        </p:txBody>
      </p:sp>
      <p:pic>
        <p:nvPicPr>
          <p:cNvPr id="6" name="Picture 5" descr="Graphical user interface, text&#10;&#10;Description automatically generated">
            <a:extLst>
              <a:ext uri="{FF2B5EF4-FFF2-40B4-BE49-F238E27FC236}">
                <a16:creationId xmlns:a16="http://schemas.microsoft.com/office/drawing/2014/main" id="{F471CFFD-C377-6C20-9A9B-2CE4B3BCEDD5}"/>
              </a:ext>
            </a:extLst>
          </p:cNvPr>
          <p:cNvPicPr>
            <a:picLocks noChangeAspect="1"/>
          </p:cNvPicPr>
          <p:nvPr/>
        </p:nvPicPr>
        <p:blipFill>
          <a:blip r:embed="rId3"/>
          <a:stretch>
            <a:fillRect/>
          </a:stretch>
        </p:blipFill>
        <p:spPr>
          <a:xfrm>
            <a:off x="437835" y="4399769"/>
            <a:ext cx="2255520" cy="1697279"/>
          </a:xfrm>
          <a:prstGeom prst="rect">
            <a:avLst/>
          </a:prstGeom>
          <a:ln>
            <a:noFill/>
          </a:ln>
          <a:effectLst>
            <a:outerShdw blurRad="190500" algn="tl" rotWithShape="0">
              <a:srgbClr val="000000">
                <a:alpha val="70000"/>
              </a:srgbClr>
            </a:outerShdw>
          </a:effectLst>
        </p:spPr>
      </p:pic>
      <p:pic>
        <p:nvPicPr>
          <p:cNvPr id="4" name="Picture 3" descr="A logo with black text&#10;&#10;Description automatically generated">
            <a:extLst>
              <a:ext uri="{FF2B5EF4-FFF2-40B4-BE49-F238E27FC236}">
                <a16:creationId xmlns:a16="http://schemas.microsoft.com/office/drawing/2014/main" id="{CED77440-E90B-C29F-2D48-EBFFF827FF08}"/>
              </a:ext>
            </a:extLst>
          </p:cNvPr>
          <p:cNvPicPr>
            <a:picLocks noChangeAspect="1"/>
          </p:cNvPicPr>
          <p:nvPr/>
        </p:nvPicPr>
        <p:blipFill rotWithShape="1">
          <a:blip r:embed="rId4"/>
          <a:srcRect b="7563"/>
          <a:stretch/>
        </p:blipFill>
        <p:spPr>
          <a:xfrm>
            <a:off x="5789030" y="5170163"/>
            <a:ext cx="3265854" cy="1195172"/>
          </a:xfrm>
          <a:prstGeom prst="rect">
            <a:avLst/>
          </a:prstGeom>
        </p:spPr>
      </p:pic>
      <p:pic>
        <p:nvPicPr>
          <p:cNvPr id="5" name="Picture 4" descr="A logo with colorful lines&#10;&#10;Description automatically generated">
            <a:extLst>
              <a:ext uri="{FF2B5EF4-FFF2-40B4-BE49-F238E27FC236}">
                <a16:creationId xmlns:a16="http://schemas.microsoft.com/office/drawing/2014/main" id="{974EDBDD-4D01-71D7-B34A-2DE754D927EF}"/>
              </a:ext>
            </a:extLst>
          </p:cNvPr>
          <p:cNvPicPr>
            <a:picLocks noChangeAspect="1"/>
          </p:cNvPicPr>
          <p:nvPr/>
        </p:nvPicPr>
        <p:blipFill>
          <a:blip r:embed="rId5"/>
          <a:stretch>
            <a:fillRect/>
          </a:stretch>
        </p:blipFill>
        <p:spPr>
          <a:xfrm>
            <a:off x="2937295" y="4748628"/>
            <a:ext cx="2754086" cy="1616646"/>
          </a:xfrm>
          <a:prstGeom prst="rect">
            <a:avLst/>
          </a:prstGeom>
        </p:spPr>
      </p:pic>
    </p:spTree>
    <p:extLst>
      <p:ext uri="{BB962C8B-B14F-4D97-AF65-F5344CB8AC3E}">
        <p14:creationId xmlns:p14="http://schemas.microsoft.com/office/powerpoint/2010/main" val="2398263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65DC-0840-8923-B369-995F916A25FE}"/>
              </a:ext>
            </a:extLst>
          </p:cNvPr>
          <p:cNvSpPr>
            <a:spLocks noGrp="1"/>
          </p:cNvSpPr>
          <p:nvPr>
            <p:ph type="title"/>
          </p:nvPr>
        </p:nvSpPr>
        <p:spPr>
          <a:xfrm>
            <a:off x="2369738" y="578345"/>
            <a:ext cx="10577945" cy="1946451"/>
          </a:xfrm>
        </p:spPr>
        <p:txBody>
          <a:bodyPr>
            <a:normAutofit/>
          </a:bodyPr>
          <a:lstStyle/>
          <a:p>
            <a:r>
              <a:rPr lang="en-GB">
                <a:latin typeface="Calibri"/>
                <a:cs typeface="Calibri"/>
              </a:rPr>
              <a:t>Heart - Midlands </a:t>
            </a:r>
            <a:br>
              <a:rPr lang="en-GB">
                <a:latin typeface="Calibri"/>
                <a:cs typeface="Calibri"/>
              </a:rPr>
            </a:br>
            <a:r>
              <a:rPr lang="en-GB">
                <a:latin typeface="Calibri"/>
                <a:cs typeface="Calibri"/>
              </a:rPr>
              <a:t>Early Years Stronger Practice Hub</a:t>
            </a:r>
            <a:br>
              <a:rPr lang="en-GB">
                <a:solidFill>
                  <a:srgbClr val="0070C0"/>
                </a:solidFill>
                <a:latin typeface="Calibri"/>
                <a:cs typeface="Calibri"/>
              </a:rPr>
            </a:br>
            <a:r>
              <a:rPr lang="en-GB">
                <a:solidFill>
                  <a:srgbClr val="0070C0"/>
                </a:solidFill>
                <a:latin typeface="Calibri"/>
                <a:cs typeface="Calibri"/>
              </a:rPr>
              <a:t>Responding to need</a:t>
            </a:r>
          </a:p>
        </p:txBody>
      </p:sp>
      <p:sp>
        <p:nvSpPr>
          <p:cNvPr id="3" name="Content Placeholder 2">
            <a:extLst>
              <a:ext uri="{FF2B5EF4-FFF2-40B4-BE49-F238E27FC236}">
                <a16:creationId xmlns:a16="http://schemas.microsoft.com/office/drawing/2014/main" id="{881D3FB7-2330-8A29-E0A5-8DC3AA0E1D05}"/>
              </a:ext>
            </a:extLst>
          </p:cNvPr>
          <p:cNvSpPr>
            <a:spLocks noGrp="1"/>
          </p:cNvSpPr>
          <p:nvPr>
            <p:ph idx="1"/>
          </p:nvPr>
        </p:nvSpPr>
        <p:spPr>
          <a:xfrm>
            <a:off x="560853" y="2857836"/>
            <a:ext cx="10651836" cy="4002584"/>
          </a:xfrm>
        </p:spPr>
        <p:txBody>
          <a:bodyPr vert="horz" lIns="91440" tIns="45720" rIns="91440" bIns="45720" rtlCol="0" anchor="t">
            <a:normAutofit/>
          </a:bodyPr>
          <a:lstStyle/>
          <a:p>
            <a:pPr marL="0" indent="0">
              <a:buNone/>
            </a:pPr>
            <a:r>
              <a:rPr lang="en-GB" sz="3500">
                <a:solidFill>
                  <a:schemeClr val="accent2">
                    <a:lumMod val="50000"/>
                  </a:schemeClr>
                </a:solidFill>
                <a:latin typeface="Calibri"/>
                <a:cs typeface="Calibri"/>
              </a:rPr>
              <a:t>West Midlands practitioners requested:</a:t>
            </a:r>
          </a:p>
          <a:p>
            <a:r>
              <a:rPr lang="en-GB" sz="3500">
                <a:solidFill>
                  <a:schemeClr val="accent2">
                    <a:lumMod val="50000"/>
                  </a:schemeClr>
                </a:solidFill>
                <a:latin typeface="Calibri"/>
                <a:cs typeface="Calibri"/>
              </a:rPr>
              <a:t>Support for teaching early maths</a:t>
            </a:r>
          </a:p>
          <a:p>
            <a:r>
              <a:rPr lang="en-GB" sz="3500">
                <a:solidFill>
                  <a:schemeClr val="accent2">
                    <a:lumMod val="50000"/>
                  </a:schemeClr>
                </a:solidFill>
                <a:latin typeface="Calibri"/>
                <a:cs typeface="Calibri"/>
              </a:rPr>
              <a:t>Support for children with SEND</a:t>
            </a:r>
          </a:p>
        </p:txBody>
      </p:sp>
      <p:pic>
        <p:nvPicPr>
          <p:cNvPr id="4" name="Picture 3" descr="A logo with a tree in the shape of a heart&#10;&#10;Description automatically generated">
            <a:extLst>
              <a:ext uri="{FF2B5EF4-FFF2-40B4-BE49-F238E27FC236}">
                <a16:creationId xmlns:a16="http://schemas.microsoft.com/office/drawing/2014/main" id="{EFA3F7C7-C926-75E2-2451-6DC557F56E61}"/>
              </a:ext>
            </a:extLst>
          </p:cNvPr>
          <p:cNvPicPr>
            <a:picLocks noChangeAspect="1"/>
          </p:cNvPicPr>
          <p:nvPr/>
        </p:nvPicPr>
        <p:blipFill rotWithShape="1">
          <a:blip r:embed="rId3"/>
          <a:srcRect l="6969" t="8322" r="8362" b="6993"/>
          <a:stretch/>
        </p:blipFill>
        <p:spPr>
          <a:xfrm>
            <a:off x="397005" y="290427"/>
            <a:ext cx="1780042" cy="1773726"/>
          </a:xfrm>
          <a:prstGeom prst="rect">
            <a:avLst/>
          </a:prstGeom>
        </p:spPr>
      </p:pic>
      <p:sp>
        <p:nvSpPr>
          <p:cNvPr id="5" name="Rectangle: Rounded Corners 4">
            <a:extLst>
              <a:ext uri="{FF2B5EF4-FFF2-40B4-BE49-F238E27FC236}">
                <a16:creationId xmlns:a16="http://schemas.microsoft.com/office/drawing/2014/main" id="{34227C70-FC7E-6AEF-F5DA-75AA12B2F662}"/>
              </a:ext>
            </a:extLst>
          </p:cNvPr>
          <p:cNvSpPr/>
          <p:nvPr/>
        </p:nvSpPr>
        <p:spPr>
          <a:xfrm>
            <a:off x="7799568" y="3970322"/>
            <a:ext cx="4169432" cy="2616679"/>
          </a:xfrm>
          <a:prstGeom prst="roundRect">
            <a:avLst/>
          </a:prstGeom>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GB" sz="3200">
                <a:latin typeface="Calibri"/>
                <a:cs typeface="Calibri"/>
              </a:rPr>
              <a:t>EYFSP 2023 Data Maths:</a:t>
            </a:r>
            <a:endParaRPr lang="en-GB" sz="3200">
              <a:latin typeface="Cera Pro"/>
              <a:cs typeface="Calibri"/>
            </a:endParaRPr>
          </a:p>
          <a:p>
            <a:pPr algn="ctr"/>
            <a:r>
              <a:rPr lang="en-GB" sz="3200">
                <a:latin typeface="Calibri"/>
                <a:cs typeface="Calibri"/>
              </a:rPr>
              <a:t>West Midlands</a:t>
            </a:r>
            <a:r>
              <a:rPr lang="en-GB" sz="3600">
                <a:latin typeface="Calibri"/>
                <a:cs typeface="Calibri"/>
              </a:rPr>
              <a:t> 75.1%</a:t>
            </a:r>
          </a:p>
          <a:p>
            <a:pPr algn="ctr"/>
            <a:r>
              <a:rPr lang="en-GB" sz="3600">
                <a:latin typeface="Calibri"/>
                <a:cs typeface="Calibri"/>
              </a:rPr>
              <a:t>National 77.1%</a:t>
            </a:r>
          </a:p>
        </p:txBody>
      </p:sp>
    </p:spTree>
    <p:extLst>
      <p:ext uri="{BB962C8B-B14F-4D97-AF65-F5344CB8AC3E}">
        <p14:creationId xmlns:p14="http://schemas.microsoft.com/office/powerpoint/2010/main" val="3123086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text with a lion and a unicorn&#10;&#10;Description automatically generated">
            <a:extLst>
              <a:ext uri="{FF2B5EF4-FFF2-40B4-BE49-F238E27FC236}">
                <a16:creationId xmlns:a16="http://schemas.microsoft.com/office/drawing/2014/main" id="{2C3B4EFD-76DB-4EBF-A71A-DFF890B09584}"/>
              </a:ext>
            </a:extLst>
          </p:cNvPr>
          <p:cNvPicPr>
            <a:picLocks noChangeAspect="1"/>
          </p:cNvPicPr>
          <p:nvPr/>
        </p:nvPicPr>
        <p:blipFill>
          <a:blip r:embed="rId3"/>
          <a:stretch>
            <a:fillRect/>
          </a:stretch>
        </p:blipFill>
        <p:spPr>
          <a:xfrm>
            <a:off x="405711" y="4611628"/>
            <a:ext cx="1187032" cy="797765"/>
          </a:xfrm>
          <a:prstGeom prst="rect">
            <a:avLst/>
          </a:prstGeom>
        </p:spPr>
      </p:pic>
      <p:pic>
        <p:nvPicPr>
          <p:cNvPr id="10" name="Picture 9" descr="A logo for a foundation&#10;&#10;Description automatically generated">
            <a:extLst>
              <a:ext uri="{FF2B5EF4-FFF2-40B4-BE49-F238E27FC236}">
                <a16:creationId xmlns:a16="http://schemas.microsoft.com/office/drawing/2014/main" id="{15F12F0B-ECA9-9DAD-CA92-4AA9E2419EDC}"/>
              </a:ext>
            </a:extLst>
          </p:cNvPr>
          <p:cNvPicPr>
            <a:picLocks noChangeAspect="1"/>
          </p:cNvPicPr>
          <p:nvPr/>
        </p:nvPicPr>
        <p:blipFill>
          <a:blip r:embed="rId4"/>
          <a:stretch>
            <a:fillRect/>
          </a:stretch>
        </p:blipFill>
        <p:spPr>
          <a:xfrm>
            <a:off x="158152" y="1656988"/>
            <a:ext cx="2631058" cy="1473680"/>
          </a:xfrm>
          <a:prstGeom prst="rect">
            <a:avLst/>
          </a:prstGeom>
        </p:spPr>
      </p:pic>
      <p:sp>
        <p:nvSpPr>
          <p:cNvPr id="2" name="Title 1">
            <a:extLst>
              <a:ext uri="{FF2B5EF4-FFF2-40B4-BE49-F238E27FC236}">
                <a16:creationId xmlns:a16="http://schemas.microsoft.com/office/drawing/2014/main" id="{0BC165DC-0840-8923-B369-995F916A25FE}"/>
              </a:ext>
            </a:extLst>
          </p:cNvPr>
          <p:cNvSpPr>
            <a:spLocks noGrp="1"/>
          </p:cNvSpPr>
          <p:nvPr>
            <p:ph type="title"/>
          </p:nvPr>
        </p:nvSpPr>
        <p:spPr>
          <a:xfrm>
            <a:off x="2168455" y="132646"/>
            <a:ext cx="10577945" cy="1325563"/>
          </a:xfrm>
        </p:spPr>
        <p:txBody>
          <a:bodyPr/>
          <a:lstStyle/>
          <a:p>
            <a:r>
              <a:rPr lang="en-GB" sz="3500" dirty="0">
                <a:solidFill>
                  <a:srgbClr val="0070C0"/>
                </a:solidFill>
                <a:latin typeface="Calibri"/>
                <a:cs typeface="Calibri"/>
              </a:rPr>
              <a:t>Using the evidence – </a:t>
            </a:r>
            <a:br>
              <a:rPr lang="en-GB" sz="3500" dirty="0">
                <a:solidFill>
                  <a:srgbClr val="0070C0"/>
                </a:solidFill>
                <a:latin typeface="Calibri"/>
                <a:cs typeface="Calibri"/>
              </a:rPr>
            </a:br>
            <a:r>
              <a:rPr lang="en-GB" sz="3500" dirty="0">
                <a:solidFill>
                  <a:srgbClr val="0070C0"/>
                </a:solidFill>
                <a:latin typeface="Calibri"/>
                <a:cs typeface="Calibri"/>
              </a:rPr>
              <a:t>supporting Early Maths</a:t>
            </a:r>
          </a:p>
        </p:txBody>
      </p:sp>
      <p:pic>
        <p:nvPicPr>
          <p:cNvPr id="4" name="Picture 3" descr="A logo with a tree in the shape of a heart&#10;&#10;Description automatically generated">
            <a:extLst>
              <a:ext uri="{FF2B5EF4-FFF2-40B4-BE49-F238E27FC236}">
                <a16:creationId xmlns:a16="http://schemas.microsoft.com/office/drawing/2014/main" id="{EFA3F7C7-C926-75E2-2451-6DC557F56E61}"/>
              </a:ext>
            </a:extLst>
          </p:cNvPr>
          <p:cNvPicPr>
            <a:picLocks noChangeAspect="1"/>
          </p:cNvPicPr>
          <p:nvPr/>
        </p:nvPicPr>
        <p:blipFill rotWithShape="1">
          <a:blip r:embed="rId5"/>
          <a:srcRect l="6969" t="8322" r="8362" b="6993"/>
          <a:stretch/>
        </p:blipFill>
        <p:spPr>
          <a:xfrm>
            <a:off x="397005" y="218540"/>
            <a:ext cx="1780042" cy="1773726"/>
          </a:xfrm>
          <a:prstGeom prst="rect">
            <a:avLst/>
          </a:prstGeom>
        </p:spPr>
      </p:pic>
      <p:sp>
        <p:nvSpPr>
          <p:cNvPr id="7" name="Rectangle: Rounded Corners 6">
            <a:extLst>
              <a:ext uri="{FF2B5EF4-FFF2-40B4-BE49-F238E27FC236}">
                <a16:creationId xmlns:a16="http://schemas.microsoft.com/office/drawing/2014/main" id="{561918CE-E023-BD00-1906-23A836BEACA8}"/>
              </a:ext>
            </a:extLst>
          </p:cNvPr>
          <p:cNvSpPr/>
          <p:nvPr/>
        </p:nvSpPr>
        <p:spPr>
          <a:xfrm>
            <a:off x="3133400" y="1298275"/>
            <a:ext cx="8727055" cy="380999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gn="ctr">
              <a:buFont typeface="Arial"/>
              <a:buChar char="•"/>
            </a:pPr>
            <a:endParaRPr lang="en-GB" sz="1500">
              <a:solidFill>
                <a:srgbClr val="263238"/>
              </a:solidFill>
              <a:ea typeface="+mn-lt"/>
              <a:cs typeface="+mn-lt"/>
            </a:endParaRPr>
          </a:p>
          <a:p>
            <a:pPr marL="285750" indent="-285750">
              <a:buFont typeface="Arial"/>
              <a:buChar char="•"/>
            </a:pPr>
            <a:r>
              <a:rPr lang="en-GB" dirty="0">
                <a:solidFill>
                  <a:srgbClr val="263238"/>
                </a:solidFill>
                <a:latin typeface="Calibri"/>
                <a:ea typeface="+mn-lt"/>
                <a:cs typeface="+mn-lt"/>
              </a:rPr>
              <a:t>Evidence consistently shows that educators can implement approaches that benefit young children’s mathematical skills and knowledge. The EEF’s Early Years Toolkit estimates that effective early numeracy approaches typically increase children’s learning by about seven months.</a:t>
            </a:r>
            <a:endParaRPr lang="en-US" dirty="0">
              <a:latin typeface="Calibri"/>
              <a:cs typeface="Calibri"/>
            </a:endParaRPr>
          </a:p>
          <a:p>
            <a:pPr marL="285750" indent="-285750">
              <a:buFont typeface="Arial"/>
              <a:buChar char="•"/>
            </a:pPr>
            <a:r>
              <a:rPr lang="en-GB" dirty="0">
                <a:solidFill>
                  <a:srgbClr val="263238"/>
                </a:solidFill>
                <a:latin typeface="Calibri"/>
                <a:ea typeface="+mn-lt"/>
                <a:cs typeface="+mn-lt"/>
              </a:rPr>
              <a:t>Using multiple approaches together could aid children’s mathematical development. Facilitating mathematical language underpins other approaches.</a:t>
            </a:r>
            <a:endParaRPr lang="en-GB" dirty="0">
              <a:latin typeface="Calibri"/>
              <a:cs typeface="Calibri"/>
            </a:endParaRPr>
          </a:p>
          <a:p>
            <a:pPr marL="285750" indent="-285750">
              <a:buFont typeface="Arial"/>
              <a:buChar char="•"/>
            </a:pPr>
            <a:r>
              <a:rPr lang="en-GB" dirty="0">
                <a:solidFill>
                  <a:srgbClr val="263238"/>
                </a:solidFill>
                <a:latin typeface="Calibri"/>
                <a:ea typeface="+mn-lt"/>
                <a:cs typeface="+mn-lt"/>
              </a:rPr>
              <a:t>To support effective maths teaching, educators need to know how children’s maths skills develop, how to teach maths (pedagogy), and have knowledge of maths itself. The Evidence Store focuses on approaches for teaching. This overview page briefly introduces how children’s maths skills develop.</a:t>
            </a:r>
            <a:endParaRPr lang="en-GB" dirty="0">
              <a:latin typeface="Calibri"/>
            </a:endParaRPr>
          </a:p>
          <a:p>
            <a:pPr marL="285750" indent="-285750">
              <a:buFont typeface="Arial"/>
              <a:buChar char="•"/>
            </a:pPr>
            <a:r>
              <a:rPr lang="en-GB" dirty="0">
                <a:solidFill>
                  <a:srgbClr val="263238"/>
                </a:solidFill>
                <a:latin typeface="Cera Pro"/>
                <a:ea typeface="Calibri"/>
                <a:cs typeface="Calibri"/>
              </a:rPr>
              <a:t>The EEF Early Years evidence store supports 'Teaching the association between number and quantity' as 'The approach of teaching association has a positive effect on early mathematics. </a:t>
            </a:r>
          </a:p>
          <a:p>
            <a:pPr algn="ctr"/>
            <a:endParaRPr lang="en-GB">
              <a:solidFill>
                <a:srgbClr val="FFFFFF"/>
              </a:solidFill>
              <a:ea typeface="+mn-lt"/>
              <a:cs typeface="+mn-lt"/>
            </a:endParaRPr>
          </a:p>
        </p:txBody>
      </p:sp>
      <p:sp>
        <p:nvSpPr>
          <p:cNvPr id="11" name="TextBox 10">
            <a:extLst>
              <a:ext uri="{FF2B5EF4-FFF2-40B4-BE49-F238E27FC236}">
                <a16:creationId xmlns:a16="http://schemas.microsoft.com/office/drawing/2014/main" id="{7A88A6EC-03C7-0FC2-8AB3-1274B4D77E38}"/>
              </a:ext>
            </a:extLst>
          </p:cNvPr>
          <p:cNvSpPr txBox="1"/>
          <p:nvPr/>
        </p:nvSpPr>
        <p:spPr>
          <a:xfrm>
            <a:off x="158439" y="2917454"/>
            <a:ext cx="305950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cs typeface="Calibri"/>
              </a:rPr>
              <a:t>EEF Early Years Evidence Store</a:t>
            </a:r>
          </a:p>
          <a:p>
            <a:r>
              <a:rPr lang="en-GB" b="1">
                <a:latin typeface="Calibri"/>
                <a:cs typeface="Calibri"/>
              </a:rPr>
              <a:t>Early Mathematics</a:t>
            </a:r>
            <a:endParaRPr lang="en-GB">
              <a:latin typeface="Calibri"/>
              <a:cs typeface="Calibri"/>
            </a:endParaRPr>
          </a:p>
          <a:p>
            <a:r>
              <a:rPr lang="en-GB">
                <a:latin typeface="Calibri"/>
                <a:ea typeface="+mn-lt"/>
                <a:cs typeface="+mn-lt"/>
              </a:rPr>
              <a:t>Approaches and practices to support mathematics in the early years</a:t>
            </a:r>
            <a:endParaRPr lang="en-GB">
              <a:latin typeface="Cera Pro"/>
            </a:endParaRPr>
          </a:p>
          <a:p>
            <a:endParaRPr lang="en-GB">
              <a:latin typeface="Calibri"/>
              <a:cs typeface="Calibri"/>
            </a:endParaRPr>
          </a:p>
        </p:txBody>
      </p:sp>
      <p:sp>
        <p:nvSpPr>
          <p:cNvPr id="12" name="Rectangle: Rounded Corners 11">
            <a:extLst>
              <a:ext uri="{FF2B5EF4-FFF2-40B4-BE49-F238E27FC236}">
                <a16:creationId xmlns:a16="http://schemas.microsoft.com/office/drawing/2014/main" id="{02F3B5DF-4256-4534-B70B-940BBA2E8D59}"/>
              </a:ext>
            </a:extLst>
          </p:cNvPr>
          <p:cNvSpPr/>
          <p:nvPr/>
        </p:nvSpPr>
        <p:spPr>
          <a:xfrm>
            <a:off x="2282550" y="5286843"/>
            <a:ext cx="9575320" cy="1337093"/>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b="1">
              <a:solidFill>
                <a:srgbClr val="0B0C0C"/>
              </a:solidFill>
              <a:latin typeface="Calibri"/>
              <a:cs typeface="Calibri"/>
            </a:endParaRPr>
          </a:p>
          <a:p>
            <a:r>
              <a:rPr lang="en-GB" b="1">
                <a:solidFill>
                  <a:srgbClr val="0B0C0C"/>
                </a:solidFill>
                <a:latin typeface="Calibri"/>
                <a:cs typeface="Calibri"/>
              </a:rPr>
              <a:t>Counting collections</a:t>
            </a:r>
            <a:endParaRPr lang="en-US">
              <a:latin typeface="Calibri"/>
              <a:cs typeface="Calibri"/>
            </a:endParaRPr>
          </a:p>
          <a:p>
            <a:r>
              <a:rPr lang="en-GB">
                <a:solidFill>
                  <a:srgbClr val="0B0C0C"/>
                </a:solidFill>
                <a:latin typeface="Calibri"/>
                <a:ea typeface="+mn-lt"/>
                <a:cs typeface="+mn-lt"/>
              </a:rPr>
              <a:t>You can provide collections of objects for children to count. For example, you might provide a box of large buttons or counters. Children will enjoy practising their counting skills as they select and count their favourite buttons or counters, with adequate supervision at all times.</a:t>
            </a:r>
            <a:endParaRPr lang="en-GB">
              <a:latin typeface="Calibri"/>
              <a:cs typeface="Calibri"/>
            </a:endParaRPr>
          </a:p>
          <a:p>
            <a:pPr algn="ctr"/>
            <a:endParaRPr lang="en-GB"/>
          </a:p>
        </p:txBody>
      </p:sp>
      <p:sp>
        <p:nvSpPr>
          <p:cNvPr id="14" name="TextBox 13">
            <a:extLst>
              <a:ext uri="{FF2B5EF4-FFF2-40B4-BE49-F238E27FC236}">
                <a16:creationId xmlns:a16="http://schemas.microsoft.com/office/drawing/2014/main" id="{06596810-01B5-37A3-876E-EB3FC3AC30E9}"/>
              </a:ext>
            </a:extLst>
          </p:cNvPr>
          <p:cNvSpPr txBox="1"/>
          <p:nvPr/>
        </p:nvSpPr>
        <p:spPr>
          <a:xfrm>
            <a:off x="316590" y="5419114"/>
            <a:ext cx="305950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cs typeface="Calibri"/>
              </a:rPr>
              <a:t>Child development </a:t>
            </a:r>
          </a:p>
          <a:p>
            <a:r>
              <a:rPr lang="en-GB">
                <a:latin typeface="Calibri"/>
                <a:cs typeface="Calibri"/>
              </a:rPr>
              <a:t>modules</a:t>
            </a:r>
          </a:p>
          <a:p>
            <a:r>
              <a:rPr lang="en-GB">
                <a:latin typeface="Calibri"/>
                <a:cs typeface="Calibri"/>
              </a:rPr>
              <a:t>Maths – Number</a:t>
            </a:r>
          </a:p>
          <a:p>
            <a:r>
              <a:rPr lang="en-GB">
                <a:latin typeface="Calibri"/>
                <a:cs typeface="Calibri"/>
              </a:rPr>
              <a:t>Recommendation</a:t>
            </a:r>
          </a:p>
          <a:p>
            <a:endParaRPr lang="en-GB">
              <a:latin typeface="Calibri"/>
              <a:cs typeface="Calibri"/>
            </a:endParaRPr>
          </a:p>
        </p:txBody>
      </p:sp>
    </p:spTree>
    <p:extLst>
      <p:ext uri="{BB962C8B-B14F-4D97-AF65-F5344CB8AC3E}">
        <p14:creationId xmlns:p14="http://schemas.microsoft.com/office/powerpoint/2010/main" val="519617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a tree in the shape of a heart&#10;&#10;Description automatically generated">
            <a:extLst>
              <a:ext uri="{FF2B5EF4-FFF2-40B4-BE49-F238E27FC236}">
                <a16:creationId xmlns:a16="http://schemas.microsoft.com/office/drawing/2014/main" id="{EFA3F7C7-C926-75E2-2451-6DC557F56E61}"/>
              </a:ext>
            </a:extLst>
          </p:cNvPr>
          <p:cNvPicPr>
            <a:picLocks noChangeAspect="1"/>
          </p:cNvPicPr>
          <p:nvPr/>
        </p:nvPicPr>
        <p:blipFill rotWithShape="1">
          <a:blip r:embed="rId3"/>
          <a:srcRect l="6969" t="8322" r="8362" b="6993"/>
          <a:stretch/>
        </p:blipFill>
        <p:spPr>
          <a:xfrm>
            <a:off x="310741" y="477333"/>
            <a:ext cx="1780042" cy="1773726"/>
          </a:xfrm>
          <a:prstGeom prst="rect">
            <a:avLst/>
          </a:prstGeom>
        </p:spPr>
      </p:pic>
      <p:sp>
        <p:nvSpPr>
          <p:cNvPr id="2" name="Title 1">
            <a:extLst>
              <a:ext uri="{FF2B5EF4-FFF2-40B4-BE49-F238E27FC236}">
                <a16:creationId xmlns:a16="http://schemas.microsoft.com/office/drawing/2014/main" id="{0BC165DC-0840-8923-B369-995F916A25FE}"/>
              </a:ext>
            </a:extLst>
          </p:cNvPr>
          <p:cNvSpPr>
            <a:spLocks noGrp="1"/>
          </p:cNvSpPr>
          <p:nvPr>
            <p:ph type="title"/>
          </p:nvPr>
        </p:nvSpPr>
        <p:spPr>
          <a:xfrm>
            <a:off x="2283474" y="262043"/>
            <a:ext cx="10577945" cy="1325563"/>
          </a:xfrm>
        </p:spPr>
        <p:txBody>
          <a:bodyPr/>
          <a:lstStyle/>
          <a:p>
            <a:r>
              <a:rPr lang="en-GB">
                <a:solidFill>
                  <a:srgbClr val="0070C0"/>
                </a:solidFill>
                <a:latin typeface="Calibri"/>
                <a:cs typeface="Calibri"/>
              </a:rPr>
              <a:t>Counting Collections</a:t>
            </a:r>
          </a:p>
        </p:txBody>
      </p:sp>
      <p:sp>
        <p:nvSpPr>
          <p:cNvPr id="3" name="Content Placeholder 2">
            <a:extLst>
              <a:ext uri="{FF2B5EF4-FFF2-40B4-BE49-F238E27FC236}">
                <a16:creationId xmlns:a16="http://schemas.microsoft.com/office/drawing/2014/main" id="{881D3FB7-2330-8A29-E0A5-8DC3AA0E1D05}"/>
              </a:ext>
            </a:extLst>
          </p:cNvPr>
          <p:cNvSpPr>
            <a:spLocks noGrp="1"/>
          </p:cNvSpPr>
          <p:nvPr>
            <p:ph idx="1"/>
          </p:nvPr>
        </p:nvSpPr>
        <p:spPr>
          <a:xfrm>
            <a:off x="2168456" y="1297361"/>
            <a:ext cx="9774816" cy="968962"/>
          </a:xfrm>
        </p:spPr>
        <p:txBody>
          <a:bodyPr vert="horz" lIns="91440" tIns="45720" rIns="91440" bIns="45720" rtlCol="0" anchor="t">
            <a:noAutofit/>
          </a:bodyPr>
          <a:lstStyle/>
          <a:p>
            <a:pPr marL="0" indent="0">
              <a:buNone/>
            </a:pPr>
            <a:r>
              <a:rPr lang="en-GB" sz="1800">
                <a:solidFill>
                  <a:srgbClr val="262627"/>
                </a:solidFill>
                <a:latin typeface="DM Sans"/>
                <a:cs typeface="Calibri"/>
              </a:rPr>
              <a:t>Counting Collections is a ‘hands-on’, practical approach to developing young children’s enjoyment and understanding of numbers, which aims to provide all children with essential early number learning in counting and subitising, addressing differences in their home or wider number experiences so all children have a firm foundation for future mathematics learning.</a:t>
            </a:r>
            <a:endParaRPr lang="en-US" sz="1800"/>
          </a:p>
        </p:txBody>
      </p:sp>
      <p:pic>
        <p:nvPicPr>
          <p:cNvPr id="6" name="Picture 5" descr="A logo for a company&#10;&#10;Description automatically generated">
            <a:extLst>
              <a:ext uri="{FF2B5EF4-FFF2-40B4-BE49-F238E27FC236}">
                <a16:creationId xmlns:a16="http://schemas.microsoft.com/office/drawing/2014/main" id="{4473D980-AD4B-D9F7-8365-9E21525A75A7}"/>
              </a:ext>
            </a:extLst>
          </p:cNvPr>
          <p:cNvPicPr>
            <a:picLocks noChangeAspect="1"/>
          </p:cNvPicPr>
          <p:nvPr/>
        </p:nvPicPr>
        <p:blipFill>
          <a:blip r:embed="rId4"/>
          <a:stretch>
            <a:fillRect/>
          </a:stretch>
        </p:blipFill>
        <p:spPr>
          <a:xfrm>
            <a:off x="9814973" y="3049348"/>
            <a:ext cx="2180507" cy="1967002"/>
          </a:xfrm>
          <a:prstGeom prst="rect">
            <a:avLst/>
          </a:prstGeom>
        </p:spPr>
      </p:pic>
      <p:pic>
        <p:nvPicPr>
          <p:cNvPr id="5" name="Picture 4" descr="A person reaching for a bowl of objects&#10;&#10;Description automatically generated">
            <a:extLst>
              <a:ext uri="{FF2B5EF4-FFF2-40B4-BE49-F238E27FC236}">
                <a16:creationId xmlns:a16="http://schemas.microsoft.com/office/drawing/2014/main" id="{01AE42C8-0B06-7742-386F-4704EB63B500}"/>
              </a:ext>
            </a:extLst>
          </p:cNvPr>
          <p:cNvPicPr>
            <a:picLocks noChangeAspect="1"/>
          </p:cNvPicPr>
          <p:nvPr/>
        </p:nvPicPr>
        <p:blipFill>
          <a:blip r:embed="rId5"/>
          <a:stretch>
            <a:fillRect/>
          </a:stretch>
        </p:blipFill>
        <p:spPr>
          <a:xfrm>
            <a:off x="296713" y="3043148"/>
            <a:ext cx="2339556" cy="2798913"/>
          </a:xfrm>
          <a:prstGeom prst="rect">
            <a:avLst/>
          </a:prstGeom>
        </p:spPr>
      </p:pic>
      <p:pic>
        <p:nvPicPr>
          <p:cNvPr id="7" name="Picture 6" descr="A child writing on a clipboard&#10;&#10;Description automatically generated">
            <a:extLst>
              <a:ext uri="{FF2B5EF4-FFF2-40B4-BE49-F238E27FC236}">
                <a16:creationId xmlns:a16="http://schemas.microsoft.com/office/drawing/2014/main" id="{BDB80137-76CB-5AFE-B2BB-AD53BAA5217A}"/>
              </a:ext>
            </a:extLst>
          </p:cNvPr>
          <p:cNvPicPr>
            <a:picLocks noChangeAspect="1"/>
          </p:cNvPicPr>
          <p:nvPr/>
        </p:nvPicPr>
        <p:blipFill>
          <a:blip r:embed="rId6"/>
          <a:stretch>
            <a:fillRect/>
          </a:stretch>
        </p:blipFill>
        <p:spPr>
          <a:xfrm>
            <a:off x="2804125" y="4653052"/>
            <a:ext cx="2428696" cy="1879481"/>
          </a:xfrm>
          <a:prstGeom prst="rect">
            <a:avLst/>
          </a:prstGeom>
        </p:spPr>
      </p:pic>
      <p:pic>
        <p:nvPicPr>
          <p:cNvPr id="8" name="Picture 7" descr="A person holding a piece of paper with butterflies and a clipboard&#10;&#10;Description automatically generated">
            <a:extLst>
              <a:ext uri="{FF2B5EF4-FFF2-40B4-BE49-F238E27FC236}">
                <a16:creationId xmlns:a16="http://schemas.microsoft.com/office/drawing/2014/main" id="{4D81BCAE-5A53-C102-27D8-9F156F00BF68}"/>
              </a:ext>
            </a:extLst>
          </p:cNvPr>
          <p:cNvPicPr>
            <a:picLocks noChangeAspect="1"/>
          </p:cNvPicPr>
          <p:nvPr/>
        </p:nvPicPr>
        <p:blipFill>
          <a:blip r:embed="rId7"/>
          <a:stretch>
            <a:fillRect/>
          </a:stretch>
        </p:blipFill>
        <p:spPr>
          <a:xfrm>
            <a:off x="2866307" y="2936665"/>
            <a:ext cx="1959276" cy="1430368"/>
          </a:xfrm>
          <a:prstGeom prst="rect">
            <a:avLst/>
          </a:prstGeom>
        </p:spPr>
      </p:pic>
      <p:sp>
        <p:nvSpPr>
          <p:cNvPr id="9" name="Speech Bubble: Rectangle with Corners Rounded 8">
            <a:extLst>
              <a:ext uri="{FF2B5EF4-FFF2-40B4-BE49-F238E27FC236}">
                <a16:creationId xmlns:a16="http://schemas.microsoft.com/office/drawing/2014/main" id="{464349FA-C7CA-4457-E163-F228ACDD1D7B}"/>
              </a:ext>
            </a:extLst>
          </p:cNvPr>
          <p:cNvSpPr/>
          <p:nvPr/>
        </p:nvSpPr>
        <p:spPr>
          <a:xfrm>
            <a:off x="5364480" y="2399293"/>
            <a:ext cx="4313207" cy="3853131"/>
          </a:xfrm>
          <a:prstGeom prst="wedgeRoundRectCallou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50">
                <a:solidFill>
                  <a:schemeClr val="accent2">
                    <a:lumMod val="50000"/>
                  </a:schemeClr>
                </a:solidFill>
                <a:latin typeface="Calibri"/>
                <a:cs typeface="Calibri Light"/>
              </a:rPr>
              <a:t>Counting collections has been a great programme for our children to be involved in. We have found that the children's accuracy when counting has improved and they are beginning to work on other areas of practical maths which will be beneficial moving forwards to primary school, such as comparing numbers, number bonds and subitising or estimating how many they have in a group. </a:t>
            </a:r>
            <a:endParaRPr lang="en-US" sz="1450">
              <a:solidFill>
                <a:schemeClr val="accent2">
                  <a:lumMod val="50000"/>
                </a:schemeClr>
              </a:solidFill>
              <a:latin typeface="Calibri"/>
              <a:cs typeface="Calibri"/>
            </a:endParaRPr>
          </a:p>
          <a:p>
            <a:pPr algn="ctr"/>
            <a:r>
              <a:rPr lang="en-GB" sz="1450">
                <a:solidFill>
                  <a:schemeClr val="accent2">
                    <a:lumMod val="50000"/>
                  </a:schemeClr>
                </a:solidFill>
                <a:latin typeface="Calibri"/>
                <a:cs typeface="Calibri Light"/>
              </a:rPr>
              <a:t>For our staff, the programme is easy to implement and follow. Most importantly, our children love counting together with their key worker. Creating an environment where children can practise counting and build a love for maths is so important. </a:t>
            </a:r>
            <a:r>
              <a:rPr lang="en-GB" sz="1450" i="1">
                <a:solidFill>
                  <a:schemeClr val="accent2">
                    <a:lumMod val="50000"/>
                  </a:schemeClr>
                </a:solidFill>
                <a:latin typeface="Calibri"/>
                <a:cs typeface="Calibri Light"/>
              </a:rPr>
              <a:t>Goodway NS</a:t>
            </a:r>
            <a:endParaRPr lang="en-US" sz="1450">
              <a:solidFill>
                <a:schemeClr val="accent2">
                  <a:lumMod val="50000"/>
                </a:schemeClr>
              </a:solidFill>
              <a:latin typeface="Calibri"/>
              <a:cs typeface="Calibri"/>
            </a:endParaRPr>
          </a:p>
        </p:txBody>
      </p:sp>
    </p:spTree>
    <p:extLst>
      <p:ext uri="{BB962C8B-B14F-4D97-AF65-F5344CB8AC3E}">
        <p14:creationId xmlns:p14="http://schemas.microsoft.com/office/powerpoint/2010/main" val="1018961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M government logo">
            <a:extLst>
              <a:ext uri="{FF2B5EF4-FFF2-40B4-BE49-F238E27FC236}">
                <a16:creationId xmlns:a16="http://schemas.microsoft.com/office/drawing/2014/main" id="{14D3A24A-055D-BAFB-7502-CD649B5F0D5F}"/>
              </a:ext>
            </a:extLst>
          </p:cNvPr>
          <p:cNvPicPr>
            <a:picLocks noChangeAspect="1"/>
          </p:cNvPicPr>
          <p:nvPr/>
        </p:nvPicPr>
        <p:blipFill rotWithShape="1">
          <a:blip r:embed="rId3"/>
          <a:srcRect l="8377" t="15748" r="12042" b="37008"/>
          <a:stretch/>
        </p:blipFill>
        <p:spPr>
          <a:xfrm>
            <a:off x="123645" y="3813987"/>
            <a:ext cx="2183070" cy="864013"/>
          </a:xfrm>
          <a:prstGeom prst="rect">
            <a:avLst/>
          </a:prstGeom>
        </p:spPr>
      </p:pic>
      <p:sp>
        <p:nvSpPr>
          <p:cNvPr id="2" name="Title 1">
            <a:extLst>
              <a:ext uri="{FF2B5EF4-FFF2-40B4-BE49-F238E27FC236}">
                <a16:creationId xmlns:a16="http://schemas.microsoft.com/office/drawing/2014/main" id="{0BC165DC-0840-8923-B369-995F916A25FE}"/>
              </a:ext>
            </a:extLst>
          </p:cNvPr>
          <p:cNvSpPr>
            <a:spLocks noGrp="1"/>
          </p:cNvSpPr>
          <p:nvPr>
            <p:ph type="title"/>
          </p:nvPr>
        </p:nvSpPr>
        <p:spPr>
          <a:xfrm>
            <a:off x="2283474" y="348307"/>
            <a:ext cx="10577945" cy="1325563"/>
          </a:xfrm>
        </p:spPr>
        <p:txBody>
          <a:bodyPr/>
          <a:lstStyle/>
          <a:p>
            <a:r>
              <a:rPr lang="en-GB">
                <a:solidFill>
                  <a:srgbClr val="0070C0"/>
                </a:solidFill>
                <a:latin typeface="Calibri"/>
                <a:cs typeface="Calibri"/>
              </a:rPr>
              <a:t>Using the evidence – </a:t>
            </a:r>
            <a:br>
              <a:rPr lang="en-GB">
                <a:solidFill>
                  <a:srgbClr val="0070C0"/>
                </a:solidFill>
                <a:latin typeface="Calibri"/>
                <a:cs typeface="Calibri"/>
              </a:rPr>
            </a:br>
            <a:r>
              <a:rPr lang="en-GB">
                <a:solidFill>
                  <a:srgbClr val="0070C0"/>
                </a:solidFill>
                <a:latin typeface="Calibri"/>
                <a:cs typeface="Calibri"/>
              </a:rPr>
              <a:t>supporting practitioners with SEND</a:t>
            </a:r>
          </a:p>
        </p:txBody>
      </p:sp>
      <p:pic>
        <p:nvPicPr>
          <p:cNvPr id="4" name="Picture 3" descr="A logo with a tree in the shape of a heart&#10;&#10;Description automatically generated">
            <a:extLst>
              <a:ext uri="{FF2B5EF4-FFF2-40B4-BE49-F238E27FC236}">
                <a16:creationId xmlns:a16="http://schemas.microsoft.com/office/drawing/2014/main" id="{EFA3F7C7-C926-75E2-2451-6DC557F56E61}"/>
              </a:ext>
            </a:extLst>
          </p:cNvPr>
          <p:cNvPicPr>
            <a:picLocks noChangeAspect="1"/>
          </p:cNvPicPr>
          <p:nvPr/>
        </p:nvPicPr>
        <p:blipFill rotWithShape="1">
          <a:blip r:embed="rId4"/>
          <a:srcRect l="6969" t="8322" r="8362" b="6993"/>
          <a:stretch/>
        </p:blipFill>
        <p:spPr>
          <a:xfrm>
            <a:off x="397005" y="218540"/>
            <a:ext cx="1780042" cy="1773726"/>
          </a:xfrm>
          <a:prstGeom prst="rect">
            <a:avLst/>
          </a:prstGeom>
        </p:spPr>
      </p:pic>
      <p:sp>
        <p:nvSpPr>
          <p:cNvPr id="7" name="Rectangle: Rounded Corners 6">
            <a:extLst>
              <a:ext uri="{FF2B5EF4-FFF2-40B4-BE49-F238E27FC236}">
                <a16:creationId xmlns:a16="http://schemas.microsoft.com/office/drawing/2014/main" id="{561918CE-E023-BD00-1906-23A836BEACA8}"/>
              </a:ext>
            </a:extLst>
          </p:cNvPr>
          <p:cNvSpPr/>
          <p:nvPr/>
        </p:nvSpPr>
        <p:spPr>
          <a:xfrm>
            <a:off x="3133400" y="1715218"/>
            <a:ext cx="8727055" cy="1840302"/>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gn="ctr">
              <a:buFont typeface="Arial"/>
              <a:buChar char="•"/>
            </a:pPr>
            <a:endParaRPr lang="en-GB" sz="1500">
              <a:solidFill>
                <a:srgbClr val="263238"/>
              </a:solidFill>
              <a:ea typeface="+mn-lt"/>
              <a:cs typeface="+mn-lt"/>
            </a:endParaRPr>
          </a:p>
          <a:p>
            <a:r>
              <a:rPr lang="en-GB" sz="2000" b="1">
                <a:solidFill>
                  <a:srgbClr val="263238"/>
                </a:solidFill>
                <a:latin typeface="Calibri"/>
                <a:ea typeface="+mn-lt"/>
                <a:cs typeface="+mn-lt"/>
              </a:rPr>
              <a:t>Key Findings</a:t>
            </a:r>
            <a:endParaRPr lang="en-GB" sz="2000">
              <a:solidFill>
                <a:srgbClr val="263238"/>
              </a:solidFill>
              <a:latin typeface="Calibri"/>
              <a:ea typeface="+mn-lt"/>
              <a:cs typeface="+mn-lt"/>
            </a:endParaRPr>
          </a:p>
          <a:p>
            <a:pPr marL="285750" indent="-285750">
              <a:buFont typeface="Arial"/>
              <a:buChar char="•"/>
            </a:pPr>
            <a:r>
              <a:rPr lang="en-GB" sz="2000">
                <a:solidFill>
                  <a:srgbClr val="212529"/>
                </a:solidFill>
                <a:latin typeface="Calibri"/>
                <a:ea typeface="+mn-lt"/>
                <a:cs typeface="+mn-lt"/>
              </a:rPr>
              <a:t>The research findings highlighted that whilst over 70% of SENCOs were either extremely confident or very confident in identifying SEN, there was concern that less experienced members of staff were receiving no specific SEN training.</a:t>
            </a:r>
            <a:endParaRPr lang="en-GB" sz="2000">
              <a:solidFill>
                <a:srgbClr val="263238"/>
              </a:solidFill>
              <a:latin typeface="Calibri"/>
            </a:endParaRPr>
          </a:p>
          <a:p>
            <a:pPr algn="ctr"/>
            <a:endParaRPr lang="en-GB"/>
          </a:p>
        </p:txBody>
      </p:sp>
      <p:sp>
        <p:nvSpPr>
          <p:cNvPr id="11" name="TextBox 10">
            <a:extLst>
              <a:ext uri="{FF2B5EF4-FFF2-40B4-BE49-F238E27FC236}">
                <a16:creationId xmlns:a16="http://schemas.microsoft.com/office/drawing/2014/main" id="{7A88A6EC-03C7-0FC2-8AB3-1274B4D77E38}"/>
              </a:ext>
            </a:extLst>
          </p:cNvPr>
          <p:cNvSpPr txBox="1"/>
          <p:nvPr/>
        </p:nvSpPr>
        <p:spPr>
          <a:xfrm>
            <a:off x="129684" y="2845567"/>
            <a:ext cx="311701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cs typeface="Calibri"/>
              </a:rPr>
              <a:t>NASEN Report (2020)</a:t>
            </a:r>
          </a:p>
          <a:p>
            <a:r>
              <a:rPr lang="en-GB" sz="1200" i="1">
                <a:solidFill>
                  <a:srgbClr val="212529"/>
                </a:solidFill>
                <a:ea typeface="+mn-lt"/>
                <a:cs typeface="+mn-lt"/>
              </a:rPr>
              <a:t>Identifying special educational needs in the early years: Perspectives from special educational needs coordinators</a:t>
            </a:r>
            <a:r>
              <a:rPr lang="en-GB" sz="1200">
                <a:solidFill>
                  <a:srgbClr val="212529"/>
                </a:solidFill>
                <a:ea typeface="+mn-lt"/>
                <a:cs typeface="+mn-lt"/>
              </a:rPr>
              <a:t>.</a:t>
            </a:r>
            <a:endParaRPr lang="en-GB"/>
          </a:p>
          <a:p>
            <a:endParaRPr lang="en-GB">
              <a:latin typeface="Calibri"/>
              <a:cs typeface="Calibri"/>
            </a:endParaRPr>
          </a:p>
        </p:txBody>
      </p:sp>
      <p:sp>
        <p:nvSpPr>
          <p:cNvPr id="12" name="Rectangle: Rounded Corners 11">
            <a:extLst>
              <a:ext uri="{FF2B5EF4-FFF2-40B4-BE49-F238E27FC236}">
                <a16:creationId xmlns:a16="http://schemas.microsoft.com/office/drawing/2014/main" id="{02F3B5DF-4256-4534-B70B-940BBA2E8D59}"/>
              </a:ext>
            </a:extLst>
          </p:cNvPr>
          <p:cNvSpPr/>
          <p:nvPr/>
        </p:nvSpPr>
        <p:spPr>
          <a:xfrm>
            <a:off x="2440700" y="3719712"/>
            <a:ext cx="9560943" cy="301924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b="1">
              <a:solidFill>
                <a:srgbClr val="0B0C0C"/>
              </a:solidFill>
              <a:latin typeface="Calibri"/>
              <a:cs typeface="Calibri"/>
            </a:endParaRPr>
          </a:p>
          <a:p>
            <a:r>
              <a:rPr lang="en-GB" b="1">
                <a:solidFill>
                  <a:srgbClr val="0B0C0C"/>
                </a:solidFill>
                <a:latin typeface="Calibri"/>
                <a:ea typeface="+mn-lt"/>
                <a:cs typeface="+mn-lt"/>
              </a:rPr>
              <a:t>We will identify need at the earliest opportunity in high-quality early years provision</a:t>
            </a:r>
            <a:endParaRPr lang="en-GB" b="1">
              <a:latin typeface="Calibri"/>
              <a:cs typeface="Calibri"/>
            </a:endParaRPr>
          </a:p>
          <a:p>
            <a:pPr marL="285750" indent="-285750">
              <a:buFont typeface="Arial"/>
              <a:buChar char="•"/>
            </a:pPr>
            <a:r>
              <a:rPr lang="en-GB">
                <a:solidFill>
                  <a:srgbClr val="0B0C0C"/>
                </a:solidFill>
                <a:latin typeface="Calibri"/>
                <a:ea typeface="+mn-lt"/>
                <a:cs typeface="+mn-lt"/>
              </a:rPr>
              <a:t>Excellent early years provision can play a key role by identifying needs early and putting the right support in place so that children can progress. Research has found that high-quality early years provision for children significantly decreased the likelihood of a child being identified with SEN in later years</a:t>
            </a:r>
            <a:endParaRPr lang="en-GB">
              <a:solidFill>
                <a:srgbClr val="0B0C0C"/>
              </a:solidFill>
              <a:latin typeface="Calibri"/>
            </a:endParaRPr>
          </a:p>
          <a:p>
            <a:pPr marL="285750" indent="-285750">
              <a:buFont typeface="Arial"/>
              <a:buChar char="•"/>
            </a:pPr>
            <a:r>
              <a:rPr lang="en-GB">
                <a:solidFill>
                  <a:srgbClr val="0B0C0C"/>
                </a:solidFill>
                <a:latin typeface="Calibri"/>
                <a:ea typeface="+mn-lt"/>
                <a:cs typeface="+mn-lt"/>
              </a:rPr>
              <a:t>We will explore ways to upskill early years practitioners in undertaking the EYFS two-year-old progress check and encourage further integration to join-up across education and health services.</a:t>
            </a:r>
            <a:endParaRPr lang="en-GB">
              <a:solidFill>
                <a:srgbClr val="0B0C0C"/>
              </a:solidFill>
              <a:latin typeface="Calibri"/>
            </a:endParaRPr>
          </a:p>
          <a:p>
            <a:pPr marL="285750" indent="-285750">
              <a:buFont typeface="Arial"/>
              <a:buChar char="•"/>
            </a:pPr>
            <a:r>
              <a:rPr lang="en-GB">
                <a:solidFill>
                  <a:srgbClr val="0B0C0C"/>
                </a:solidFill>
                <a:latin typeface="Calibri"/>
                <a:ea typeface="+mn-lt"/>
                <a:cs typeface="+mn-lt"/>
              </a:rPr>
              <a:t>We have heard that early years practitioners can struggle to accurately identify where a child may have SEND.</a:t>
            </a:r>
            <a:endParaRPr lang="en-GB">
              <a:solidFill>
                <a:srgbClr val="0B0C0C"/>
              </a:solidFill>
              <a:latin typeface="Calibri"/>
              <a:cs typeface="Calibri"/>
            </a:endParaRPr>
          </a:p>
          <a:p>
            <a:pPr algn="ctr"/>
            <a:endParaRPr lang="en-GB"/>
          </a:p>
        </p:txBody>
      </p:sp>
      <p:sp>
        <p:nvSpPr>
          <p:cNvPr id="14" name="TextBox 13">
            <a:extLst>
              <a:ext uri="{FF2B5EF4-FFF2-40B4-BE49-F238E27FC236}">
                <a16:creationId xmlns:a16="http://schemas.microsoft.com/office/drawing/2014/main" id="{06596810-01B5-37A3-876E-EB3FC3AC30E9}"/>
              </a:ext>
            </a:extLst>
          </p:cNvPr>
          <p:cNvSpPr txBox="1"/>
          <p:nvPr/>
        </p:nvSpPr>
        <p:spPr>
          <a:xfrm>
            <a:off x="230327" y="4613982"/>
            <a:ext cx="216810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ea typeface="+mn-lt"/>
                <a:cs typeface="+mn-lt"/>
              </a:rPr>
              <a:t>SEND Review: Right support, right place, right time</a:t>
            </a:r>
            <a:r>
              <a:rPr lang="en-GB">
                <a:ea typeface="+mn-lt"/>
                <a:cs typeface="+mn-lt"/>
              </a:rPr>
              <a:t> </a:t>
            </a:r>
            <a:endParaRPr lang="en-US" sz="1500">
              <a:latin typeface="Calibri"/>
              <a:ea typeface="+mn-lt"/>
              <a:cs typeface="Calibri"/>
            </a:endParaRPr>
          </a:p>
          <a:p>
            <a:r>
              <a:rPr lang="en-GB" sz="1500">
                <a:latin typeface="Calibri"/>
                <a:ea typeface="+mn-lt"/>
                <a:cs typeface="+mn-lt"/>
              </a:rPr>
              <a:t>Government consultation on the SEND and alternative provision system in England (2022)</a:t>
            </a:r>
            <a:endParaRPr lang="en-US" sz="1500">
              <a:latin typeface="Calibri"/>
              <a:cs typeface="Calibri"/>
            </a:endParaRPr>
          </a:p>
          <a:p>
            <a:endParaRPr lang="en-GB">
              <a:latin typeface="Calibri"/>
              <a:cs typeface="Calibri"/>
            </a:endParaRPr>
          </a:p>
        </p:txBody>
      </p:sp>
      <p:pic>
        <p:nvPicPr>
          <p:cNvPr id="3" name="Picture 2" descr="A green and grey logo&#10;&#10;Description automatically generated">
            <a:extLst>
              <a:ext uri="{FF2B5EF4-FFF2-40B4-BE49-F238E27FC236}">
                <a16:creationId xmlns:a16="http://schemas.microsoft.com/office/drawing/2014/main" id="{EFC90666-3DA1-6C94-0067-DA6AC71E3015}"/>
              </a:ext>
            </a:extLst>
          </p:cNvPr>
          <p:cNvPicPr>
            <a:picLocks noChangeAspect="1"/>
          </p:cNvPicPr>
          <p:nvPr/>
        </p:nvPicPr>
        <p:blipFill>
          <a:blip r:embed="rId5"/>
          <a:stretch>
            <a:fillRect/>
          </a:stretch>
        </p:blipFill>
        <p:spPr>
          <a:xfrm>
            <a:off x="222759" y="2062163"/>
            <a:ext cx="2444331" cy="778355"/>
          </a:xfrm>
          <a:prstGeom prst="rect">
            <a:avLst/>
          </a:prstGeom>
        </p:spPr>
      </p:pic>
    </p:spTree>
    <p:extLst>
      <p:ext uri="{BB962C8B-B14F-4D97-AF65-F5344CB8AC3E}">
        <p14:creationId xmlns:p14="http://schemas.microsoft.com/office/powerpoint/2010/main" val="3329706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65DC-0840-8923-B369-995F916A25FE}"/>
              </a:ext>
            </a:extLst>
          </p:cNvPr>
          <p:cNvSpPr>
            <a:spLocks noGrp="1"/>
          </p:cNvSpPr>
          <p:nvPr>
            <p:ph type="title"/>
          </p:nvPr>
        </p:nvSpPr>
        <p:spPr>
          <a:xfrm>
            <a:off x="2369738" y="578345"/>
            <a:ext cx="10577945" cy="1325563"/>
          </a:xfrm>
        </p:spPr>
        <p:txBody>
          <a:bodyPr/>
          <a:lstStyle/>
          <a:p>
            <a:r>
              <a:rPr lang="en-GB">
                <a:solidFill>
                  <a:srgbClr val="0070C0"/>
                </a:solidFill>
                <a:latin typeface="Calibri"/>
                <a:cs typeface="Calibri"/>
              </a:rPr>
              <a:t>NASEN Golden Key </a:t>
            </a:r>
          </a:p>
        </p:txBody>
      </p:sp>
      <p:pic>
        <p:nvPicPr>
          <p:cNvPr id="5" name="Content Placeholder 4" descr="A green text on a white background&#10;&#10;Description automatically generated">
            <a:extLst>
              <a:ext uri="{FF2B5EF4-FFF2-40B4-BE49-F238E27FC236}">
                <a16:creationId xmlns:a16="http://schemas.microsoft.com/office/drawing/2014/main" id="{45CD1E99-FD2D-052C-34C7-0F285EF349F9}"/>
              </a:ext>
            </a:extLst>
          </p:cNvPr>
          <p:cNvPicPr>
            <a:picLocks noGrp="1" noChangeAspect="1"/>
          </p:cNvPicPr>
          <p:nvPr>
            <p:ph idx="1"/>
          </p:nvPr>
        </p:nvPicPr>
        <p:blipFill>
          <a:blip r:embed="rId3"/>
          <a:stretch>
            <a:fillRect/>
          </a:stretch>
        </p:blipFill>
        <p:spPr>
          <a:xfrm>
            <a:off x="6674863" y="4338341"/>
            <a:ext cx="4845170" cy="1313678"/>
          </a:xfrm>
        </p:spPr>
      </p:pic>
      <p:pic>
        <p:nvPicPr>
          <p:cNvPr id="4" name="Picture 3" descr="A logo with a tree in the shape of a heart&#10;&#10;Description automatically generated">
            <a:extLst>
              <a:ext uri="{FF2B5EF4-FFF2-40B4-BE49-F238E27FC236}">
                <a16:creationId xmlns:a16="http://schemas.microsoft.com/office/drawing/2014/main" id="{EFA3F7C7-C926-75E2-2451-6DC557F56E61}"/>
              </a:ext>
            </a:extLst>
          </p:cNvPr>
          <p:cNvPicPr>
            <a:picLocks noChangeAspect="1"/>
          </p:cNvPicPr>
          <p:nvPr/>
        </p:nvPicPr>
        <p:blipFill rotWithShape="1">
          <a:blip r:embed="rId4"/>
          <a:srcRect l="6969" t="8322" r="8362" b="6993"/>
          <a:stretch/>
        </p:blipFill>
        <p:spPr>
          <a:xfrm>
            <a:off x="397005" y="290427"/>
            <a:ext cx="1780042" cy="1773726"/>
          </a:xfrm>
          <a:prstGeom prst="rect">
            <a:avLst/>
          </a:prstGeom>
        </p:spPr>
      </p:pic>
      <p:sp>
        <p:nvSpPr>
          <p:cNvPr id="7" name="TextBox 6">
            <a:extLst>
              <a:ext uri="{FF2B5EF4-FFF2-40B4-BE49-F238E27FC236}">
                <a16:creationId xmlns:a16="http://schemas.microsoft.com/office/drawing/2014/main" id="{917EF57A-8146-94D9-600E-D1EDD9A4284F}"/>
              </a:ext>
            </a:extLst>
          </p:cNvPr>
          <p:cNvSpPr txBox="1"/>
          <p:nvPr/>
        </p:nvSpPr>
        <p:spPr>
          <a:xfrm>
            <a:off x="454325" y="1777042"/>
            <a:ext cx="1144150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chemeClr val="accent5">
                    <a:lumMod val="50000"/>
                  </a:schemeClr>
                </a:solidFill>
                <a:latin typeface="Calibri"/>
                <a:cs typeface="Calibri"/>
              </a:rPr>
              <a:t>       SEND CPD for key people in early years</a:t>
            </a:r>
          </a:p>
          <a:p>
            <a:r>
              <a:rPr lang="en-US" sz="2200">
                <a:solidFill>
                  <a:srgbClr val="212529"/>
                </a:solidFill>
                <a:latin typeface="Calibri"/>
                <a:ea typeface="Open Sans"/>
                <a:cs typeface="Open Sans"/>
              </a:rPr>
              <a:t>The role of the Key Person in an Early Years setting is vital. This eight-week training </a:t>
            </a:r>
            <a:r>
              <a:rPr lang="en-US" sz="2200" err="1">
                <a:solidFill>
                  <a:srgbClr val="212529"/>
                </a:solidFill>
                <a:latin typeface="Calibri"/>
                <a:ea typeface="Open Sans"/>
                <a:cs typeface="Open Sans"/>
              </a:rPr>
              <a:t>programme</a:t>
            </a:r>
            <a:r>
              <a:rPr lang="en-US" sz="2200">
                <a:solidFill>
                  <a:srgbClr val="212529"/>
                </a:solidFill>
                <a:latin typeface="Calibri"/>
                <a:ea typeface="Open Sans"/>
                <a:cs typeface="Open Sans"/>
              </a:rPr>
              <a:t> will upskill EY practitioners to identify and provide for the needs of all children in their care. This involves identifying individual needs, building a trusting relationship with them and their parents/carers and daily interaction with children to gain a holistic understanding of their likes, dislikes, interests, and individual learning and development needs.</a:t>
            </a:r>
          </a:p>
        </p:txBody>
      </p:sp>
      <p:sp>
        <p:nvSpPr>
          <p:cNvPr id="3" name="Speech Bubble: Rectangle with Corners Rounded 2">
            <a:extLst>
              <a:ext uri="{FF2B5EF4-FFF2-40B4-BE49-F238E27FC236}">
                <a16:creationId xmlns:a16="http://schemas.microsoft.com/office/drawing/2014/main" id="{CC168793-2E24-0912-9F77-3559C688654E}"/>
              </a:ext>
            </a:extLst>
          </p:cNvPr>
          <p:cNvSpPr/>
          <p:nvPr/>
        </p:nvSpPr>
        <p:spPr>
          <a:xfrm>
            <a:off x="736696" y="4155343"/>
            <a:ext cx="5492150" cy="2012831"/>
          </a:xfrm>
          <a:prstGeom prst="wedgeRoundRectCallou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solidFill>
                  <a:srgbClr val="174E86"/>
                </a:solidFill>
                <a:latin typeface="Calibri"/>
                <a:cs typeface="Calibri"/>
              </a:rPr>
              <a:t>The Golden Key has a very clear and realistic purpose to give all practitioners the additional skills, knowledge and confidence to plan those reasonable adjustments that will make a big difference to all children. </a:t>
            </a:r>
            <a:r>
              <a:rPr lang="en-GB" sz="2000" i="1" err="1">
                <a:solidFill>
                  <a:srgbClr val="174E86"/>
                </a:solidFill>
                <a:latin typeface="Calibri"/>
                <a:cs typeface="Calibri"/>
              </a:rPr>
              <a:t>Weoley</a:t>
            </a:r>
            <a:r>
              <a:rPr lang="en-GB" sz="2000" i="1">
                <a:solidFill>
                  <a:srgbClr val="174E86"/>
                </a:solidFill>
                <a:latin typeface="Calibri"/>
                <a:cs typeface="Calibri"/>
              </a:rPr>
              <a:t> Castle NS</a:t>
            </a:r>
            <a:endParaRPr lang="en-US" sz="2000">
              <a:latin typeface="Calibri"/>
              <a:cs typeface="Calibri"/>
            </a:endParaRPr>
          </a:p>
        </p:txBody>
      </p:sp>
      <p:pic>
        <p:nvPicPr>
          <p:cNvPr id="8" name="Picture 7" descr="A closeup of a key and a keyhole">
            <a:extLst>
              <a:ext uri="{FF2B5EF4-FFF2-40B4-BE49-F238E27FC236}">
                <a16:creationId xmlns:a16="http://schemas.microsoft.com/office/drawing/2014/main" id="{45BC0BA5-BA90-2078-7693-5991D50162C8}"/>
              </a:ext>
            </a:extLst>
          </p:cNvPr>
          <p:cNvPicPr>
            <a:picLocks noChangeAspect="1"/>
          </p:cNvPicPr>
          <p:nvPr/>
        </p:nvPicPr>
        <p:blipFill rotWithShape="1">
          <a:blip r:embed="rId5"/>
          <a:srcRect l="-274667" t="299000" r="275333" b="-298000"/>
          <a:stretch/>
        </p:blipFill>
        <p:spPr>
          <a:xfrm>
            <a:off x="7102415" y="574208"/>
            <a:ext cx="2127947" cy="1410880"/>
          </a:xfrm>
          <a:prstGeom prst="rect">
            <a:avLst/>
          </a:prstGeom>
        </p:spPr>
      </p:pic>
    </p:spTree>
    <p:extLst>
      <p:ext uri="{BB962C8B-B14F-4D97-AF65-F5344CB8AC3E}">
        <p14:creationId xmlns:p14="http://schemas.microsoft.com/office/powerpoint/2010/main" val="3659328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timeline&#10;&#10;Description automatically generated">
            <a:extLst>
              <a:ext uri="{FF2B5EF4-FFF2-40B4-BE49-F238E27FC236}">
                <a16:creationId xmlns:a16="http://schemas.microsoft.com/office/drawing/2014/main" id="{0EDD6C7F-D4C7-D94A-04FE-F4627B26EAED}"/>
              </a:ext>
            </a:extLst>
          </p:cNvPr>
          <p:cNvPicPr>
            <a:picLocks noChangeAspect="1"/>
          </p:cNvPicPr>
          <p:nvPr/>
        </p:nvPicPr>
        <p:blipFill rotWithShape="1">
          <a:blip r:embed="rId3"/>
          <a:srcRect l="-4923" r="10830" b="329"/>
          <a:stretch/>
        </p:blipFill>
        <p:spPr>
          <a:xfrm>
            <a:off x="2107548" y="32497"/>
            <a:ext cx="7505719" cy="6849041"/>
          </a:xfrm>
          <a:prstGeom prst="rect">
            <a:avLst/>
          </a:prstGeom>
        </p:spPr>
      </p:pic>
      <p:sp>
        <p:nvSpPr>
          <p:cNvPr id="2" name="Title 1">
            <a:extLst>
              <a:ext uri="{FF2B5EF4-FFF2-40B4-BE49-F238E27FC236}">
                <a16:creationId xmlns:a16="http://schemas.microsoft.com/office/drawing/2014/main" id="{1929A876-C28B-D841-4EA0-35B8B3C21E1E}"/>
              </a:ext>
            </a:extLst>
          </p:cNvPr>
          <p:cNvSpPr>
            <a:spLocks noGrp="1"/>
          </p:cNvSpPr>
          <p:nvPr>
            <p:ph type="title"/>
          </p:nvPr>
        </p:nvSpPr>
        <p:spPr>
          <a:xfrm>
            <a:off x="1457881" y="3542667"/>
            <a:ext cx="10577945" cy="1325563"/>
          </a:xfrm>
        </p:spPr>
        <p:txBody>
          <a:bodyPr/>
          <a:lstStyle/>
          <a:p>
            <a:r>
              <a:rPr lang="en-GB">
                <a:latin typeface="Cera Round Pro"/>
              </a:rPr>
              <a:t>Timeline</a:t>
            </a:r>
            <a:endParaRPr lang="en-US"/>
          </a:p>
        </p:txBody>
      </p:sp>
      <p:pic>
        <p:nvPicPr>
          <p:cNvPr id="5" name="Picture 4" descr="A logo with colorful lines&#10;&#10;Description automatically generated">
            <a:extLst>
              <a:ext uri="{FF2B5EF4-FFF2-40B4-BE49-F238E27FC236}">
                <a16:creationId xmlns:a16="http://schemas.microsoft.com/office/drawing/2014/main" id="{E4E46C29-2D37-602F-0520-EF9FA743A065}"/>
              </a:ext>
            </a:extLst>
          </p:cNvPr>
          <p:cNvPicPr>
            <a:picLocks noChangeAspect="1"/>
          </p:cNvPicPr>
          <p:nvPr/>
        </p:nvPicPr>
        <p:blipFill>
          <a:blip r:embed="rId4"/>
          <a:stretch>
            <a:fillRect/>
          </a:stretch>
        </p:blipFill>
        <p:spPr>
          <a:xfrm>
            <a:off x="231234" y="1254955"/>
            <a:ext cx="4439771" cy="2580672"/>
          </a:xfrm>
          <a:prstGeom prst="rect">
            <a:avLst/>
          </a:prstGeom>
        </p:spPr>
      </p:pic>
    </p:spTree>
    <p:extLst>
      <p:ext uri="{BB962C8B-B14F-4D97-AF65-F5344CB8AC3E}">
        <p14:creationId xmlns:p14="http://schemas.microsoft.com/office/powerpoint/2010/main" val="1838831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9A876-C28B-D841-4EA0-35B8B3C21E1E}"/>
              </a:ext>
            </a:extLst>
          </p:cNvPr>
          <p:cNvSpPr>
            <a:spLocks noGrp="1"/>
          </p:cNvSpPr>
          <p:nvPr>
            <p:ph type="title"/>
          </p:nvPr>
        </p:nvSpPr>
        <p:spPr>
          <a:xfrm>
            <a:off x="1670793" y="382608"/>
            <a:ext cx="10577945" cy="1325563"/>
          </a:xfrm>
        </p:spPr>
        <p:txBody>
          <a:bodyPr/>
          <a:lstStyle/>
          <a:p>
            <a:r>
              <a:rPr lang="en-GB">
                <a:latin typeface="Cera Round Pro"/>
              </a:rPr>
              <a:t>Our Audit...</a:t>
            </a:r>
            <a:endParaRPr lang="en-GB"/>
          </a:p>
        </p:txBody>
      </p:sp>
      <p:pic>
        <p:nvPicPr>
          <p:cNvPr id="5" name="Picture 4" descr="A logo with colorful lines&#10;&#10;Description automatically generated">
            <a:extLst>
              <a:ext uri="{FF2B5EF4-FFF2-40B4-BE49-F238E27FC236}">
                <a16:creationId xmlns:a16="http://schemas.microsoft.com/office/drawing/2014/main" id="{E4E46C29-2D37-602F-0520-EF9FA743A065}"/>
              </a:ext>
            </a:extLst>
          </p:cNvPr>
          <p:cNvPicPr>
            <a:picLocks noChangeAspect="1"/>
          </p:cNvPicPr>
          <p:nvPr/>
        </p:nvPicPr>
        <p:blipFill>
          <a:blip r:embed="rId3"/>
          <a:stretch>
            <a:fillRect/>
          </a:stretch>
        </p:blipFill>
        <p:spPr>
          <a:xfrm>
            <a:off x="74352" y="89543"/>
            <a:ext cx="1447801" cy="843761"/>
          </a:xfrm>
          <a:prstGeom prst="rect">
            <a:avLst/>
          </a:prstGeom>
        </p:spPr>
      </p:pic>
      <p:pic>
        <p:nvPicPr>
          <p:cNvPr id="4" name="Picture 3">
            <a:extLst>
              <a:ext uri="{FF2B5EF4-FFF2-40B4-BE49-F238E27FC236}">
                <a16:creationId xmlns:a16="http://schemas.microsoft.com/office/drawing/2014/main" id="{E2825803-41B4-09A6-431D-C1CF615FA5A4}"/>
              </a:ext>
            </a:extLst>
          </p:cNvPr>
          <p:cNvPicPr>
            <a:picLocks noChangeAspect="1"/>
          </p:cNvPicPr>
          <p:nvPr/>
        </p:nvPicPr>
        <p:blipFill rotWithShape="1">
          <a:blip r:embed="rId4"/>
          <a:srcRect r="1424" b="-221"/>
          <a:stretch/>
        </p:blipFill>
        <p:spPr>
          <a:xfrm>
            <a:off x="2487587" y="1235170"/>
            <a:ext cx="6785828" cy="4943479"/>
          </a:xfrm>
          <a:prstGeom prst="rect">
            <a:avLst/>
          </a:prstGeom>
        </p:spPr>
      </p:pic>
    </p:spTree>
    <p:extLst>
      <p:ext uri="{BB962C8B-B14F-4D97-AF65-F5344CB8AC3E}">
        <p14:creationId xmlns:p14="http://schemas.microsoft.com/office/powerpoint/2010/main" val="3555479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colorful lines&#10;&#10;Description automatically generated">
            <a:extLst>
              <a:ext uri="{FF2B5EF4-FFF2-40B4-BE49-F238E27FC236}">
                <a16:creationId xmlns:a16="http://schemas.microsoft.com/office/drawing/2014/main" id="{E4E46C29-2D37-602F-0520-EF9FA743A065}"/>
              </a:ext>
            </a:extLst>
          </p:cNvPr>
          <p:cNvPicPr>
            <a:picLocks noChangeAspect="1"/>
          </p:cNvPicPr>
          <p:nvPr/>
        </p:nvPicPr>
        <p:blipFill>
          <a:blip r:embed="rId3"/>
          <a:stretch>
            <a:fillRect/>
          </a:stretch>
        </p:blipFill>
        <p:spPr>
          <a:xfrm>
            <a:off x="74352" y="89543"/>
            <a:ext cx="1447801" cy="843761"/>
          </a:xfrm>
          <a:prstGeom prst="rect">
            <a:avLst/>
          </a:prstGeom>
        </p:spPr>
      </p:pic>
      <p:pic>
        <p:nvPicPr>
          <p:cNvPr id="3" name="Picture 2">
            <a:extLst>
              <a:ext uri="{FF2B5EF4-FFF2-40B4-BE49-F238E27FC236}">
                <a16:creationId xmlns:a16="http://schemas.microsoft.com/office/drawing/2014/main" id="{96C1261B-8E0C-D021-35BB-311FEAC76BD9}"/>
              </a:ext>
            </a:extLst>
          </p:cNvPr>
          <p:cNvPicPr>
            <a:picLocks noChangeAspect="1"/>
          </p:cNvPicPr>
          <p:nvPr/>
        </p:nvPicPr>
        <p:blipFill rotWithShape="1">
          <a:blip r:embed="rId4"/>
          <a:srcRect l="69220" r="8264" b="-227"/>
          <a:stretch/>
        </p:blipFill>
        <p:spPr>
          <a:xfrm>
            <a:off x="153441" y="932611"/>
            <a:ext cx="1549949" cy="4943789"/>
          </a:xfrm>
          <a:prstGeom prst="rect">
            <a:avLst/>
          </a:prstGeom>
        </p:spPr>
      </p:pic>
      <p:pic>
        <p:nvPicPr>
          <p:cNvPr id="6" name="Picture 5" descr="A group of people looking at a mirror&#10;&#10;Description automatically generated">
            <a:extLst>
              <a:ext uri="{FF2B5EF4-FFF2-40B4-BE49-F238E27FC236}">
                <a16:creationId xmlns:a16="http://schemas.microsoft.com/office/drawing/2014/main" id="{BAD7513D-300C-0D68-4482-481C4652D680}"/>
              </a:ext>
            </a:extLst>
          </p:cNvPr>
          <p:cNvPicPr>
            <a:picLocks noChangeAspect="1"/>
          </p:cNvPicPr>
          <p:nvPr/>
        </p:nvPicPr>
        <p:blipFill>
          <a:blip r:embed="rId5"/>
          <a:stretch>
            <a:fillRect/>
          </a:stretch>
        </p:blipFill>
        <p:spPr>
          <a:xfrm>
            <a:off x="6487885" y="106135"/>
            <a:ext cx="1385208" cy="1998889"/>
          </a:xfrm>
          <a:prstGeom prst="rect">
            <a:avLst/>
          </a:prstGeom>
          <a:ln>
            <a:solidFill>
              <a:schemeClr val="tx1"/>
            </a:solidFill>
          </a:ln>
        </p:spPr>
      </p:pic>
      <p:pic>
        <p:nvPicPr>
          <p:cNvPr id="7" name="Picture 6">
            <a:extLst>
              <a:ext uri="{FF2B5EF4-FFF2-40B4-BE49-F238E27FC236}">
                <a16:creationId xmlns:a16="http://schemas.microsoft.com/office/drawing/2014/main" id="{A1D782FD-36E7-1723-1B35-05A27451BC66}"/>
              </a:ext>
            </a:extLst>
          </p:cNvPr>
          <p:cNvPicPr>
            <a:picLocks noChangeAspect="1"/>
          </p:cNvPicPr>
          <p:nvPr/>
        </p:nvPicPr>
        <p:blipFill>
          <a:blip r:embed="rId6"/>
          <a:stretch>
            <a:fillRect/>
          </a:stretch>
        </p:blipFill>
        <p:spPr>
          <a:xfrm>
            <a:off x="2303689" y="2251302"/>
            <a:ext cx="3725637" cy="2159455"/>
          </a:xfrm>
          <a:prstGeom prst="rect">
            <a:avLst/>
          </a:prstGeom>
          <a:ln>
            <a:solidFill>
              <a:schemeClr val="tx1"/>
            </a:solidFill>
          </a:ln>
        </p:spPr>
      </p:pic>
      <p:pic>
        <p:nvPicPr>
          <p:cNvPr id="12" name="Picture 11" descr="A collage of children and a tree&#10;&#10;Description automatically generated">
            <a:extLst>
              <a:ext uri="{FF2B5EF4-FFF2-40B4-BE49-F238E27FC236}">
                <a16:creationId xmlns:a16="http://schemas.microsoft.com/office/drawing/2014/main" id="{D2023649-AFA4-736F-48C9-7F1E2061E1DE}"/>
              </a:ext>
            </a:extLst>
          </p:cNvPr>
          <p:cNvPicPr>
            <a:picLocks noChangeAspect="1"/>
          </p:cNvPicPr>
          <p:nvPr/>
        </p:nvPicPr>
        <p:blipFill>
          <a:blip r:embed="rId7"/>
          <a:stretch>
            <a:fillRect/>
          </a:stretch>
        </p:blipFill>
        <p:spPr>
          <a:xfrm>
            <a:off x="6962774" y="2240416"/>
            <a:ext cx="3834495" cy="2170341"/>
          </a:xfrm>
          <a:prstGeom prst="rect">
            <a:avLst/>
          </a:prstGeom>
          <a:ln>
            <a:solidFill>
              <a:schemeClr val="tx1"/>
            </a:solidFill>
          </a:ln>
        </p:spPr>
      </p:pic>
      <p:pic>
        <p:nvPicPr>
          <p:cNvPr id="13" name="Picture 12" descr="A screenshot of a computer&#10;&#10;Description automatically generated">
            <a:extLst>
              <a:ext uri="{FF2B5EF4-FFF2-40B4-BE49-F238E27FC236}">
                <a16:creationId xmlns:a16="http://schemas.microsoft.com/office/drawing/2014/main" id="{4B9F5730-C7E1-EECE-05B7-2598E2C4EC94}"/>
              </a:ext>
            </a:extLst>
          </p:cNvPr>
          <p:cNvPicPr>
            <a:picLocks noChangeAspect="1"/>
          </p:cNvPicPr>
          <p:nvPr/>
        </p:nvPicPr>
        <p:blipFill>
          <a:blip r:embed="rId8"/>
          <a:stretch>
            <a:fillRect/>
          </a:stretch>
        </p:blipFill>
        <p:spPr>
          <a:xfrm>
            <a:off x="2303690" y="4526417"/>
            <a:ext cx="3725638" cy="2170341"/>
          </a:xfrm>
          <a:prstGeom prst="rect">
            <a:avLst/>
          </a:prstGeom>
          <a:ln>
            <a:solidFill>
              <a:schemeClr val="tx1"/>
            </a:solidFill>
          </a:ln>
        </p:spPr>
      </p:pic>
      <p:pic>
        <p:nvPicPr>
          <p:cNvPr id="14" name="Picture 13" descr="A group of icons with text&#10;&#10;Description automatically generated">
            <a:extLst>
              <a:ext uri="{FF2B5EF4-FFF2-40B4-BE49-F238E27FC236}">
                <a16:creationId xmlns:a16="http://schemas.microsoft.com/office/drawing/2014/main" id="{8F5F6B04-B2C4-2F73-16F2-6BB7661AAC17}"/>
              </a:ext>
            </a:extLst>
          </p:cNvPr>
          <p:cNvPicPr>
            <a:picLocks noChangeAspect="1"/>
          </p:cNvPicPr>
          <p:nvPr/>
        </p:nvPicPr>
        <p:blipFill>
          <a:blip r:embed="rId9"/>
          <a:stretch>
            <a:fillRect/>
          </a:stretch>
        </p:blipFill>
        <p:spPr>
          <a:xfrm>
            <a:off x="6949168" y="4504645"/>
            <a:ext cx="3834495" cy="2224769"/>
          </a:xfrm>
          <a:prstGeom prst="rect">
            <a:avLst/>
          </a:prstGeom>
          <a:ln>
            <a:solidFill>
              <a:schemeClr val="tx1"/>
            </a:solidFill>
          </a:ln>
        </p:spPr>
      </p:pic>
      <p:pic>
        <p:nvPicPr>
          <p:cNvPr id="4" name="Picture 3" descr="A screenshot of a phone&#10;&#10;Description automatically generated">
            <a:extLst>
              <a:ext uri="{FF2B5EF4-FFF2-40B4-BE49-F238E27FC236}">
                <a16:creationId xmlns:a16="http://schemas.microsoft.com/office/drawing/2014/main" id="{5658573E-6CFE-89FC-5828-BBA73162F0EB}"/>
              </a:ext>
            </a:extLst>
          </p:cNvPr>
          <p:cNvPicPr>
            <a:picLocks noChangeAspect="1"/>
          </p:cNvPicPr>
          <p:nvPr/>
        </p:nvPicPr>
        <p:blipFill>
          <a:blip r:embed="rId10"/>
          <a:stretch>
            <a:fillRect/>
          </a:stretch>
        </p:blipFill>
        <p:spPr>
          <a:xfrm>
            <a:off x="4842783" y="104773"/>
            <a:ext cx="1396093" cy="1998889"/>
          </a:xfrm>
          <a:prstGeom prst="rect">
            <a:avLst/>
          </a:prstGeom>
          <a:ln>
            <a:solidFill>
              <a:schemeClr val="tx1"/>
            </a:solidFill>
          </a:ln>
        </p:spPr>
      </p:pic>
    </p:spTree>
    <p:extLst>
      <p:ext uri="{BB962C8B-B14F-4D97-AF65-F5344CB8AC3E}">
        <p14:creationId xmlns:p14="http://schemas.microsoft.com/office/powerpoint/2010/main" val="2583131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colorful lines&#10;&#10;Description automatically generated">
            <a:extLst>
              <a:ext uri="{FF2B5EF4-FFF2-40B4-BE49-F238E27FC236}">
                <a16:creationId xmlns:a16="http://schemas.microsoft.com/office/drawing/2014/main" id="{E4E46C29-2D37-602F-0520-EF9FA743A065}"/>
              </a:ext>
            </a:extLst>
          </p:cNvPr>
          <p:cNvPicPr>
            <a:picLocks noChangeAspect="1"/>
          </p:cNvPicPr>
          <p:nvPr/>
        </p:nvPicPr>
        <p:blipFill>
          <a:blip r:embed="rId3"/>
          <a:stretch>
            <a:fillRect/>
          </a:stretch>
        </p:blipFill>
        <p:spPr>
          <a:xfrm>
            <a:off x="74352" y="89543"/>
            <a:ext cx="1447801" cy="843761"/>
          </a:xfrm>
          <a:prstGeom prst="rect">
            <a:avLst/>
          </a:prstGeom>
        </p:spPr>
      </p:pic>
      <p:pic>
        <p:nvPicPr>
          <p:cNvPr id="3" name="Picture 2">
            <a:extLst>
              <a:ext uri="{FF2B5EF4-FFF2-40B4-BE49-F238E27FC236}">
                <a16:creationId xmlns:a16="http://schemas.microsoft.com/office/drawing/2014/main" id="{96C1261B-8E0C-D021-35BB-311FEAC76BD9}"/>
              </a:ext>
            </a:extLst>
          </p:cNvPr>
          <p:cNvPicPr>
            <a:picLocks noChangeAspect="1"/>
          </p:cNvPicPr>
          <p:nvPr/>
        </p:nvPicPr>
        <p:blipFill rotWithShape="1">
          <a:blip r:embed="rId4"/>
          <a:srcRect l="69220" r="8264" b="-227"/>
          <a:stretch/>
        </p:blipFill>
        <p:spPr>
          <a:xfrm>
            <a:off x="153441" y="932611"/>
            <a:ext cx="1549949" cy="4943789"/>
          </a:xfrm>
          <a:prstGeom prst="rect">
            <a:avLst/>
          </a:prstGeom>
        </p:spPr>
      </p:pic>
      <p:pic>
        <p:nvPicPr>
          <p:cNvPr id="2" name="Picture 1" descr="A close up of a book&#10;&#10;Description automatically generated">
            <a:extLst>
              <a:ext uri="{FF2B5EF4-FFF2-40B4-BE49-F238E27FC236}">
                <a16:creationId xmlns:a16="http://schemas.microsoft.com/office/drawing/2014/main" id="{CE1076CA-DC27-C505-076E-B1D5DE9EE539}"/>
              </a:ext>
            </a:extLst>
          </p:cNvPr>
          <p:cNvPicPr>
            <a:picLocks noChangeAspect="1"/>
          </p:cNvPicPr>
          <p:nvPr/>
        </p:nvPicPr>
        <p:blipFill>
          <a:blip r:embed="rId5"/>
          <a:stretch>
            <a:fillRect/>
          </a:stretch>
        </p:blipFill>
        <p:spPr>
          <a:xfrm>
            <a:off x="1896836" y="903514"/>
            <a:ext cx="3663044" cy="2002973"/>
          </a:xfrm>
          <a:prstGeom prst="rect">
            <a:avLst/>
          </a:prstGeom>
          <a:ln>
            <a:solidFill>
              <a:schemeClr val="tx1"/>
            </a:solidFill>
          </a:ln>
        </p:spPr>
      </p:pic>
      <p:pic>
        <p:nvPicPr>
          <p:cNvPr id="8" name="Picture 7" descr="A group of children&amp;#39;s books&#10;&#10;Description automatically generated">
            <a:extLst>
              <a:ext uri="{FF2B5EF4-FFF2-40B4-BE49-F238E27FC236}">
                <a16:creationId xmlns:a16="http://schemas.microsoft.com/office/drawing/2014/main" id="{9488C162-FBF2-3604-8F2E-8720A94B6238}"/>
              </a:ext>
            </a:extLst>
          </p:cNvPr>
          <p:cNvPicPr>
            <a:picLocks noChangeAspect="1"/>
          </p:cNvPicPr>
          <p:nvPr/>
        </p:nvPicPr>
        <p:blipFill>
          <a:blip r:embed="rId6"/>
          <a:stretch>
            <a:fillRect/>
          </a:stretch>
        </p:blipFill>
        <p:spPr>
          <a:xfrm>
            <a:off x="1896836" y="3080657"/>
            <a:ext cx="3663043" cy="2057400"/>
          </a:xfrm>
          <a:prstGeom prst="rect">
            <a:avLst/>
          </a:prstGeom>
          <a:ln>
            <a:solidFill>
              <a:schemeClr val="tx1"/>
            </a:solidFill>
          </a:ln>
        </p:spPr>
      </p:pic>
      <p:pic>
        <p:nvPicPr>
          <p:cNvPr id="9" name="Picture 8">
            <a:extLst>
              <a:ext uri="{FF2B5EF4-FFF2-40B4-BE49-F238E27FC236}">
                <a16:creationId xmlns:a16="http://schemas.microsoft.com/office/drawing/2014/main" id="{FEC753EE-16F2-892B-25B2-A8DD1045E948}"/>
              </a:ext>
            </a:extLst>
          </p:cNvPr>
          <p:cNvPicPr>
            <a:picLocks noChangeAspect="1"/>
          </p:cNvPicPr>
          <p:nvPr/>
        </p:nvPicPr>
        <p:blipFill>
          <a:blip r:embed="rId7"/>
          <a:stretch>
            <a:fillRect/>
          </a:stretch>
        </p:blipFill>
        <p:spPr>
          <a:xfrm>
            <a:off x="6185807" y="925285"/>
            <a:ext cx="3663044" cy="2002973"/>
          </a:xfrm>
          <a:prstGeom prst="rect">
            <a:avLst/>
          </a:prstGeom>
          <a:ln>
            <a:solidFill>
              <a:schemeClr val="tx1"/>
            </a:solidFill>
          </a:ln>
        </p:spPr>
      </p:pic>
      <p:pic>
        <p:nvPicPr>
          <p:cNvPr id="10" name="Picture 9" descr="A screenshot of a video game&#10;&#10;Description automatically generated">
            <a:extLst>
              <a:ext uri="{FF2B5EF4-FFF2-40B4-BE49-F238E27FC236}">
                <a16:creationId xmlns:a16="http://schemas.microsoft.com/office/drawing/2014/main" id="{83BA3AC2-5C69-32FF-5A77-CC1F97BA51E7}"/>
              </a:ext>
            </a:extLst>
          </p:cNvPr>
          <p:cNvPicPr>
            <a:picLocks noChangeAspect="1"/>
          </p:cNvPicPr>
          <p:nvPr/>
        </p:nvPicPr>
        <p:blipFill>
          <a:blip r:embed="rId8"/>
          <a:stretch>
            <a:fillRect/>
          </a:stretch>
        </p:blipFill>
        <p:spPr>
          <a:xfrm>
            <a:off x="6174922" y="3080656"/>
            <a:ext cx="3663043" cy="2057402"/>
          </a:xfrm>
          <a:prstGeom prst="rect">
            <a:avLst/>
          </a:prstGeom>
          <a:ln>
            <a:solidFill>
              <a:schemeClr val="tx1"/>
            </a:solidFill>
          </a:ln>
        </p:spPr>
      </p:pic>
      <p:pic>
        <p:nvPicPr>
          <p:cNvPr id="11" name="Picture 10" descr="A white text with black text&#10;&#10;Description automatically generated">
            <a:extLst>
              <a:ext uri="{FF2B5EF4-FFF2-40B4-BE49-F238E27FC236}">
                <a16:creationId xmlns:a16="http://schemas.microsoft.com/office/drawing/2014/main" id="{F30B6689-B5E5-CBB7-6EE5-C30C3A4649A5}"/>
              </a:ext>
            </a:extLst>
          </p:cNvPr>
          <p:cNvPicPr>
            <a:picLocks noChangeAspect="1"/>
          </p:cNvPicPr>
          <p:nvPr/>
        </p:nvPicPr>
        <p:blipFill>
          <a:blip r:embed="rId9"/>
          <a:stretch>
            <a:fillRect/>
          </a:stretch>
        </p:blipFill>
        <p:spPr>
          <a:xfrm>
            <a:off x="3790951" y="4506685"/>
            <a:ext cx="3967844" cy="2209801"/>
          </a:xfrm>
          <a:prstGeom prst="rect">
            <a:avLst/>
          </a:prstGeom>
          <a:ln>
            <a:solidFill>
              <a:schemeClr val="tx1"/>
            </a:solidFill>
          </a:ln>
        </p:spPr>
      </p:pic>
      <p:sp>
        <p:nvSpPr>
          <p:cNvPr id="17" name="TextBox 16">
            <a:extLst>
              <a:ext uri="{FF2B5EF4-FFF2-40B4-BE49-F238E27FC236}">
                <a16:creationId xmlns:a16="http://schemas.microsoft.com/office/drawing/2014/main" id="{3E4C98D9-13DC-F84F-960C-95E22CD78AC4}"/>
              </a:ext>
            </a:extLst>
          </p:cNvPr>
          <p:cNvSpPr txBox="1"/>
          <p:nvPr/>
        </p:nvSpPr>
        <p:spPr>
          <a:xfrm>
            <a:off x="7841564" y="5306707"/>
            <a:ext cx="39859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i="1">
                <a:latin typeface="Century Gothic"/>
                <a:cs typeface="Arial"/>
              </a:rPr>
              <a:t>"A very informative and useful session, very well presented."</a:t>
            </a:r>
            <a:endParaRPr lang="en-US"/>
          </a:p>
        </p:txBody>
      </p:sp>
      <p:sp>
        <p:nvSpPr>
          <p:cNvPr id="18" name="TextBox 17">
            <a:extLst>
              <a:ext uri="{FF2B5EF4-FFF2-40B4-BE49-F238E27FC236}">
                <a16:creationId xmlns:a16="http://schemas.microsoft.com/office/drawing/2014/main" id="{04D025D6-1E29-A162-8476-AD946EC54768}"/>
              </a:ext>
            </a:extLst>
          </p:cNvPr>
          <p:cNvSpPr txBox="1"/>
          <p:nvPr/>
        </p:nvSpPr>
        <p:spPr>
          <a:xfrm>
            <a:off x="-105008" y="5872764"/>
            <a:ext cx="39859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i="1">
                <a:latin typeface="Century Gothic"/>
                <a:cs typeface="Arial"/>
              </a:rPr>
              <a:t>"I will use the EEF more now, it is not as scary as I thought!"</a:t>
            </a:r>
            <a:endParaRPr lang="en-US"/>
          </a:p>
        </p:txBody>
      </p:sp>
    </p:spTree>
    <p:extLst>
      <p:ext uri="{BB962C8B-B14F-4D97-AF65-F5344CB8AC3E}">
        <p14:creationId xmlns:p14="http://schemas.microsoft.com/office/powerpoint/2010/main" val="3030684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colorful lines&#10;&#10;Description automatically generated">
            <a:extLst>
              <a:ext uri="{FF2B5EF4-FFF2-40B4-BE49-F238E27FC236}">
                <a16:creationId xmlns:a16="http://schemas.microsoft.com/office/drawing/2014/main" id="{E4E46C29-2D37-602F-0520-EF9FA743A065}"/>
              </a:ext>
            </a:extLst>
          </p:cNvPr>
          <p:cNvPicPr>
            <a:picLocks noChangeAspect="1"/>
          </p:cNvPicPr>
          <p:nvPr/>
        </p:nvPicPr>
        <p:blipFill>
          <a:blip r:embed="rId3"/>
          <a:stretch>
            <a:fillRect/>
          </a:stretch>
        </p:blipFill>
        <p:spPr>
          <a:xfrm>
            <a:off x="74352" y="89543"/>
            <a:ext cx="1447801" cy="843761"/>
          </a:xfrm>
          <a:prstGeom prst="rect">
            <a:avLst/>
          </a:prstGeom>
        </p:spPr>
      </p:pic>
      <p:sp>
        <p:nvSpPr>
          <p:cNvPr id="13" name="TextBox 12">
            <a:extLst>
              <a:ext uri="{FF2B5EF4-FFF2-40B4-BE49-F238E27FC236}">
                <a16:creationId xmlns:a16="http://schemas.microsoft.com/office/drawing/2014/main" id="{A0A83801-B7E5-C99D-6112-7C99C5E8A1CA}"/>
              </a:ext>
            </a:extLst>
          </p:cNvPr>
          <p:cNvSpPr txBox="1"/>
          <p:nvPr/>
        </p:nvSpPr>
        <p:spPr>
          <a:xfrm>
            <a:off x="7133993" y="4555593"/>
            <a:ext cx="398590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i="1">
                <a:latin typeface="Century Gothic"/>
                <a:cs typeface="Arial"/>
              </a:rPr>
              <a:t>"I will definitely be implementing some of the evidence-based strategies that were talked about today."</a:t>
            </a:r>
            <a:endParaRPr lang="en-US" sz="2000"/>
          </a:p>
        </p:txBody>
      </p:sp>
      <p:pic>
        <p:nvPicPr>
          <p:cNvPr id="3" name="Picture 2">
            <a:extLst>
              <a:ext uri="{FF2B5EF4-FFF2-40B4-BE49-F238E27FC236}">
                <a16:creationId xmlns:a16="http://schemas.microsoft.com/office/drawing/2014/main" id="{96C1261B-8E0C-D021-35BB-311FEAC76BD9}"/>
              </a:ext>
            </a:extLst>
          </p:cNvPr>
          <p:cNvPicPr>
            <a:picLocks noChangeAspect="1"/>
          </p:cNvPicPr>
          <p:nvPr/>
        </p:nvPicPr>
        <p:blipFill rotWithShape="1">
          <a:blip r:embed="rId4"/>
          <a:srcRect l="69220" r="8264" b="-227"/>
          <a:stretch/>
        </p:blipFill>
        <p:spPr>
          <a:xfrm>
            <a:off x="153441" y="932611"/>
            <a:ext cx="1549949" cy="4943789"/>
          </a:xfrm>
          <a:prstGeom prst="rect">
            <a:avLst/>
          </a:prstGeom>
        </p:spPr>
      </p:pic>
      <p:pic>
        <p:nvPicPr>
          <p:cNvPr id="4" name="Picture 3" descr="A pink envelope with a white paper in it&#10;&#10;Description automatically generated">
            <a:extLst>
              <a:ext uri="{FF2B5EF4-FFF2-40B4-BE49-F238E27FC236}">
                <a16:creationId xmlns:a16="http://schemas.microsoft.com/office/drawing/2014/main" id="{596845EA-0B9E-FFDD-7938-35E56165D19E}"/>
              </a:ext>
            </a:extLst>
          </p:cNvPr>
          <p:cNvPicPr>
            <a:picLocks noChangeAspect="1"/>
          </p:cNvPicPr>
          <p:nvPr/>
        </p:nvPicPr>
        <p:blipFill>
          <a:blip r:embed="rId5"/>
          <a:stretch>
            <a:fillRect/>
          </a:stretch>
        </p:blipFill>
        <p:spPr>
          <a:xfrm>
            <a:off x="2073649" y="391085"/>
            <a:ext cx="3461498" cy="2893359"/>
          </a:xfrm>
          <a:prstGeom prst="rect">
            <a:avLst/>
          </a:prstGeom>
          <a:ln>
            <a:solidFill>
              <a:schemeClr val="tx1"/>
            </a:solidFill>
          </a:ln>
        </p:spPr>
      </p:pic>
      <p:pic>
        <p:nvPicPr>
          <p:cNvPr id="6" name="Picture 5" descr="A screenshot of a social media post&#10;&#10;Description automatically generated">
            <a:extLst>
              <a:ext uri="{FF2B5EF4-FFF2-40B4-BE49-F238E27FC236}">
                <a16:creationId xmlns:a16="http://schemas.microsoft.com/office/drawing/2014/main" id="{9DCADA9F-C992-48AE-5455-9AD3B0304CF3}"/>
              </a:ext>
            </a:extLst>
          </p:cNvPr>
          <p:cNvPicPr>
            <a:picLocks noChangeAspect="1"/>
          </p:cNvPicPr>
          <p:nvPr/>
        </p:nvPicPr>
        <p:blipFill>
          <a:blip r:embed="rId6"/>
          <a:stretch>
            <a:fillRect/>
          </a:stretch>
        </p:blipFill>
        <p:spPr>
          <a:xfrm>
            <a:off x="5935196" y="390526"/>
            <a:ext cx="3313580" cy="3824567"/>
          </a:xfrm>
          <a:prstGeom prst="rect">
            <a:avLst/>
          </a:prstGeom>
          <a:ln>
            <a:solidFill>
              <a:schemeClr val="tx1"/>
            </a:solidFill>
          </a:ln>
        </p:spPr>
      </p:pic>
      <p:pic>
        <p:nvPicPr>
          <p:cNvPr id="7" name="Picture 6" descr="A screenshot of a webinar&#10;&#10;Description automatically generated">
            <a:extLst>
              <a:ext uri="{FF2B5EF4-FFF2-40B4-BE49-F238E27FC236}">
                <a16:creationId xmlns:a16="http://schemas.microsoft.com/office/drawing/2014/main" id="{3C6264DF-1601-1392-059E-7B43BA9DCDDC}"/>
              </a:ext>
            </a:extLst>
          </p:cNvPr>
          <p:cNvPicPr>
            <a:picLocks noChangeAspect="1"/>
          </p:cNvPicPr>
          <p:nvPr/>
        </p:nvPicPr>
        <p:blipFill>
          <a:blip r:embed="rId7"/>
          <a:stretch>
            <a:fillRect/>
          </a:stretch>
        </p:blipFill>
        <p:spPr>
          <a:xfrm>
            <a:off x="2070847" y="3516406"/>
            <a:ext cx="3511923" cy="3198159"/>
          </a:xfrm>
          <a:prstGeom prst="rect">
            <a:avLst/>
          </a:prstGeom>
          <a:ln>
            <a:solidFill>
              <a:schemeClr val="tx1"/>
            </a:solidFill>
          </a:ln>
        </p:spPr>
      </p:pic>
      <p:pic>
        <p:nvPicPr>
          <p:cNvPr id="14" name="Picture 13" descr="A close-up of a logo&#10;&#10;Description automatically generated">
            <a:extLst>
              <a:ext uri="{FF2B5EF4-FFF2-40B4-BE49-F238E27FC236}">
                <a16:creationId xmlns:a16="http://schemas.microsoft.com/office/drawing/2014/main" id="{73831E00-D82A-5E8D-4F73-2A4A588D37D6}"/>
              </a:ext>
            </a:extLst>
          </p:cNvPr>
          <p:cNvPicPr>
            <a:picLocks noChangeAspect="1"/>
          </p:cNvPicPr>
          <p:nvPr/>
        </p:nvPicPr>
        <p:blipFill>
          <a:blip r:embed="rId8"/>
          <a:stretch>
            <a:fillRect/>
          </a:stretch>
        </p:blipFill>
        <p:spPr>
          <a:xfrm>
            <a:off x="5327197" y="5619231"/>
            <a:ext cx="1537608" cy="512990"/>
          </a:xfrm>
          <a:prstGeom prst="rect">
            <a:avLst/>
          </a:prstGeom>
          <a:ln>
            <a:solidFill>
              <a:schemeClr val="tx1"/>
            </a:solidFill>
          </a:ln>
        </p:spPr>
      </p:pic>
    </p:spTree>
    <p:extLst>
      <p:ext uri="{BB962C8B-B14F-4D97-AF65-F5344CB8AC3E}">
        <p14:creationId xmlns:p14="http://schemas.microsoft.com/office/powerpoint/2010/main" val="2130762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421" y="328179"/>
            <a:ext cx="10577945" cy="1325563"/>
          </a:xfrm>
        </p:spPr>
        <p:txBody>
          <a:bodyPr/>
          <a:lstStyle/>
          <a:p>
            <a:r>
              <a:rPr lang="en-GB">
                <a:latin typeface="Calibri"/>
                <a:cs typeface="Calibri"/>
              </a:rPr>
              <a:t>Building Reflective Settings</a:t>
            </a:r>
          </a:p>
        </p:txBody>
      </p:sp>
      <p:sp>
        <p:nvSpPr>
          <p:cNvPr id="3" name="Content Placeholder 2"/>
          <p:cNvSpPr>
            <a:spLocks noGrp="1"/>
          </p:cNvSpPr>
          <p:nvPr>
            <p:ph idx="1"/>
          </p:nvPr>
        </p:nvSpPr>
        <p:spPr>
          <a:xfrm>
            <a:off x="701964" y="1646915"/>
            <a:ext cx="10612760" cy="3560941"/>
          </a:xfrm>
        </p:spPr>
        <p:txBody>
          <a:bodyPr vert="horz" lIns="91440" tIns="45720" rIns="91440" bIns="45720" rtlCol="0" anchor="t">
            <a:normAutofit/>
          </a:bodyPr>
          <a:lstStyle/>
          <a:p>
            <a:r>
              <a:rPr lang="en-GB">
                <a:latin typeface="Calibri Light"/>
                <a:cs typeface="Calibri Light"/>
              </a:rPr>
              <a:t>Every blog, webinar, showcase and resource are invitations to reflect on practice.</a:t>
            </a:r>
          </a:p>
          <a:p>
            <a:r>
              <a:rPr lang="en-GB">
                <a:solidFill>
                  <a:srgbClr val="000000"/>
                </a:solidFill>
                <a:latin typeface="Calibri Light"/>
                <a:cs typeface="Calibri Light"/>
              </a:rPr>
              <a:t>Being flexible in our offer has been a priority</a:t>
            </a:r>
            <a:r>
              <a:rPr lang="en-GB">
                <a:latin typeface="Calibri Light"/>
                <a:cs typeface="Calibri Light"/>
              </a:rPr>
              <a:t> so we have a wide reach.</a:t>
            </a:r>
            <a:endParaRPr lang="en-GB"/>
          </a:p>
          <a:p>
            <a:r>
              <a:rPr lang="en-GB">
                <a:latin typeface="Calibri Light"/>
                <a:cs typeface="Calibri Light"/>
              </a:rPr>
              <a:t>Gleaning the best bets from research and making approaches accessible to practitioners.</a:t>
            </a:r>
            <a:endParaRPr lang="en-GB"/>
          </a:p>
          <a:p>
            <a:endParaRPr lang="en-GB"/>
          </a:p>
        </p:txBody>
      </p:sp>
      <p:pic>
        <p:nvPicPr>
          <p:cNvPr id="5" name="Picture 4" descr="A logo with colorful lines&#10;&#10;Description automatically generated">
            <a:extLst>
              <a:ext uri="{FF2B5EF4-FFF2-40B4-BE49-F238E27FC236}">
                <a16:creationId xmlns:a16="http://schemas.microsoft.com/office/drawing/2014/main" id="{B47F65FA-1917-F42F-104D-2B26C6C6760A}"/>
              </a:ext>
            </a:extLst>
          </p:cNvPr>
          <p:cNvPicPr>
            <a:picLocks noChangeAspect="1"/>
          </p:cNvPicPr>
          <p:nvPr/>
        </p:nvPicPr>
        <p:blipFill>
          <a:blip r:embed="rId3"/>
          <a:stretch>
            <a:fillRect/>
          </a:stretch>
        </p:blipFill>
        <p:spPr>
          <a:xfrm>
            <a:off x="171893" y="4979361"/>
            <a:ext cx="2754086" cy="1616646"/>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78795CB3-695B-4BA6-B201-814359C3FC31}"/>
              </a:ext>
            </a:extLst>
          </p:cNvPr>
          <p:cNvPicPr>
            <a:picLocks noChangeAspect="1"/>
          </p:cNvPicPr>
          <p:nvPr/>
        </p:nvPicPr>
        <p:blipFill>
          <a:blip r:embed="rId4"/>
          <a:stretch>
            <a:fillRect/>
          </a:stretch>
        </p:blipFill>
        <p:spPr>
          <a:xfrm>
            <a:off x="3403130" y="5018831"/>
            <a:ext cx="2099213" cy="1580049"/>
          </a:xfrm>
          <a:prstGeom prst="rect">
            <a:avLst/>
          </a:prstGeom>
          <a:ln>
            <a:noFill/>
          </a:ln>
          <a:effectLst>
            <a:outerShdw blurRad="190500" algn="tl" rotWithShape="0">
              <a:srgbClr val="000000">
                <a:alpha val="70000"/>
              </a:srgbClr>
            </a:outerShdw>
          </a:effectLst>
        </p:spPr>
      </p:pic>
      <p:pic>
        <p:nvPicPr>
          <p:cNvPr id="6" name="Picture 5" descr="A logo with a tree in the shape of a heart&#10;&#10;Description automatically generated">
            <a:extLst>
              <a:ext uri="{FF2B5EF4-FFF2-40B4-BE49-F238E27FC236}">
                <a16:creationId xmlns:a16="http://schemas.microsoft.com/office/drawing/2014/main" id="{B97C4F25-DDD2-94B4-0AF5-9135DB378C43}"/>
              </a:ext>
            </a:extLst>
          </p:cNvPr>
          <p:cNvPicPr>
            <a:picLocks noChangeAspect="1"/>
          </p:cNvPicPr>
          <p:nvPr/>
        </p:nvPicPr>
        <p:blipFill rotWithShape="1">
          <a:blip r:embed="rId5"/>
          <a:srcRect l="8362" t="8362" r="7317" b="7343"/>
          <a:stretch/>
        </p:blipFill>
        <p:spPr>
          <a:xfrm>
            <a:off x="10106858" y="4775144"/>
            <a:ext cx="1909450" cy="1930214"/>
          </a:xfrm>
          <a:prstGeom prst="rect">
            <a:avLst/>
          </a:prstGeom>
        </p:spPr>
      </p:pic>
      <p:pic>
        <p:nvPicPr>
          <p:cNvPr id="8" name="Picture 7" descr="A logo with black text&#10;&#10;Description automatically generated">
            <a:extLst>
              <a:ext uri="{FF2B5EF4-FFF2-40B4-BE49-F238E27FC236}">
                <a16:creationId xmlns:a16="http://schemas.microsoft.com/office/drawing/2014/main" id="{6ADCDD08-C257-800E-3317-64A3D72DA380}"/>
              </a:ext>
            </a:extLst>
          </p:cNvPr>
          <p:cNvPicPr>
            <a:picLocks noChangeAspect="1"/>
          </p:cNvPicPr>
          <p:nvPr/>
        </p:nvPicPr>
        <p:blipFill rotWithShape="1">
          <a:blip r:embed="rId6"/>
          <a:srcRect b="7563"/>
          <a:stretch/>
        </p:blipFill>
        <p:spPr>
          <a:xfrm>
            <a:off x="6093830" y="5191934"/>
            <a:ext cx="3265854" cy="1195172"/>
          </a:xfrm>
          <a:prstGeom prst="rect">
            <a:avLst/>
          </a:prstGeom>
        </p:spPr>
      </p:pic>
    </p:spTree>
    <p:extLst>
      <p:ext uri="{BB962C8B-B14F-4D97-AF65-F5344CB8AC3E}">
        <p14:creationId xmlns:p14="http://schemas.microsoft.com/office/powerpoint/2010/main" val="2228009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AC34A-A099-724B-5A69-0065A3128D93}"/>
              </a:ext>
            </a:extLst>
          </p:cNvPr>
          <p:cNvSpPr>
            <a:spLocks noGrp="1"/>
          </p:cNvSpPr>
          <p:nvPr>
            <p:ph type="title"/>
          </p:nvPr>
        </p:nvSpPr>
        <p:spPr>
          <a:xfrm>
            <a:off x="772520" y="472112"/>
            <a:ext cx="11424611" cy="1706562"/>
          </a:xfrm>
        </p:spPr>
        <p:txBody>
          <a:bodyPr/>
          <a:lstStyle/>
          <a:p>
            <a:r>
              <a:rPr lang="en-GB">
                <a:solidFill>
                  <a:schemeClr val="accent5">
                    <a:lumMod val="75000"/>
                  </a:schemeClr>
                </a:solidFill>
                <a:latin typeface="Calibri"/>
                <a:ea typeface="Cambria"/>
                <a:cs typeface="Calibri"/>
              </a:rPr>
              <a:t>Child Development modules</a:t>
            </a:r>
            <a:br>
              <a:rPr lang="en-GB">
                <a:latin typeface="Cambria"/>
                <a:ea typeface="Cambria"/>
              </a:rPr>
            </a:br>
            <a:endParaRPr lang="en-GB">
              <a:solidFill>
                <a:schemeClr val="accent5">
                  <a:lumMod val="75000"/>
                </a:schemeClr>
              </a:solidFill>
              <a:latin typeface="Cambria"/>
              <a:ea typeface="Cambria"/>
            </a:endParaRPr>
          </a:p>
        </p:txBody>
      </p:sp>
      <p:sp>
        <p:nvSpPr>
          <p:cNvPr id="5" name="Oval 4">
            <a:extLst>
              <a:ext uri="{FF2B5EF4-FFF2-40B4-BE49-F238E27FC236}">
                <a16:creationId xmlns:a16="http://schemas.microsoft.com/office/drawing/2014/main" id="{445FB2F1-548B-0BAB-7CCB-4973BDE4C505}"/>
              </a:ext>
            </a:extLst>
          </p:cNvPr>
          <p:cNvSpPr/>
          <p:nvPr/>
        </p:nvSpPr>
        <p:spPr>
          <a:xfrm>
            <a:off x="604694" y="1713345"/>
            <a:ext cx="7404854" cy="1396226"/>
          </a:xfrm>
          <a:prstGeom prst="flowChartAlternateProcess">
            <a:avLst/>
          </a:prstGeom>
          <a:solidFill>
            <a:schemeClr val="accent1">
              <a:lumMod val="40000"/>
              <a:lumOff val="60000"/>
            </a:schemeClr>
          </a:solid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GB" sz="2400" baseline="0">
                <a:latin typeface="Calibri Light"/>
                <a:ea typeface="Cambria"/>
                <a:cs typeface="Calibri Light"/>
              </a:rPr>
              <a:t>Stronger Practice Hubs have been </a:t>
            </a:r>
            <a:r>
              <a:rPr lang="en-GB" sz="2400">
                <a:latin typeface="Calibri Light"/>
                <a:ea typeface="Cambria"/>
                <a:cs typeface="Calibri Light"/>
              </a:rPr>
              <a:t>pivotal</a:t>
            </a:r>
            <a:r>
              <a:rPr lang="en-GB" sz="2400" baseline="0">
                <a:latin typeface="Calibri Light"/>
                <a:ea typeface="Cambria"/>
                <a:cs typeface="Calibri Light"/>
              </a:rPr>
              <a:t> in sharing information with the sector around the DFE online child development  modules</a:t>
            </a:r>
            <a:r>
              <a:rPr lang="en-GB" sz="2400">
                <a:latin typeface="Calibri Light"/>
                <a:ea typeface="Cambria"/>
                <a:cs typeface="Calibri Light"/>
              </a:rPr>
              <a:t>.</a:t>
            </a:r>
          </a:p>
        </p:txBody>
      </p:sp>
      <p:pic>
        <p:nvPicPr>
          <p:cNvPr id="6" name="Content Placeholder 5" descr="A person and children playing with blocks&#10;&#10;Description automatically generated">
            <a:extLst>
              <a:ext uri="{FF2B5EF4-FFF2-40B4-BE49-F238E27FC236}">
                <a16:creationId xmlns:a16="http://schemas.microsoft.com/office/drawing/2014/main" id="{27DE15D4-594B-3A38-3F1F-3238D9505F7C}"/>
              </a:ext>
            </a:extLst>
          </p:cNvPr>
          <p:cNvPicPr>
            <a:picLocks noGrp="1" noChangeAspect="1"/>
          </p:cNvPicPr>
          <p:nvPr>
            <p:ph idx="1"/>
          </p:nvPr>
        </p:nvPicPr>
        <p:blipFill rotWithShape="1">
          <a:blip r:embed="rId2"/>
          <a:srcRect l="-2097" t="-12200" r="-6019" b="-7186"/>
          <a:stretch/>
        </p:blipFill>
        <p:spPr>
          <a:xfrm>
            <a:off x="8474832" y="2393311"/>
            <a:ext cx="3305667" cy="2797375"/>
          </a:xfrm>
        </p:spPr>
      </p:pic>
      <p:pic>
        <p:nvPicPr>
          <p:cNvPr id="4" name="Picture 3" descr="A black text with a lion and a unicorn&#10;&#10;Description automatically generated">
            <a:extLst>
              <a:ext uri="{FF2B5EF4-FFF2-40B4-BE49-F238E27FC236}">
                <a16:creationId xmlns:a16="http://schemas.microsoft.com/office/drawing/2014/main" id="{8B57CE15-AFA3-6F72-65EF-84474918F8D0}"/>
              </a:ext>
            </a:extLst>
          </p:cNvPr>
          <p:cNvPicPr>
            <a:picLocks noChangeAspect="1"/>
          </p:cNvPicPr>
          <p:nvPr/>
        </p:nvPicPr>
        <p:blipFill>
          <a:blip r:embed="rId3"/>
          <a:stretch>
            <a:fillRect/>
          </a:stretch>
        </p:blipFill>
        <p:spPr>
          <a:xfrm>
            <a:off x="7652965" y="692466"/>
            <a:ext cx="1187032" cy="797765"/>
          </a:xfrm>
          <a:prstGeom prst="rect">
            <a:avLst/>
          </a:prstGeom>
        </p:spPr>
      </p:pic>
      <p:sp>
        <p:nvSpPr>
          <p:cNvPr id="7" name="TextBox 6">
            <a:extLst>
              <a:ext uri="{FF2B5EF4-FFF2-40B4-BE49-F238E27FC236}">
                <a16:creationId xmlns:a16="http://schemas.microsoft.com/office/drawing/2014/main" id="{D9BEF337-EE14-91E2-9078-E2A4EF5649E5}"/>
              </a:ext>
            </a:extLst>
          </p:cNvPr>
          <p:cNvSpPr txBox="1"/>
          <p:nvPr/>
        </p:nvSpPr>
        <p:spPr>
          <a:xfrm>
            <a:off x="759372" y="3200400"/>
            <a:ext cx="772422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000">
              <a:solidFill>
                <a:srgbClr val="0B0C0C"/>
              </a:solidFill>
              <a:latin typeface="DM Sans"/>
            </a:endParaRPr>
          </a:p>
          <a:p>
            <a:r>
              <a:rPr lang="en-GB" sz="2000" b="1">
                <a:solidFill>
                  <a:srgbClr val="0B0C0C"/>
                </a:solidFill>
                <a:latin typeface="Calibri Light"/>
                <a:ea typeface="+mn-lt"/>
                <a:cs typeface="+mn-lt"/>
              </a:rPr>
              <a:t>Available </a:t>
            </a:r>
            <a:endParaRPr lang="en-GB" sz="2000">
              <a:latin typeface="Calibri Light"/>
              <a:ea typeface="Calibri"/>
              <a:cs typeface="Calibri"/>
            </a:endParaRPr>
          </a:p>
          <a:p>
            <a:r>
              <a:rPr lang="en-GB" sz="2000">
                <a:solidFill>
                  <a:srgbClr val="0B0C0C"/>
                </a:solidFill>
                <a:latin typeface="Calibri Light"/>
                <a:ea typeface="+mn-lt"/>
                <a:cs typeface="+mn-lt"/>
              </a:rPr>
              <a:t>1: Understanding child development</a:t>
            </a:r>
            <a:endParaRPr lang="en-GB" sz="2000">
              <a:latin typeface="Calibri Light"/>
              <a:ea typeface="Calibri"/>
              <a:cs typeface="Calibri"/>
            </a:endParaRPr>
          </a:p>
          <a:p>
            <a:r>
              <a:rPr lang="en-GB" sz="2000">
                <a:solidFill>
                  <a:srgbClr val="0B0C0C"/>
                </a:solidFill>
                <a:latin typeface="Calibri Light"/>
                <a:ea typeface="+mn-lt"/>
                <a:cs typeface="+mn-lt"/>
              </a:rPr>
              <a:t>2: Understanding brain development</a:t>
            </a:r>
            <a:endParaRPr lang="en-GB" sz="2000">
              <a:latin typeface="Calibri Light"/>
              <a:ea typeface="Calibri"/>
              <a:cs typeface="Calibri"/>
            </a:endParaRPr>
          </a:p>
          <a:p>
            <a:r>
              <a:rPr lang="en-GB" sz="2000">
                <a:solidFill>
                  <a:srgbClr val="0B0C0C"/>
                </a:solidFill>
                <a:latin typeface="Calibri Light"/>
                <a:ea typeface="+mn-lt"/>
                <a:cs typeface="+mn-lt"/>
              </a:rPr>
              <a:t>3: Supporting children's personal, social and emotional development</a:t>
            </a:r>
            <a:endParaRPr lang="en-GB" sz="2000">
              <a:latin typeface="Calibri Light"/>
              <a:ea typeface="Calibri"/>
              <a:cs typeface="Calibri"/>
            </a:endParaRPr>
          </a:p>
          <a:p>
            <a:r>
              <a:rPr lang="en-GB" sz="2000">
                <a:solidFill>
                  <a:srgbClr val="0B0C0C"/>
                </a:solidFill>
                <a:latin typeface="Calibri Light"/>
                <a:ea typeface="+mn-lt"/>
                <a:cs typeface="+mn-lt"/>
              </a:rPr>
              <a:t>4: Supporting language development in the early years</a:t>
            </a:r>
            <a:endParaRPr lang="en-GB" sz="2000">
              <a:latin typeface="Calibri Light"/>
              <a:ea typeface="Calibri"/>
              <a:cs typeface="Calibri"/>
            </a:endParaRPr>
          </a:p>
          <a:p>
            <a:r>
              <a:rPr lang="en-GB" sz="2000">
                <a:solidFill>
                  <a:srgbClr val="0B0C0C"/>
                </a:solidFill>
                <a:latin typeface="Calibri Light"/>
                <a:ea typeface="Calibri"/>
                <a:cs typeface="Calibri"/>
              </a:rPr>
              <a:t>5. Supporting physical development in the early years</a:t>
            </a:r>
            <a:endParaRPr lang="en-GB" sz="2000">
              <a:latin typeface="Calibri Light"/>
              <a:ea typeface="Calibri"/>
              <a:cs typeface="Calibri"/>
            </a:endParaRPr>
          </a:p>
          <a:p>
            <a:r>
              <a:rPr lang="en-GB" sz="2000">
                <a:solidFill>
                  <a:srgbClr val="0B0C0C"/>
                </a:solidFill>
                <a:latin typeface="Calibri Light"/>
                <a:ea typeface="Calibri"/>
                <a:cs typeface="Calibri"/>
              </a:rPr>
              <a:t>6:  Mathematics</a:t>
            </a:r>
          </a:p>
          <a:p>
            <a:r>
              <a:rPr lang="en-GB" sz="2000" b="1">
                <a:solidFill>
                  <a:srgbClr val="0B0C0C"/>
                </a:solidFill>
                <a:latin typeface="Calibri Light"/>
                <a:ea typeface="Calibri"/>
                <a:cs typeface="Calibri"/>
              </a:rPr>
              <a:t>To follow</a:t>
            </a:r>
          </a:p>
          <a:p>
            <a:r>
              <a:rPr lang="en-GB" sz="2000">
                <a:solidFill>
                  <a:srgbClr val="0B0C0C"/>
                </a:solidFill>
                <a:latin typeface="Calibri Light"/>
                <a:ea typeface="Calibri"/>
                <a:cs typeface="Calibri"/>
              </a:rPr>
              <a:t>7: Effective curriculum and assessment </a:t>
            </a:r>
          </a:p>
          <a:p>
            <a:r>
              <a:rPr lang="en-GB" sz="2000">
                <a:solidFill>
                  <a:srgbClr val="0B0C0C"/>
                </a:solidFill>
                <a:latin typeface="Calibri Light"/>
                <a:ea typeface="Calibri"/>
                <a:cs typeface="Calibri"/>
              </a:rPr>
              <a:t>8: Supporting individual differences and needs.</a:t>
            </a:r>
          </a:p>
        </p:txBody>
      </p:sp>
    </p:spTree>
    <p:extLst>
      <p:ext uri="{BB962C8B-B14F-4D97-AF65-F5344CB8AC3E}">
        <p14:creationId xmlns:p14="http://schemas.microsoft.com/office/powerpoint/2010/main" val="1850670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65B2-BB6F-79C1-C5A6-2F4F6448913E}"/>
              </a:ext>
            </a:extLst>
          </p:cNvPr>
          <p:cNvSpPr>
            <a:spLocks noGrp="1"/>
          </p:cNvSpPr>
          <p:nvPr>
            <p:ph type="title"/>
          </p:nvPr>
        </p:nvSpPr>
        <p:spPr>
          <a:xfrm>
            <a:off x="574964" y="599112"/>
            <a:ext cx="10577945" cy="1325563"/>
          </a:xfrm>
        </p:spPr>
        <p:txBody>
          <a:bodyPr/>
          <a:lstStyle/>
          <a:p>
            <a:r>
              <a:rPr lang="en-GB">
                <a:solidFill>
                  <a:schemeClr val="accent5">
                    <a:lumMod val="75000"/>
                  </a:schemeClr>
                </a:solidFill>
                <a:latin typeface="Calibri"/>
                <a:ea typeface="Cambria"/>
                <a:cs typeface="Calibri"/>
              </a:rPr>
              <a:t>Child Development modules</a:t>
            </a:r>
            <a:endParaRPr lang="en-US">
              <a:solidFill>
                <a:schemeClr val="accent5">
                  <a:lumMod val="75000"/>
                </a:schemeClr>
              </a:solidFill>
              <a:latin typeface="Calibri"/>
              <a:cs typeface="Calibri"/>
            </a:endParaRPr>
          </a:p>
        </p:txBody>
      </p:sp>
      <p:sp>
        <p:nvSpPr>
          <p:cNvPr id="3" name="Content Placeholder 2">
            <a:extLst>
              <a:ext uri="{FF2B5EF4-FFF2-40B4-BE49-F238E27FC236}">
                <a16:creationId xmlns:a16="http://schemas.microsoft.com/office/drawing/2014/main" id="{67DCD5CB-8E21-C2AE-292F-7FEB96E44B9F}"/>
              </a:ext>
            </a:extLst>
          </p:cNvPr>
          <p:cNvSpPr>
            <a:spLocks noGrp="1"/>
          </p:cNvSpPr>
          <p:nvPr>
            <p:ph idx="1"/>
          </p:nvPr>
        </p:nvSpPr>
        <p:spPr>
          <a:xfrm>
            <a:off x="574964" y="1716167"/>
            <a:ext cx="10651836" cy="3600018"/>
          </a:xfrm>
        </p:spPr>
        <p:txBody>
          <a:bodyPr vert="horz" lIns="91440" tIns="45720" rIns="91440" bIns="45720" rtlCol="0" anchor="t">
            <a:normAutofit/>
          </a:bodyPr>
          <a:lstStyle/>
          <a:p>
            <a:pPr marL="0" indent="0">
              <a:buNone/>
            </a:pPr>
            <a:r>
              <a:rPr lang="en-GB" b="1">
                <a:solidFill>
                  <a:schemeClr val="accent2">
                    <a:lumMod val="50000"/>
                  </a:schemeClr>
                </a:solidFill>
                <a:latin typeface="Calibri Light"/>
                <a:ea typeface="Calibri Light"/>
                <a:cs typeface="Calibri Light"/>
              </a:rPr>
              <a:t>Sector Feedback:</a:t>
            </a:r>
            <a:endParaRPr lang="en-US"/>
          </a:p>
          <a:p>
            <a:endParaRPr lang="en-GB" b="1">
              <a:solidFill>
                <a:schemeClr val="accent2">
                  <a:lumMod val="50000"/>
                </a:schemeClr>
              </a:solidFill>
              <a:latin typeface="DM Sans"/>
            </a:endParaRPr>
          </a:p>
        </p:txBody>
      </p:sp>
      <p:sp>
        <p:nvSpPr>
          <p:cNvPr id="4" name="Speech Bubble: Rectangle with Corners Rounded 3">
            <a:extLst>
              <a:ext uri="{FF2B5EF4-FFF2-40B4-BE49-F238E27FC236}">
                <a16:creationId xmlns:a16="http://schemas.microsoft.com/office/drawing/2014/main" id="{7FCBD9F6-5B44-A6A7-E168-042CD631A1FF}"/>
              </a:ext>
            </a:extLst>
          </p:cNvPr>
          <p:cNvSpPr/>
          <p:nvPr/>
        </p:nvSpPr>
        <p:spPr>
          <a:xfrm>
            <a:off x="3853050" y="4251091"/>
            <a:ext cx="3193687" cy="1985852"/>
          </a:xfrm>
          <a:prstGeom prst="wedgeRoundRectCallou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i="1">
                <a:solidFill>
                  <a:srgbClr val="F7F4EB"/>
                </a:solidFill>
                <a:latin typeface="Calibri Light"/>
                <a:ea typeface="+mn-lt"/>
                <a:cs typeface="+mn-lt"/>
              </a:rPr>
              <a:t>I have been out of early years for a while working in schools. It was good to be reminded of my training. </a:t>
            </a:r>
            <a:endParaRPr lang="en-US" sz="2000" i="1">
              <a:latin typeface="Calibri Light"/>
              <a:ea typeface="Calibri Light"/>
              <a:cs typeface="Calibri Light"/>
            </a:endParaRPr>
          </a:p>
          <a:p>
            <a:pPr algn="ctr"/>
            <a:endParaRPr lang="en-GB" sz="4000">
              <a:solidFill>
                <a:srgbClr val="FF557A"/>
              </a:solidFill>
              <a:latin typeface="Calibri Light"/>
              <a:ea typeface="Calibri Light"/>
              <a:cs typeface="Calibri Light"/>
            </a:endParaRPr>
          </a:p>
        </p:txBody>
      </p:sp>
      <p:sp>
        <p:nvSpPr>
          <p:cNvPr id="5" name="Speech Bubble: Rectangle with Corners Rounded 4">
            <a:extLst>
              <a:ext uri="{FF2B5EF4-FFF2-40B4-BE49-F238E27FC236}">
                <a16:creationId xmlns:a16="http://schemas.microsoft.com/office/drawing/2014/main" id="{9769EDF8-727C-4B40-9D35-2E0A526E8416}"/>
              </a:ext>
            </a:extLst>
          </p:cNvPr>
          <p:cNvSpPr/>
          <p:nvPr/>
        </p:nvSpPr>
        <p:spPr>
          <a:xfrm>
            <a:off x="384226" y="2960584"/>
            <a:ext cx="3007954" cy="2183408"/>
          </a:xfrm>
          <a:prstGeom prst="wedgeRoundRectCallou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i="1">
                <a:latin typeface="Calibri Light"/>
                <a:ea typeface="Calibri Light"/>
                <a:cs typeface="Calibri Light"/>
              </a:rPr>
              <a:t>I found the modules really useful. The module on brain development really made me think about how I interact with the children.</a:t>
            </a:r>
          </a:p>
          <a:p>
            <a:pPr algn="ctr"/>
            <a:endParaRPr lang="en-GB"/>
          </a:p>
        </p:txBody>
      </p:sp>
      <p:sp>
        <p:nvSpPr>
          <p:cNvPr id="6" name="Rectangle: Rounded Corners 5">
            <a:extLst>
              <a:ext uri="{FF2B5EF4-FFF2-40B4-BE49-F238E27FC236}">
                <a16:creationId xmlns:a16="http://schemas.microsoft.com/office/drawing/2014/main" id="{966F8B12-7287-7C80-AAD8-4CDB1A7FFCA2}"/>
              </a:ext>
            </a:extLst>
          </p:cNvPr>
          <p:cNvSpPr/>
          <p:nvPr/>
        </p:nvSpPr>
        <p:spPr>
          <a:xfrm>
            <a:off x="4180546" y="2023640"/>
            <a:ext cx="2774548" cy="1874107"/>
          </a:xfrm>
          <a:prstGeom prst="wedgeRoundRectCallout">
            <a:avLst/>
          </a:prstGeom>
          <a:solidFill>
            <a:schemeClr val="accent5">
              <a:lumMod val="75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000" i="1">
                <a:solidFill>
                  <a:srgbClr val="F7F4EB"/>
                </a:solidFill>
                <a:latin typeface="Calibri Light"/>
                <a:ea typeface="+mn-lt"/>
                <a:cs typeface="+mn-lt"/>
              </a:rPr>
              <a:t>“ I enjoyed the module it reminded me about the importance of scaffolding learning” </a:t>
            </a:r>
            <a:endParaRPr lang="en-US" sz="2000" i="1">
              <a:latin typeface="Calibri Light"/>
            </a:endParaRPr>
          </a:p>
          <a:p>
            <a:pPr algn="ctr"/>
            <a:endParaRPr lang="en-GB"/>
          </a:p>
        </p:txBody>
      </p:sp>
      <p:sp>
        <p:nvSpPr>
          <p:cNvPr id="7" name="Speech Bubble: Rectangle with Corners Rounded 6">
            <a:extLst>
              <a:ext uri="{FF2B5EF4-FFF2-40B4-BE49-F238E27FC236}">
                <a16:creationId xmlns:a16="http://schemas.microsoft.com/office/drawing/2014/main" id="{8F2C8C5C-0827-EEB1-4B29-EB71831F84D4}"/>
              </a:ext>
            </a:extLst>
          </p:cNvPr>
          <p:cNvSpPr/>
          <p:nvPr/>
        </p:nvSpPr>
        <p:spPr>
          <a:xfrm>
            <a:off x="7724382" y="1716529"/>
            <a:ext cx="4087389" cy="2056356"/>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latin typeface="Calibri Light"/>
                <a:ea typeface="Calibri Light"/>
                <a:cs typeface="Calibri Light"/>
              </a:rPr>
              <a:t>I now like the fact that you can choose which module you would like to access first. This helped with my settling development plan targets and individual  staff training plans.</a:t>
            </a:r>
          </a:p>
        </p:txBody>
      </p:sp>
      <p:sp>
        <p:nvSpPr>
          <p:cNvPr id="8" name="Speech Bubble: Rectangle with Corners Rounded 7">
            <a:extLst>
              <a:ext uri="{FF2B5EF4-FFF2-40B4-BE49-F238E27FC236}">
                <a16:creationId xmlns:a16="http://schemas.microsoft.com/office/drawing/2014/main" id="{855FB04C-F188-7A09-8D92-B1B1CBA4C44B}"/>
              </a:ext>
            </a:extLst>
          </p:cNvPr>
          <p:cNvSpPr/>
          <p:nvPr/>
        </p:nvSpPr>
        <p:spPr>
          <a:xfrm>
            <a:off x="7718777" y="4266001"/>
            <a:ext cx="1906546" cy="1749391"/>
          </a:xfrm>
          <a:prstGeom prst="wedgeRoundRectCallout">
            <a:avLst/>
          </a:prstGeom>
          <a:solidFill>
            <a:schemeClr val="accent1">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latin typeface="Calibri Light"/>
                <a:ea typeface="Calibri Light"/>
                <a:cs typeface="Calibri Light"/>
              </a:rPr>
              <a:t>I loved the maths module. It was great!</a:t>
            </a:r>
          </a:p>
        </p:txBody>
      </p:sp>
    </p:spTree>
    <p:extLst>
      <p:ext uri="{BB962C8B-B14F-4D97-AF65-F5344CB8AC3E}">
        <p14:creationId xmlns:p14="http://schemas.microsoft.com/office/powerpoint/2010/main" val="1404363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833D-9AEF-4F21-098E-1E6F034EB337}"/>
              </a:ext>
            </a:extLst>
          </p:cNvPr>
          <p:cNvSpPr>
            <a:spLocks noGrp="1"/>
          </p:cNvSpPr>
          <p:nvPr>
            <p:ph type="title"/>
          </p:nvPr>
        </p:nvSpPr>
        <p:spPr>
          <a:xfrm>
            <a:off x="684566" y="245533"/>
            <a:ext cx="4736570" cy="1600200"/>
          </a:xfrm>
        </p:spPr>
        <p:txBody>
          <a:bodyPr>
            <a:normAutofit/>
          </a:bodyPr>
          <a:lstStyle/>
          <a:p>
            <a:r>
              <a:rPr lang="en-GB" sz="3600">
                <a:latin typeface="Calibri"/>
                <a:ea typeface="Calibri"/>
                <a:cs typeface="Calibri"/>
              </a:rPr>
              <a:t>Bring evidence informed practice to the sector. </a:t>
            </a:r>
          </a:p>
        </p:txBody>
      </p:sp>
      <p:pic>
        <p:nvPicPr>
          <p:cNvPr id="4" name="Content Placeholder 3" descr="A screenshot of a computer&#10;&#10;Description automatically generated">
            <a:extLst>
              <a:ext uri="{FF2B5EF4-FFF2-40B4-BE49-F238E27FC236}">
                <a16:creationId xmlns:a16="http://schemas.microsoft.com/office/drawing/2014/main" id="{AF339562-01D9-4202-3D6E-ABF654CFD5F1}"/>
              </a:ext>
            </a:extLst>
          </p:cNvPr>
          <p:cNvPicPr>
            <a:picLocks noGrp="1" noChangeAspect="1"/>
          </p:cNvPicPr>
          <p:nvPr>
            <p:ph type="pic" idx="1"/>
          </p:nvPr>
        </p:nvPicPr>
        <p:blipFill rotWithShape="1">
          <a:blip r:embed="rId2"/>
          <a:srcRect l="14428" t="17699" r="14428" b="42649"/>
          <a:stretch/>
        </p:blipFill>
        <p:spPr>
          <a:xfrm>
            <a:off x="5183188" y="1850067"/>
            <a:ext cx="6164092" cy="1932501"/>
          </a:xfrm>
        </p:spPr>
      </p:pic>
      <p:sp>
        <p:nvSpPr>
          <p:cNvPr id="5" name="Content Placeholder 4">
            <a:extLst>
              <a:ext uri="{FF2B5EF4-FFF2-40B4-BE49-F238E27FC236}">
                <a16:creationId xmlns:a16="http://schemas.microsoft.com/office/drawing/2014/main" id="{D7C446E2-F841-5156-5DAB-E7812B5B43B8}"/>
              </a:ext>
            </a:extLst>
          </p:cNvPr>
          <p:cNvSpPr>
            <a:spLocks noGrp="1"/>
          </p:cNvSpPr>
          <p:nvPr>
            <p:ph type="body" sz="half" idx="2"/>
          </p:nvPr>
        </p:nvSpPr>
        <p:spPr/>
        <p:txBody>
          <a:bodyPr vert="horz" lIns="91440" tIns="45720" rIns="91440" bIns="45720" rtlCol="0" anchor="t">
            <a:noAutofit/>
          </a:bodyPr>
          <a:lstStyle/>
          <a:p>
            <a:r>
              <a:rPr lang="en-GB" sz="2000" i="1">
                <a:latin typeface="Calibri Light"/>
                <a:ea typeface="Calibri"/>
                <a:cs typeface="Calibri"/>
              </a:rPr>
              <a:t>"</a:t>
            </a:r>
            <a:r>
              <a:rPr lang="en-GB" sz="2000" i="1">
                <a:solidFill>
                  <a:schemeClr val="accent5"/>
                </a:solidFill>
                <a:latin typeface="Calibri Light"/>
                <a:ea typeface="Calibri"/>
                <a:cs typeface="Calibri"/>
              </a:rPr>
              <a:t> This is a wonderful resource that I was not aware of before attending a Stronger Practice Hub network. I am going to share these videos to the team" </a:t>
            </a:r>
          </a:p>
          <a:p>
            <a:r>
              <a:rPr lang="en-GB" sz="2000" b="1" i="1">
                <a:solidFill>
                  <a:schemeClr val="accent3"/>
                </a:solidFill>
                <a:latin typeface="Calibri Light"/>
                <a:ea typeface="Calibri"/>
                <a:cs typeface="Calibri"/>
              </a:rPr>
              <a:t>"A great resource to strengthen the use of  evidence at my nursery"</a:t>
            </a:r>
          </a:p>
          <a:p>
            <a:r>
              <a:rPr lang="en-GB" sz="2000" b="1" i="1">
                <a:solidFill>
                  <a:schemeClr val="accent1"/>
                </a:solidFill>
                <a:latin typeface="Calibri Light"/>
                <a:ea typeface="Calibri"/>
                <a:cs typeface="Calibri"/>
              </a:rPr>
              <a:t>"Like the videos, short and kept my attention and made me think about how I can enhance my day to day practice" </a:t>
            </a:r>
          </a:p>
          <a:p>
            <a:r>
              <a:rPr lang="en-GB" sz="2000" b="1" i="1">
                <a:solidFill>
                  <a:schemeClr val="accent5">
                    <a:lumMod val="75000"/>
                  </a:schemeClr>
                </a:solidFill>
                <a:latin typeface="Calibri Light"/>
                <a:ea typeface="Calibri"/>
                <a:cs typeface="Calibri"/>
              </a:rPr>
              <a:t>"Bring evidence to life, makes evidence more accessible" </a:t>
            </a:r>
          </a:p>
        </p:txBody>
      </p:sp>
      <p:pic>
        <p:nvPicPr>
          <p:cNvPr id="6" name="Picture 5" descr="A screenshot of a computer&#10;&#10;Description automatically generated">
            <a:extLst>
              <a:ext uri="{FF2B5EF4-FFF2-40B4-BE49-F238E27FC236}">
                <a16:creationId xmlns:a16="http://schemas.microsoft.com/office/drawing/2014/main" id="{B2B95F2C-9656-6762-6A82-D84CB674D429}"/>
              </a:ext>
            </a:extLst>
          </p:cNvPr>
          <p:cNvPicPr>
            <a:picLocks noChangeAspect="1"/>
          </p:cNvPicPr>
          <p:nvPr/>
        </p:nvPicPr>
        <p:blipFill>
          <a:blip r:embed="rId3"/>
          <a:stretch>
            <a:fillRect/>
          </a:stretch>
        </p:blipFill>
        <p:spPr>
          <a:xfrm>
            <a:off x="5145661" y="4130632"/>
            <a:ext cx="6232352" cy="1695450"/>
          </a:xfrm>
          <a:prstGeom prst="rect">
            <a:avLst/>
          </a:prstGeom>
        </p:spPr>
      </p:pic>
      <p:pic>
        <p:nvPicPr>
          <p:cNvPr id="7" name="Picture 6" descr="Education Endowment Foundation | EEF">
            <a:extLst>
              <a:ext uri="{FF2B5EF4-FFF2-40B4-BE49-F238E27FC236}">
                <a16:creationId xmlns:a16="http://schemas.microsoft.com/office/drawing/2014/main" id="{A8E82BDE-F2E8-F15F-08E5-468296786167}"/>
              </a:ext>
            </a:extLst>
          </p:cNvPr>
          <p:cNvPicPr>
            <a:picLocks noChangeAspect="1"/>
          </p:cNvPicPr>
          <p:nvPr/>
        </p:nvPicPr>
        <p:blipFill>
          <a:blip r:embed="rId4"/>
          <a:stretch>
            <a:fillRect/>
          </a:stretch>
        </p:blipFill>
        <p:spPr>
          <a:xfrm>
            <a:off x="5318995" y="116192"/>
            <a:ext cx="2952750" cy="1552575"/>
          </a:xfrm>
          <a:prstGeom prst="rect">
            <a:avLst/>
          </a:prstGeom>
        </p:spPr>
      </p:pic>
    </p:spTree>
    <p:extLst>
      <p:ext uri="{BB962C8B-B14F-4D97-AF65-F5344CB8AC3E}">
        <p14:creationId xmlns:p14="http://schemas.microsoft.com/office/powerpoint/2010/main" val="2424457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D1FC9-54E8-4807-B093-1305DA3DEC60}"/>
              </a:ext>
            </a:extLst>
          </p:cNvPr>
          <p:cNvSpPr>
            <a:spLocks noGrp="1"/>
          </p:cNvSpPr>
          <p:nvPr>
            <p:ph type="ctrTitle"/>
          </p:nvPr>
        </p:nvSpPr>
        <p:spPr>
          <a:xfrm>
            <a:off x="193738" y="1424491"/>
            <a:ext cx="5343524" cy="792260"/>
          </a:xfrm>
        </p:spPr>
        <p:txBody>
          <a:bodyPr/>
          <a:lstStyle/>
          <a:p>
            <a:r>
              <a:rPr lang="en-GB"/>
              <a:t>Contact</a:t>
            </a:r>
          </a:p>
        </p:txBody>
      </p:sp>
      <p:sp>
        <p:nvSpPr>
          <p:cNvPr id="3" name="Subtitle 2">
            <a:extLst>
              <a:ext uri="{FF2B5EF4-FFF2-40B4-BE49-F238E27FC236}">
                <a16:creationId xmlns:a16="http://schemas.microsoft.com/office/drawing/2014/main" id="{E2273670-75DA-4A1C-BBD0-2895F60B49F5}"/>
              </a:ext>
            </a:extLst>
          </p:cNvPr>
          <p:cNvSpPr>
            <a:spLocks noGrp="1"/>
          </p:cNvSpPr>
          <p:nvPr>
            <p:ph type="subTitle" idx="1"/>
          </p:nvPr>
        </p:nvSpPr>
        <p:spPr>
          <a:xfrm>
            <a:off x="192081" y="2075081"/>
            <a:ext cx="8317543" cy="2269671"/>
          </a:xfrm>
        </p:spPr>
        <p:txBody>
          <a:bodyPr vert="horz" lIns="91440" tIns="45720" rIns="91440" bIns="45720" rtlCol="0" anchor="t">
            <a:normAutofit/>
          </a:bodyPr>
          <a:lstStyle/>
          <a:p>
            <a:endParaRPr lang="en-GB"/>
          </a:p>
          <a:p>
            <a:endParaRPr lang="en-GB"/>
          </a:p>
          <a:p>
            <a:endParaRPr lang="en-GB"/>
          </a:p>
          <a:p>
            <a:endParaRPr lang="en-GB"/>
          </a:p>
          <a:p>
            <a:endParaRPr lang="en-GB"/>
          </a:p>
          <a:p>
            <a:endParaRPr lang="en-GB"/>
          </a:p>
          <a:p>
            <a:endParaRPr lang="en-GB"/>
          </a:p>
        </p:txBody>
      </p:sp>
      <p:sp>
        <p:nvSpPr>
          <p:cNvPr id="4" name="TextBox 3">
            <a:extLst>
              <a:ext uri="{FF2B5EF4-FFF2-40B4-BE49-F238E27FC236}">
                <a16:creationId xmlns:a16="http://schemas.microsoft.com/office/drawing/2014/main" id="{8F9797B9-1663-6CD2-9B59-E6AE957B54E4}"/>
              </a:ext>
            </a:extLst>
          </p:cNvPr>
          <p:cNvSpPr txBox="1"/>
          <p:nvPr/>
        </p:nvSpPr>
        <p:spPr>
          <a:xfrm>
            <a:off x="270322" y="2708599"/>
            <a:ext cx="637568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Calibri"/>
                <a:cs typeface="Calibri"/>
                <a:hlinkClick r:id="rId3"/>
              </a:rPr>
              <a:t>eysph@londonsouthtsh.org</a:t>
            </a:r>
            <a:r>
              <a:rPr lang="en-GB" sz="2000">
                <a:solidFill>
                  <a:srgbClr val="1B1464"/>
                </a:solidFill>
                <a:latin typeface="Calibri"/>
                <a:cs typeface="Calibri"/>
              </a:rPr>
              <a:t> </a:t>
            </a:r>
          </a:p>
          <a:p>
            <a:endParaRPr lang="en-GB" sz="2000">
              <a:solidFill>
                <a:srgbClr val="1B1464"/>
              </a:solidFill>
              <a:latin typeface="Calibri"/>
              <a:cs typeface="Calibri"/>
            </a:endParaRPr>
          </a:p>
          <a:p>
            <a:r>
              <a:rPr lang="en-GB" sz="2000">
                <a:solidFill>
                  <a:srgbClr val="1B1464"/>
                </a:solidFill>
                <a:latin typeface="Calibri"/>
                <a:cs typeface="Calibri"/>
                <a:hlinkClick r:id="rId4"/>
              </a:rPr>
              <a:t>abrighterstart@sheringham-nur.newham.sch.uk</a:t>
            </a:r>
            <a:endParaRPr lang="en-GB"/>
          </a:p>
          <a:p>
            <a:endParaRPr lang="en-GB" sz="2000">
              <a:solidFill>
                <a:srgbClr val="1B1464"/>
              </a:solidFill>
              <a:latin typeface="Calibri"/>
              <a:ea typeface="Calibri"/>
              <a:cs typeface="Calibri"/>
            </a:endParaRPr>
          </a:p>
          <a:p>
            <a:r>
              <a:rPr lang="en-GB" sz="2000">
                <a:solidFill>
                  <a:srgbClr val="1B1464"/>
                </a:solidFill>
                <a:latin typeface="Calibri"/>
                <a:ea typeface="Calibri"/>
                <a:cs typeface="Calibri"/>
                <a:hlinkClick r:id="rId5"/>
              </a:rPr>
              <a:t>greatnorthsph@wiseacademies.co.uk</a:t>
            </a:r>
            <a:endParaRPr lang="en-GB" sz="2000">
              <a:solidFill>
                <a:srgbClr val="1B1464"/>
              </a:solidFill>
              <a:latin typeface="Calibri"/>
              <a:ea typeface="Calibri"/>
              <a:cs typeface="Calibri"/>
            </a:endParaRPr>
          </a:p>
          <a:p>
            <a:endParaRPr lang="en-GB" sz="2000">
              <a:solidFill>
                <a:srgbClr val="1B1464"/>
              </a:solidFill>
              <a:latin typeface="Calibri"/>
              <a:ea typeface="Calibri"/>
              <a:cs typeface="Calibri"/>
            </a:endParaRPr>
          </a:p>
          <a:p>
            <a:r>
              <a:rPr lang="en-GB" sz="2000">
                <a:solidFill>
                  <a:srgbClr val="1B1464"/>
                </a:solidFill>
                <a:latin typeface="Calibri"/>
                <a:ea typeface="Calibri"/>
                <a:cs typeface="Calibri"/>
                <a:hlinkClick r:id="rId6"/>
              </a:rPr>
              <a:t>midlandssph@birminghamearlyyearsnetworks.org</a:t>
            </a:r>
            <a:endParaRPr lang="en-GB" sz="2000">
              <a:solidFill>
                <a:srgbClr val="1B1464"/>
              </a:solidFill>
              <a:latin typeface="Calibri"/>
              <a:ea typeface="Calibri"/>
              <a:cs typeface="Calibri"/>
            </a:endParaRPr>
          </a:p>
          <a:p>
            <a:endParaRPr lang="en-GB" sz="2000">
              <a:solidFill>
                <a:srgbClr val="1B1464"/>
              </a:solidFill>
              <a:latin typeface="Calibri"/>
              <a:ea typeface="Calibri"/>
              <a:cs typeface="Calibri"/>
            </a:endParaRPr>
          </a:p>
          <a:p>
            <a:endParaRPr lang="en-GB" sz="2000">
              <a:solidFill>
                <a:srgbClr val="1B1464"/>
              </a:solidFill>
              <a:latin typeface="Calibri"/>
              <a:ea typeface="Calibri"/>
              <a:cs typeface="Calibri"/>
            </a:endParaRPr>
          </a:p>
        </p:txBody>
      </p:sp>
    </p:spTree>
    <p:extLst>
      <p:ext uri="{BB962C8B-B14F-4D97-AF65-F5344CB8AC3E}">
        <p14:creationId xmlns:p14="http://schemas.microsoft.com/office/powerpoint/2010/main" val="1272264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1D324767-088D-92C8-8227-687FD69AA026}"/>
              </a:ext>
            </a:extLst>
          </p:cNvPr>
          <p:cNvPicPr>
            <a:picLocks noChangeAspect="1"/>
          </p:cNvPicPr>
          <p:nvPr/>
        </p:nvPicPr>
        <p:blipFill>
          <a:blip r:embed="rId3"/>
          <a:stretch>
            <a:fillRect/>
          </a:stretch>
        </p:blipFill>
        <p:spPr>
          <a:xfrm>
            <a:off x="-2112" y="2146"/>
            <a:ext cx="1689463" cy="1305393"/>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E02DF9A5-7DE6-41AA-A55A-3D8AE2373B0F}"/>
              </a:ext>
            </a:extLst>
          </p:cNvPr>
          <p:cNvSpPr>
            <a:spLocks noGrp="1"/>
          </p:cNvSpPr>
          <p:nvPr>
            <p:ph type="title"/>
          </p:nvPr>
        </p:nvSpPr>
        <p:spPr>
          <a:xfrm>
            <a:off x="1794707" y="973014"/>
            <a:ext cx="9630587" cy="1325563"/>
          </a:xfrm>
          <a:solidFill>
            <a:schemeClr val="bg1"/>
          </a:solidFill>
        </p:spPr>
        <p:txBody>
          <a:bodyPr>
            <a:normAutofit/>
          </a:bodyPr>
          <a:lstStyle/>
          <a:p>
            <a:r>
              <a:rPr lang="en-GB">
                <a:latin typeface="Calibri"/>
                <a:cs typeface="Calibri"/>
              </a:rPr>
              <a:t>Professional development to support C&amp;L: </a:t>
            </a:r>
            <a:r>
              <a:rPr lang="en-GB" i="1">
                <a:latin typeface="Calibri"/>
                <a:cs typeface="Calibri"/>
              </a:rPr>
              <a:t>starting a process not an event</a:t>
            </a:r>
            <a:r>
              <a:rPr lang="en-GB" i="1">
                <a:latin typeface="Cera Round Pro"/>
              </a:rPr>
              <a:t> </a:t>
            </a:r>
            <a:endParaRPr lang="en-GB" i="1"/>
          </a:p>
        </p:txBody>
      </p:sp>
      <p:sp>
        <p:nvSpPr>
          <p:cNvPr id="3" name="Content Placeholder 2">
            <a:extLst>
              <a:ext uri="{FF2B5EF4-FFF2-40B4-BE49-F238E27FC236}">
                <a16:creationId xmlns:a16="http://schemas.microsoft.com/office/drawing/2014/main" id="{5159AB92-F3AD-4550-9903-DD3E8A8371F1}"/>
              </a:ext>
            </a:extLst>
          </p:cNvPr>
          <p:cNvSpPr>
            <a:spLocks noGrp="1"/>
          </p:cNvSpPr>
          <p:nvPr>
            <p:ph idx="1"/>
          </p:nvPr>
        </p:nvSpPr>
        <p:spPr>
          <a:xfrm>
            <a:off x="2387784" y="2430976"/>
            <a:ext cx="9470289" cy="3781043"/>
          </a:xfrm>
        </p:spPr>
        <p:txBody>
          <a:bodyPr vert="horz" lIns="91440" tIns="45720" rIns="91440" bIns="45720" rtlCol="0" anchor="t">
            <a:normAutofit lnSpcReduction="10000"/>
          </a:bodyPr>
          <a:lstStyle/>
          <a:p>
            <a:r>
              <a:rPr lang="en-GB">
                <a:latin typeface="Calibri Light"/>
                <a:cs typeface="Calibri Light"/>
              </a:rPr>
              <a:t>Supporting children to become better communicators is one of the most powerful things we do as early years professionals.</a:t>
            </a:r>
          </a:p>
          <a:p>
            <a:r>
              <a:rPr lang="en-GB">
                <a:latin typeface="Calibri Light"/>
                <a:cs typeface="Calibri Light"/>
              </a:rPr>
              <a:t>Helping everyone to understand that the role of the adult is crucial. Children learn more when engaged in conversations than when just exposed to words, the social-interaction is key (Rowe, 2022).</a:t>
            </a:r>
          </a:p>
          <a:p>
            <a:r>
              <a:rPr lang="en-GB">
                <a:latin typeface="Calibri Light"/>
                <a:cs typeface="Calibri Light"/>
              </a:rPr>
              <a:t>It is important practitioners understand the professional development needed to develop high quality interactions and effectively support communication and language.</a:t>
            </a:r>
          </a:p>
        </p:txBody>
      </p:sp>
      <p:pic>
        <p:nvPicPr>
          <p:cNvPr id="4" name="Picture 3" descr="A group of people building a puzzle piece&#10;&#10;Description automatically generated">
            <a:extLst>
              <a:ext uri="{FF2B5EF4-FFF2-40B4-BE49-F238E27FC236}">
                <a16:creationId xmlns:a16="http://schemas.microsoft.com/office/drawing/2014/main" id="{8CEE19AF-B479-CD4B-6C11-815D71E036BF}"/>
              </a:ext>
            </a:extLst>
          </p:cNvPr>
          <p:cNvPicPr>
            <a:picLocks noChangeAspect="1"/>
          </p:cNvPicPr>
          <p:nvPr/>
        </p:nvPicPr>
        <p:blipFill>
          <a:blip r:embed="rId4"/>
          <a:stretch>
            <a:fillRect/>
          </a:stretch>
        </p:blipFill>
        <p:spPr>
          <a:xfrm>
            <a:off x="93889" y="2978602"/>
            <a:ext cx="2305051" cy="2305051"/>
          </a:xfrm>
          <a:prstGeom prst="rect">
            <a:avLst/>
          </a:prstGeom>
        </p:spPr>
      </p:pic>
    </p:spTree>
    <p:extLst>
      <p:ext uri="{BB962C8B-B14F-4D97-AF65-F5344CB8AC3E}">
        <p14:creationId xmlns:p14="http://schemas.microsoft.com/office/powerpoint/2010/main" val="1474805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1D324767-088D-92C8-8227-687FD69AA026}"/>
              </a:ext>
            </a:extLst>
          </p:cNvPr>
          <p:cNvPicPr>
            <a:picLocks noChangeAspect="1"/>
          </p:cNvPicPr>
          <p:nvPr/>
        </p:nvPicPr>
        <p:blipFill>
          <a:blip r:embed="rId3"/>
          <a:stretch>
            <a:fillRect/>
          </a:stretch>
        </p:blipFill>
        <p:spPr>
          <a:xfrm>
            <a:off x="-2112" y="2146"/>
            <a:ext cx="1635035" cy="1261850"/>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5159AB92-F3AD-4550-9903-DD3E8A8371F1}"/>
              </a:ext>
            </a:extLst>
          </p:cNvPr>
          <p:cNvSpPr>
            <a:spLocks noGrp="1"/>
          </p:cNvSpPr>
          <p:nvPr>
            <p:ph idx="1"/>
          </p:nvPr>
        </p:nvSpPr>
        <p:spPr>
          <a:xfrm>
            <a:off x="691078" y="2873357"/>
            <a:ext cx="10651836" cy="3600018"/>
          </a:xfrm>
        </p:spPr>
        <p:txBody>
          <a:bodyPr vert="horz" lIns="91440" tIns="45720" rIns="91440" bIns="45720" rtlCol="0" anchor="t">
            <a:normAutofit/>
          </a:bodyPr>
          <a:lstStyle/>
          <a:p>
            <a:r>
              <a:rPr lang="en-GB" sz="2600">
                <a:latin typeface="Calibri Light"/>
                <a:cs typeface="Calibri Light"/>
              </a:rPr>
              <a:t>Our aim is to help EY professionals get started on their journey to providing high quality teaching that supports communication and language</a:t>
            </a:r>
          </a:p>
          <a:p>
            <a:r>
              <a:rPr lang="en-GB" sz="2600">
                <a:latin typeface="Calibri Light"/>
                <a:cs typeface="Calibri Light"/>
              </a:rPr>
              <a:t>We produce a series of resources and events that create a bridge from the research-evidence to daily practice, in contexts that they recognise. We used the evidence store to shape all our work.</a:t>
            </a:r>
          </a:p>
          <a:p>
            <a:endParaRPr lang="en-GB" sz="2600"/>
          </a:p>
        </p:txBody>
      </p:sp>
      <p:sp>
        <p:nvSpPr>
          <p:cNvPr id="4" name="TextBox 3">
            <a:extLst>
              <a:ext uri="{FF2B5EF4-FFF2-40B4-BE49-F238E27FC236}">
                <a16:creationId xmlns:a16="http://schemas.microsoft.com/office/drawing/2014/main" id="{D6B81FD8-2527-5B84-302A-52C4F12CAA04}"/>
              </a:ext>
            </a:extLst>
          </p:cNvPr>
          <p:cNvSpPr txBox="1"/>
          <p:nvPr/>
        </p:nvSpPr>
        <p:spPr>
          <a:xfrm>
            <a:off x="320753" y="5110946"/>
            <a:ext cx="1917322" cy="707886"/>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Calibri Light"/>
                <a:cs typeface="Calibri Light"/>
              </a:rPr>
              <a:t>Blog, article or resource</a:t>
            </a:r>
          </a:p>
        </p:txBody>
      </p:sp>
      <p:sp>
        <p:nvSpPr>
          <p:cNvPr id="6" name="TextBox 5">
            <a:extLst>
              <a:ext uri="{FF2B5EF4-FFF2-40B4-BE49-F238E27FC236}">
                <a16:creationId xmlns:a16="http://schemas.microsoft.com/office/drawing/2014/main" id="{212D97F5-CF4D-ABF1-5CC9-E0B97C8204E2}"/>
              </a:ext>
            </a:extLst>
          </p:cNvPr>
          <p:cNvSpPr txBox="1"/>
          <p:nvPr/>
        </p:nvSpPr>
        <p:spPr>
          <a:xfrm>
            <a:off x="3043003" y="5200701"/>
            <a:ext cx="1324154" cy="400110"/>
          </a:xfrm>
          <a:prstGeom prst="rect">
            <a:avLst/>
          </a:prstGeom>
          <a:solidFill>
            <a:schemeClr val="accent4">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Calibri Light"/>
                <a:cs typeface="Calibri Light"/>
              </a:rPr>
              <a:t>Webinar</a:t>
            </a:r>
            <a:r>
              <a:rPr lang="en-GB" sz="2000"/>
              <a:t> </a:t>
            </a:r>
            <a:endParaRPr lang="en-US"/>
          </a:p>
        </p:txBody>
      </p:sp>
      <p:sp>
        <p:nvSpPr>
          <p:cNvPr id="7" name="TextBox 6">
            <a:extLst>
              <a:ext uri="{FF2B5EF4-FFF2-40B4-BE49-F238E27FC236}">
                <a16:creationId xmlns:a16="http://schemas.microsoft.com/office/drawing/2014/main" id="{E362AC76-089A-0631-28EF-7BF4CA4AB1D2}"/>
              </a:ext>
            </a:extLst>
          </p:cNvPr>
          <p:cNvSpPr txBox="1"/>
          <p:nvPr/>
        </p:nvSpPr>
        <p:spPr>
          <a:xfrm>
            <a:off x="5321814" y="4960189"/>
            <a:ext cx="2158040" cy="1015663"/>
          </a:xfrm>
          <a:prstGeom prst="rect">
            <a:avLst/>
          </a:prstGeom>
          <a:solidFill>
            <a:schemeClr val="accent3">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Calibri Light"/>
                <a:cs typeface="Calibri Light"/>
              </a:rPr>
              <a:t>Showcase or CM stay and play with modelling</a:t>
            </a:r>
            <a:endParaRPr lang="en-US" sz="2000">
              <a:latin typeface="Calibri Light"/>
              <a:cs typeface="Calibri Light"/>
            </a:endParaRPr>
          </a:p>
        </p:txBody>
      </p:sp>
      <p:sp>
        <p:nvSpPr>
          <p:cNvPr id="8" name="TextBox 7">
            <a:extLst>
              <a:ext uri="{FF2B5EF4-FFF2-40B4-BE49-F238E27FC236}">
                <a16:creationId xmlns:a16="http://schemas.microsoft.com/office/drawing/2014/main" id="{D2DC506D-4D29-D9A8-C7C3-316485CF123F}"/>
              </a:ext>
            </a:extLst>
          </p:cNvPr>
          <p:cNvSpPr txBox="1"/>
          <p:nvPr/>
        </p:nvSpPr>
        <p:spPr>
          <a:xfrm>
            <a:off x="8357901" y="4744527"/>
            <a:ext cx="2445587" cy="1323439"/>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Calibri Light"/>
                <a:cs typeface="Calibri Light"/>
              </a:rPr>
              <a:t>Signpost to sustained programme of PD offered through the SPH</a:t>
            </a:r>
          </a:p>
        </p:txBody>
      </p:sp>
      <p:sp>
        <p:nvSpPr>
          <p:cNvPr id="9" name="Arrow: Right 8">
            <a:extLst>
              <a:ext uri="{FF2B5EF4-FFF2-40B4-BE49-F238E27FC236}">
                <a16:creationId xmlns:a16="http://schemas.microsoft.com/office/drawing/2014/main" id="{05FFCEBF-4C19-A1A6-A259-43817CFC525D}"/>
              </a:ext>
            </a:extLst>
          </p:cNvPr>
          <p:cNvSpPr/>
          <p:nvPr/>
        </p:nvSpPr>
        <p:spPr>
          <a:xfrm>
            <a:off x="2413274" y="5219939"/>
            <a:ext cx="531962" cy="359433"/>
          </a:xfrm>
          <a:prstGeom prs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CE38C58A-3F59-9208-F268-5AC23D010D03}"/>
              </a:ext>
            </a:extLst>
          </p:cNvPr>
          <p:cNvSpPr/>
          <p:nvPr/>
        </p:nvSpPr>
        <p:spPr>
          <a:xfrm>
            <a:off x="4510519" y="5287717"/>
            <a:ext cx="531962" cy="359433"/>
          </a:xfrm>
          <a:prstGeom prs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EFC35E59-BA53-2DF6-80F1-28C3A35C63C7}"/>
              </a:ext>
            </a:extLst>
          </p:cNvPr>
          <p:cNvSpPr/>
          <p:nvPr/>
        </p:nvSpPr>
        <p:spPr>
          <a:xfrm>
            <a:off x="7633282" y="5163662"/>
            <a:ext cx="531962" cy="359433"/>
          </a:xfrm>
          <a:prstGeom prs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4F7152BC-97BE-799C-3F73-941C755785E3}"/>
              </a:ext>
            </a:extLst>
          </p:cNvPr>
          <p:cNvSpPr txBox="1">
            <a:spLocks/>
          </p:cNvSpPr>
          <p:nvPr/>
        </p:nvSpPr>
        <p:spPr>
          <a:xfrm>
            <a:off x="696531" y="1466073"/>
            <a:ext cx="9630587"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a:lstStyle>
          <a:p>
            <a:r>
              <a:rPr lang="en-GB">
                <a:latin typeface="Calibri"/>
                <a:cs typeface="Calibri"/>
              </a:rPr>
              <a:t>Professional development to support C&amp;L: </a:t>
            </a:r>
            <a:r>
              <a:rPr lang="en-GB" i="1">
                <a:latin typeface="Calibri"/>
                <a:cs typeface="Calibri"/>
              </a:rPr>
              <a:t>starting a process not an event</a:t>
            </a:r>
            <a:r>
              <a:rPr lang="en-GB" i="1">
                <a:latin typeface="Cera Round Pro"/>
              </a:rPr>
              <a:t> </a:t>
            </a:r>
            <a:endParaRPr lang="en-GB" i="1"/>
          </a:p>
        </p:txBody>
      </p:sp>
    </p:spTree>
    <p:extLst>
      <p:ext uri="{BB962C8B-B14F-4D97-AF65-F5344CB8AC3E}">
        <p14:creationId xmlns:p14="http://schemas.microsoft.com/office/powerpoint/2010/main" val="582735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9050-CCB5-D408-51E7-C388E798C6FF}"/>
              </a:ext>
            </a:extLst>
          </p:cNvPr>
          <p:cNvSpPr>
            <a:spLocks noGrp="1"/>
          </p:cNvSpPr>
          <p:nvPr>
            <p:ph type="title"/>
          </p:nvPr>
        </p:nvSpPr>
        <p:spPr>
          <a:xfrm>
            <a:off x="1641763" y="959550"/>
            <a:ext cx="8745517" cy="1325563"/>
          </a:xfrm>
        </p:spPr>
        <p:txBody>
          <a:bodyPr/>
          <a:lstStyle/>
          <a:p>
            <a:pPr algn="ctr"/>
            <a:r>
              <a:rPr lang="en-GB">
                <a:latin typeface="Calibri"/>
                <a:cs typeface="Calibri"/>
              </a:rPr>
              <a:t>Early Years Conversation Project</a:t>
            </a:r>
          </a:p>
        </p:txBody>
      </p:sp>
      <p:pic>
        <p:nvPicPr>
          <p:cNvPr id="4" name="Content Placeholder 3" descr="A group of people with headscarves&#10;&#10;Description automatically generated">
            <a:extLst>
              <a:ext uri="{FF2B5EF4-FFF2-40B4-BE49-F238E27FC236}">
                <a16:creationId xmlns:a16="http://schemas.microsoft.com/office/drawing/2014/main" id="{CD79A74C-354B-E464-35CB-2C24ACB26809}"/>
              </a:ext>
            </a:extLst>
          </p:cNvPr>
          <p:cNvPicPr>
            <a:picLocks noGrp="1" noChangeAspect="1"/>
          </p:cNvPicPr>
          <p:nvPr>
            <p:ph idx="1"/>
          </p:nvPr>
        </p:nvPicPr>
        <p:blipFill>
          <a:blip r:embed="rId3"/>
          <a:stretch>
            <a:fillRect/>
          </a:stretch>
        </p:blipFill>
        <p:spPr>
          <a:xfrm>
            <a:off x="207263" y="2729920"/>
            <a:ext cx="3533775" cy="3057525"/>
          </a:xfrm>
        </p:spPr>
      </p:pic>
      <p:sp>
        <p:nvSpPr>
          <p:cNvPr id="6" name="Content Placeholder 2">
            <a:extLst>
              <a:ext uri="{FF2B5EF4-FFF2-40B4-BE49-F238E27FC236}">
                <a16:creationId xmlns:a16="http://schemas.microsoft.com/office/drawing/2014/main" id="{7BCFD1A7-BCAF-E9D9-45F0-EBE23F7483CB}"/>
              </a:ext>
            </a:extLst>
          </p:cNvPr>
          <p:cNvSpPr txBox="1">
            <a:spLocks/>
          </p:cNvSpPr>
          <p:nvPr/>
        </p:nvSpPr>
        <p:spPr>
          <a:xfrm>
            <a:off x="3469783" y="2288196"/>
            <a:ext cx="8342180" cy="43392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Cera Pro" panose="00000500000000000000" pitchFamily="50"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Cera Pro" panose="00000500000000000000" pitchFamily="50" charset="0"/>
                <a:ea typeface="+mn-ea"/>
                <a:cs typeface="+mn-cs"/>
              </a:defRPr>
            </a:lvl2pPr>
            <a:lvl3pPr marL="1143000" indent="-228600" algn="l" defTabSz="914400" rtl="0" eaLnBrk="1" latinLnBrk="0" hangingPunct="1">
              <a:lnSpc>
                <a:spcPct val="90000"/>
              </a:lnSpc>
              <a:spcBef>
                <a:spcPts val="300"/>
              </a:spcBef>
              <a:spcAft>
                <a:spcPts val="300"/>
              </a:spcAft>
              <a:buFont typeface="Arial" panose="020B0604020202020204" pitchFamily="34" charset="0"/>
              <a:buChar char="•"/>
              <a:defRPr sz="2000" kern="1200">
                <a:solidFill>
                  <a:schemeClr val="tx1"/>
                </a:solidFill>
                <a:latin typeface="Cera Pro" panose="00000500000000000000" pitchFamily="50" charset="0"/>
                <a:ea typeface="+mn-ea"/>
                <a:cs typeface="+mn-cs"/>
              </a:defRPr>
            </a:lvl3pPr>
            <a:lvl4pPr marL="16002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4pPr>
            <a:lvl5pPr marL="20574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Calibri Light"/>
                <a:cs typeface="Calibri"/>
              </a:rPr>
              <a:t>A sustained programme, focused on evidence-informed professional development. </a:t>
            </a:r>
            <a:endParaRPr lang="en-US">
              <a:latin typeface="Calibri Light"/>
              <a:cs typeface="Calibri Light"/>
            </a:endParaRPr>
          </a:p>
          <a:p>
            <a:r>
              <a:rPr lang="en-GB">
                <a:latin typeface="Calibri Light"/>
                <a:cs typeface="Calibri"/>
              </a:rPr>
              <a:t>Designed to improve early years professionals’ understanding and practice in supporting children’s communication and language development. </a:t>
            </a:r>
          </a:p>
          <a:p>
            <a:r>
              <a:rPr lang="en-GB">
                <a:latin typeface="Calibri Light"/>
                <a:cs typeface="Calibri"/>
              </a:rPr>
              <a:t>29 hours of training over 8 months (blended online and in person). Settings will be provided with 'wrap-around' support from an expert mentor. </a:t>
            </a:r>
          </a:p>
          <a:p>
            <a:endParaRPr lang="en-GB">
              <a:latin typeface="Cera Pro"/>
              <a:cs typeface="Calibri"/>
            </a:endParaRPr>
          </a:p>
          <a:p>
            <a:endParaRPr lang="en-GB">
              <a:latin typeface="Cera Pro"/>
              <a:cs typeface="Calibri"/>
            </a:endParaRPr>
          </a:p>
          <a:p>
            <a:pPr>
              <a:buNone/>
            </a:pPr>
            <a:endParaRPr lang="en-GB">
              <a:latin typeface="Cera Pro"/>
              <a:cs typeface="Calibri"/>
            </a:endParaRPr>
          </a:p>
          <a:p>
            <a:pPr marL="0" indent="0">
              <a:buNone/>
            </a:pPr>
            <a:endParaRPr lang="en-GB">
              <a:latin typeface="Cera Pro"/>
            </a:endParaRPr>
          </a:p>
        </p:txBody>
      </p:sp>
      <p:pic>
        <p:nvPicPr>
          <p:cNvPr id="8" name="Picture 7" descr="Graphical user interface, text&#10;&#10;Description automatically generated">
            <a:extLst>
              <a:ext uri="{FF2B5EF4-FFF2-40B4-BE49-F238E27FC236}">
                <a16:creationId xmlns:a16="http://schemas.microsoft.com/office/drawing/2014/main" id="{A6F3B417-D963-4173-812D-B3871039CC50}"/>
              </a:ext>
            </a:extLst>
          </p:cNvPr>
          <p:cNvPicPr>
            <a:picLocks noChangeAspect="1"/>
          </p:cNvPicPr>
          <p:nvPr/>
        </p:nvPicPr>
        <p:blipFill>
          <a:blip r:embed="rId4"/>
          <a:stretch>
            <a:fillRect/>
          </a:stretch>
        </p:blipFill>
        <p:spPr>
          <a:xfrm>
            <a:off x="106745" y="85602"/>
            <a:ext cx="1537063" cy="11638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58483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4" y="1144608"/>
            <a:ext cx="10577945" cy="1325563"/>
          </a:xfrm>
        </p:spPr>
        <p:txBody>
          <a:bodyPr/>
          <a:lstStyle/>
          <a:p>
            <a:r>
              <a:rPr lang="en-GB">
                <a:latin typeface="Calibri"/>
                <a:cs typeface="Calibri"/>
              </a:rPr>
              <a:t>Language Learning and the Outdoors</a:t>
            </a:r>
          </a:p>
        </p:txBody>
      </p:sp>
      <p:sp>
        <p:nvSpPr>
          <p:cNvPr id="3" name="Content Placeholder 2"/>
          <p:cNvSpPr>
            <a:spLocks noGrp="1"/>
          </p:cNvSpPr>
          <p:nvPr>
            <p:ph idx="1"/>
          </p:nvPr>
        </p:nvSpPr>
        <p:spPr>
          <a:xfrm>
            <a:off x="701964" y="2413659"/>
            <a:ext cx="10651836" cy="3306104"/>
          </a:xfrm>
        </p:spPr>
        <p:txBody>
          <a:bodyPr vert="horz" lIns="91440" tIns="45720" rIns="91440" bIns="45720" rtlCol="0" anchor="t">
            <a:normAutofit fontScale="85000" lnSpcReduction="20000"/>
          </a:bodyPr>
          <a:lstStyle/>
          <a:p>
            <a:r>
              <a:rPr lang="en-GB">
                <a:latin typeface="Calibri Light"/>
                <a:cs typeface="Calibri Light"/>
              </a:rPr>
              <a:t>Many members asked for support in enhancing their outdoor learning spaces.</a:t>
            </a:r>
          </a:p>
          <a:p>
            <a:r>
              <a:rPr lang="en-GB">
                <a:latin typeface="Calibri Light"/>
                <a:cs typeface="Calibri Light"/>
              </a:rPr>
              <a:t>We made the link between language learning and the outdoors as there is lots of research to support CL approaches. </a:t>
            </a:r>
            <a:endParaRPr lang="en-GB">
              <a:latin typeface="Calibri Light"/>
              <a:ea typeface="Calibri Light"/>
              <a:cs typeface="Calibri Light"/>
            </a:endParaRPr>
          </a:p>
          <a:p>
            <a:r>
              <a:rPr lang="en-GB">
                <a:latin typeface="Calibri Light"/>
                <a:cs typeface="Calibri Light"/>
              </a:rPr>
              <a:t>Showcases and in person training were especially successful in terms of practitioners feeding back feeling inspired to make changes and adopt research informed ideas.</a:t>
            </a:r>
            <a:endParaRPr lang="en-GB">
              <a:latin typeface="Calibri Light"/>
              <a:ea typeface="Calibri Light"/>
              <a:cs typeface="Calibri Light"/>
            </a:endParaRPr>
          </a:p>
          <a:p>
            <a:r>
              <a:rPr lang="en-GB">
                <a:latin typeface="Calibri Light"/>
                <a:cs typeface="Calibri Light"/>
              </a:rPr>
              <a:t>Questions raised over risk sparked useful discussions amongst participants. Learning from each other. Sharing experiences. Raising importance of precise language to support PD and risk assessment.</a:t>
            </a:r>
            <a:endParaRPr lang="en-GB">
              <a:latin typeface="Calibri Light"/>
              <a:ea typeface="Calibri Light"/>
              <a:cs typeface="Calibri Light"/>
            </a:endParaRPr>
          </a:p>
          <a:p>
            <a:pPr marL="0" indent="0">
              <a:buNone/>
            </a:pPr>
            <a:endParaRPr lang="en-GB"/>
          </a:p>
        </p:txBody>
      </p:sp>
      <p:pic>
        <p:nvPicPr>
          <p:cNvPr id="6" name="Picture 5" descr="A logo with black text&#10;&#10;Description automatically generated">
            <a:extLst>
              <a:ext uri="{FF2B5EF4-FFF2-40B4-BE49-F238E27FC236}">
                <a16:creationId xmlns:a16="http://schemas.microsoft.com/office/drawing/2014/main" id="{CE581046-282B-DDAA-A24A-45F637E250A9}"/>
              </a:ext>
            </a:extLst>
          </p:cNvPr>
          <p:cNvPicPr>
            <a:picLocks noChangeAspect="1"/>
          </p:cNvPicPr>
          <p:nvPr/>
        </p:nvPicPr>
        <p:blipFill rotWithShape="1">
          <a:blip r:embed="rId3"/>
          <a:srcRect b="7563"/>
          <a:stretch/>
        </p:blipFill>
        <p:spPr>
          <a:xfrm>
            <a:off x="117751" y="73507"/>
            <a:ext cx="3265854" cy="1195172"/>
          </a:xfrm>
          <a:prstGeom prst="rect">
            <a:avLst/>
          </a:prstGeom>
        </p:spPr>
      </p:pic>
    </p:spTree>
    <p:extLst>
      <p:ext uri="{BB962C8B-B14F-4D97-AF65-F5344CB8AC3E}">
        <p14:creationId xmlns:p14="http://schemas.microsoft.com/office/powerpoint/2010/main" val="1644166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C2426-D6B1-F8DE-E616-CDF64F1382E7}"/>
              </a:ext>
            </a:extLst>
          </p:cNvPr>
          <p:cNvSpPr>
            <a:spLocks noGrp="1"/>
          </p:cNvSpPr>
          <p:nvPr>
            <p:ph type="title"/>
          </p:nvPr>
        </p:nvSpPr>
        <p:spPr/>
        <p:txBody>
          <a:bodyPr/>
          <a:lstStyle/>
          <a:p>
            <a:r>
              <a:rPr lang="en-US" sz="4000">
                <a:latin typeface="Calibri"/>
                <a:cs typeface="Calibri"/>
              </a:rPr>
              <a:t>Outside- A Preferred Learning Space for Many</a:t>
            </a:r>
          </a:p>
        </p:txBody>
      </p:sp>
      <p:sp>
        <p:nvSpPr>
          <p:cNvPr id="3" name="Content Placeholder 2">
            <a:extLst>
              <a:ext uri="{FF2B5EF4-FFF2-40B4-BE49-F238E27FC236}">
                <a16:creationId xmlns:a16="http://schemas.microsoft.com/office/drawing/2014/main" id="{F914BD48-4961-49E2-BED3-7AC0F713DD09}"/>
              </a:ext>
            </a:extLst>
          </p:cNvPr>
          <p:cNvSpPr>
            <a:spLocks noGrp="1"/>
          </p:cNvSpPr>
          <p:nvPr>
            <p:ph idx="1"/>
          </p:nvPr>
        </p:nvSpPr>
        <p:spPr>
          <a:xfrm>
            <a:off x="701964" y="2013274"/>
            <a:ext cx="10651836" cy="4526546"/>
          </a:xfrm>
        </p:spPr>
        <p:txBody>
          <a:bodyPr vert="horz" lIns="91440" tIns="45720" rIns="91440" bIns="45720" rtlCol="0" anchor="t">
            <a:normAutofit/>
          </a:bodyPr>
          <a:lstStyle/>
          <a:p>
            <a:r>
              <a:rPr lang="en-US">
                <a:latin typeface="Calibri Light"/>
                <a:cs typeface="Calibri Light"/>
              </a:rPr>
              <a:t>In our many years of experience we found lots of our children with SEND and EAL have uttered their first words in the outdoor environment.</a:t>
            </a:r>
          </a:p>
          <a:p>
            <a:endParaRPr lang="en-US">
              <a:latin typeface="Calibri Light"/>
              <a:cs typeface="Calibri Light"/>
            </a:endParaRPr>
          </a:p>
          <a:p>
            <a:endParaRPr lang="en-US"/>
          </a:p>
          <a:p>
            <a:endParaRPr lang="en-US"/>
          </a:p>
        </p:txBody>
      </p:sp>
      <p:sp>
        <p:nvSpPr>
          <p:cNvPr id="4" name="Rectangle: Rounded Corners 3">
            <a:extLst>
              <a:ext uri="{FF2B5EF4-FFF2-40B4-BE49-F238E27FC236}">
                <a16:creationId xmlns:a16="http://schemas.microsoft.com/office/drawing/2014/main" id="{C6772524-DB88-61AD-4D34-501F5A45C698}"/>
              </a:ext>
            </a:extLst>
          </p:cNvPr>
          <p:cNvSpPr/>
          <p:nvPr/>
        </p:nvSpPr>
        <p:spPr>
          <a:xfrm>
            <a:off x="752636" y="3777914"/>
            <a:ext cx="2820535" cy="1730475"/>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8151DD-798E-C29D-D68F-2B1804F2A28B}"/>
              </a:ext>
            </a:extLst>
          </p:cNvPr>
          <p:cNvSpPr txBox="1"/>
          <p:nvPr/>
        </p:nvSpPr>
        <p:spPr>
          <a:xfrm>
            <a:off x="827886" y="3973854"/>
            <a:ext cx="2549890"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pPr algn="ctr"/>
            <a:r>
              <a:rPr lang="en-US" sz="4400">
                <a:latin typeface="Calibri Light"/>
                <a:cs typeface="Calibri Light"/>
              </a:rPr>
              <a:t>Outside</a:t>
            </a:r>
            <a:endParaRPr lang="en-US" sz="4400"/>
          </a:p>
        </p:txBody>
      </p:sp>
      <p:sp>
        <p:nvSpPr>
          <p:cNvPr id="6" name="Plus Sign 5">
            <a:extLst>
              <a:ext uri="{FF2B5EF4-FFF2-40B4-BE49-F238E27FC236}">
                <a16:creationId xmlns:a16="http://schemas.microsoft.com/office/drawing/2014/main" id="{EC369EA9-30A3-18DF-7BCF-31C5ECBD4449}"/>
              </a:ext>
            </a:extLst>
          </p:cNvPr>
          <p:cNvSpPr/>
          <p:nvPr/>
        </p:nvSpPr>
        <p:spPr>
          <a:xfrm>
            <a:off x="3707719" y="4193429"/>
            <a:ext cx="909850" cy="909850"/>
          </a:xfrm>
          <a:prstGeom prst="mathPlus">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6380EC0-478C-8ECD-AC84-EAA132B94E96}"/>
              </a:ext>
            </a:extLst>
          </p:cNvPr>
          <p:cNvSpPr/>
          <p:nvPr/>
        </p:nvSpPr>
        <p:spPr>
          <a:xfrm>
            <a:off x="4785175" y="3777748"/>
            <a:ext cx="3082119" cy="1766761"/>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a:solidFill>
                  <a:schemeClr val="tx1"/>
                </a:solidFill>
                <a:latin typeface="Calibri Light"/>
                <a:cs typeface="Calibri Light"/>
              </a:rPr>
              <a:t>Quality Adult Interactions</a:t>
            </a:r>
          </a:p>
        </p:txBody>
      </p:sp>
      <p:sp>
        <p:nvSpPr>
          <p:cNvPr id="8" name="Equals 7">
            <a:extLst>
              <a:ext uri="{FF2B5EF4-FFF2-40B4-BE49-F238E27FC236}">
                <a16:creationId xmlns:a16="http://schemas.microsoft.com/office/drawing/2014/main" id="{8609A6FD-BCB6-0BE4-A443-A795485EC1F6}"/>
              </a:ext>
            </a:extLst>
          </p:cNvPr>
          <p:cNvSpPr/>
          <p:nvPr/>
        </p:nvSpPr>
        <p:spPr>
          <a:xfrm>
            <a:off x="7865814" y="4205980"/>
            <a:ext cx="909850" cy="909850"/>
          </a:xfrm>
          <a:prstGeom prst="mathEqual">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eart 8">
            <a:extLst>
              <a:ext uri="{FF2B5EF4-FFF2-40B4-BE49-F238E27FC236}">
                <a16:creationId xmlns:a16="http://schemas.microsoft.com/office/drawing/2014/main" id="{C02EFF1C-0770-856B-173F-286FB57070BB}"/>
              </a:ext>
            </a:extLst>
          </p:cNvPr>
          <p:cNvSpPr/>
          <p:nvPr/>
        </p:nvSpPr>
        <p:spPr>
          <a:xfrm>
            <a:off x="8860412" y="3664683"/>
            <a:ext cx="3047998" cy="2209771"/>
          </a:xfrm>
          <a:prstGeom prst="hear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latin typeface="Calibri Light"/>
                <a:cs typeface="Calibri Light"/>
              </a:rPr>
              <a:t>Language Acquisition</a:t>
            </a:r>
          </a:p>
        </p:txBody>
      </p:sp>
      <p:pic>
        <p:nvPicPr>
          <p:cNvPr id="12" name="Picture 11" descr="A logo with black text&#10;&#10;Description automatically generated">
            <a:extLst>
              <a:ext uri="{FF2B5EF4-FFF2-40B4-BE49-F238E27FC236}">
                <a16:creationId xmlns:a16="http://schemas.microsoft.com/office/drawing/2014/main" id="{32840792-BC96-AC7B-63D9-04A4565BECF9}"/>
              </a:ext>
            </a:extLst>
          </p:cNvPr>
          <p:cNvPicPr>
            <a:picLocks noChangeAspect="1"/>
          </p:cNvPicPr>
          <p:nvPr/>
        </p:nvPicPr>
        <p:blipFill rotWithShape="1">
          <a:blip r:embed="rId3"/>
          <a:srcRect b="7563"/>
          <a:stretch/>
        </p:blipFill>
        <p:spPr>
          <a:xfrm>
            <a:off x="106687" y="-551"/>
            <a:ext cx="3265854" cy="1195172"/>
          </a:xfrm>
          <a:prstGeom prst="rect">
            <a:avLst/>
          </a:prstGeom>
        </p:spPr>
      </p:pic>
    </p:spTree>
    <p:extLst>
      <p:ext uri="{BB962C8B-B14F-4D97-AF65-F5344CB8AC3E}">
        <p14:creationId xmlns:p14="http://schemas.microsoft.com/office/powerpoint/2010/main" val="3828354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AD69F-EA97-E660-293D-BBE4A228C1D7}"/>
              </a:ext>
            </a:extLst>
          </p:cNvPr>
          <p:cNvSpPr>
            <a:spLocks noGrp="1"/>
          </p:cNvSpPr>
          <p:nvPr>
            <p:ph type="title"/>
          </p:nvPr>
        </p:nvSpPr>
        <p:spPr>
          <a:xfrm>
            <a:off x="810821" y="1394979"/>
            <a:ext cx="10577945" cy="1325563"/>
          </a:xfrm>
        </p:spPr>
        <p:txBody>
          <a:bodyPr/>
          <a:lstStyle/>
          <a:p>
            <a:r>
              <a:rPr lang="en-US">
                <a:latin typeface="Calibri"/>
                <a:cs typeface="Calibri"/>
              </a:rPr>
              <a:t>Using Clear, Specific Language Outside</a:t>
            </a:r>
          </a:p>
        </p:txBody>
      </p:sp>
      <p:sp>
        <p:nvSpPr>
          <p:cNvPr id="3" name="Content Placeholder 2">
            <a:extLst>
              <a:ext uri="{FF2B5EF4-FFF2-40B4-BE49-F238E27FC236}">
                <a16:creationId xmlns:a16="http://schemas.microsoft.com/office/drawing/2014/main" id="{6488E820-1B65-9821-3C5D-F3C5E669B788}"/>
              </a:ext>
            </a:extLst>
          </p:cNvPr>
          <p:cNvSpPr>
            <a:spLocks noGrp="1"/>
          </p:cNvSpPr>
          <p:nvPr>
            <p:ph idx="1"/>
          </p:nvPr>
        </p:nvSpPr>
        <p:spPr>
          <a:xfrm>
            <a:off x="701964" y="2576945"/>
            <a:ext cx="6091210" cy="3600018"/>
          </a:xfrm>
        </p:spPr>
        <p:txBody>
          <a:bodyPr vert="horz" lIns="91440" tIns="45720" rIns="91440" bIns="45720" rtlCol="0" anchor="t">
            <a:normAutofit fontScale="92500" lnSpcReduction="10000"/>
          </a:bodyPr>
          <a:lstStyle/>
          <a:p>
            <a:r>
              <a:rPr lang="en-US">
                <a:latin typeface="Calibri Light"/>
                <a:cs typeface="Calibri Light"/>
              </a:rPr>
              <a:t>Combining research with what we know about outdoor learning.</a:t>
            </a:r>
          </a:p>
          <a:p>
            <a:r>
              <a:rPr lang="en-US">
                <a:latin typeface="Calibri Light"/>
                <a:cs typeface="Calibri Light"/>
              </a:rPr>
              <a:t>Language Matters</a:t>
            </a:r>
          </a:p>
          <a:p>
            <a:r>
              <a:rPr lang="en-US">
                <a:latin typeface="Calibri Light"/>
                <a:cs typeface="Calibri Light"/>
              </a:rPr>
              <a:t>Interactive reading outside- acting out stories</a:t>
            </a:r>
          </a:p>
          <a:p>
            <a:pPr marL="0" indent="0">
              <a:buNone/>
            </a:pPr>
            <a:r>
              <a:rPr lang="en-US">
                <a:latin typeface="Calibri Light"/>
                <a:cs typeface="Calibri Light"/>
              </a:rPr>
              <a:t>We devised a resource to support language learning related to nature and the seasons to support practitioners with children's fascinations.</a:t>
            </a:r>
          </a:p>
        </p:txBody>
      </p:sp>
      <p:pic>
        <p:nvPicPr>
          <p:cNvPr id="4" name="Picture 3" descr="A screenshot of a plant&#10;&#10;Description automatically generated">
            <a:extLst>
              <a:ext uri="{FF2B5EF4-FFF2-40B4-BE49-F238E27FC236}">
                <a16:creationId xmlns:a16="http://schemas.microsoft.com/office/drawing/2014/main" id="{48427EF9-07E3-BD96-1D99-B8381DCC0E37}"/>
              </a:ext>
            </a:extLst>
          </p:cNvPr>
          <p:cNvPicPr>
            <a:picLocks noChangeAspect="1"/>
          </p:cNvPicPr>
          <p:nvPr/>
        </p:nvPicPr>
        <p:blipFill>
          <a:blip r:embed="rId3"/>
          <a:stretch>
            <a:fillRect/>
          </a:stretch>
        </p:blipFill>
        <p:spPr>
          <a:xfrm>
            <a:off x="6797996" y="2542184"/>
            <a:ext cx="5124761" cy="3676339"/>
          </a:xfrm>
          <a:prstGeom prst="rect">
            <a:avLst/>
          </a:prstGeom>
        </p:spPr>
      </p:pic>
      <p:pic>
        <p:nvPicPr>
          <p:cNvPr id="7" name="Picture 6" descr="A logo with black text&#10;&#10;Description automatically generated">
            <a:extLst>
              <a:ext uri="{FF2B5EF4-FFF2-40B4-BE49-F238E27FC236}">
                <a16:creationId xmlns:a16="http://schemas.microsoft.com/office/drawing/2014/main" id="{7184C575-ECA1-5778-20A0-F2964A95B17F}"/>
              </a:ext>
            </a:extLst>
          </p:cNvPr>
          <p:cNvPicPr>
            <a:picLocks noChangeAspect="1"/>
          </p:cNvPicPr>
          <p:nvPr/>
        </p:nvPicPr>
        <p:blipFill rotWithShape="1">
          <a:blip r:embed="rId4"/>
          <a:srcRect b="7563"/>
          <a:stretch/>
        </p:blipFill>
        <p:spPr>
          <a:xfrm>
            <a:off x="106687" y="97420"/>
            <a:ext cx="3265854" cy="1195172"/>
          </a:xfrm>
          <a:prstGeom prst="rect">
            <a:avLst/>
          </a:prstGeom>
        </p:spPr>
      </p:pic>
    </p:spTree>
    <p:extLst>
      <p:ext uri="{BB962C8B-B14F-4D97-AF65-F5344CB8AC3E}">
        <p14:creationId xmlns:p14="http://schemas.microsoft.com/office/powerpoint/2010/main" val="3931547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85BB-2502-8DA8-3456-2DDE762FE857}"/>
              </a:ext>
            </a:extLst>
          </p:cNvPr>
          <p:cNvSpPr>
            <a:spLocks noGrp="1"/>
          </p:cNvSpPr>
          <p:nvPr>
            <p:ph type="title"/>
          </p:nvPr>
        </p:nvSpPr>
        <p:spPr>
          <a:xfrm>
            <a:off x="1213593" y="1046636"/>
            <a:ext cx="10577945" cy="1325563"/>
          </a:xfrm>
        </p:spPr>
        <p:txBody>
          <a:bodyPr>
            <a:normAutofit/>
          </a:bodyPr>
          <a:lstStyle/>
          <a:p>
            <a:r>
              <a:rPr lang="en-GB" sz="4800">
                <a:latin typeface="Calibri"/>
                <a:cs typeface="Calibri"/>
              </a:rPr>
              <a:t>Taking Training to Childminders</a:t>
            </a:r>
          </a:p>
        </p:txBody>
      </p:sp>
      <p:sp>
        <p:nvSpPr>
          <p:cNvPr id="3" name="Content Placeholder 2">
            <a:extLst>
              <a:ext uri="{FF2B5EF4-FFF2-40B4-BE49-F238E27FC236}">
                <a16:creationId xmlns:a16="http://schemas.microsoft.com/office/drawing/2014/main" id="{960A0A16-EBEB-39E2-D429-4793CAEDF4F3}"/>
              </a:ext>
            </a:extLst>
          </p:cNvPr>
          <p:cNvSpPr>
            <a:spLocks noGrp="1"/>
          </p:cNvSpPr>
          <p:nvPr>
            <p:ph idx="1"/>
          </p:nvPr>
        </p:nvSpPr>
        <p:spPr>
          <a:xfrm>
            <a:off x="4798683" y="2576945"/>
            <a:ext cx="6795200" cy="3600018"/>
          </a:xfrm>
        </p:spPr>
        <p:txBody>
          <a:bodyPr vert="horz" lIns="91440" tIns="45720" rIns="91440" bIns="45720" rtlCol="0" anchor="t">
            <a:normAutofit/>
          </a:bodyPr>
          <a:lstStyle/>
          <a:p>
            <a:r>
              <a:rPr lang="en-GB">
                <a:latin typeface="Calibri Light"/>
                <a:cs typeface="Calibri Light"/>
              </a:rPr>
              <a:t>Offering bite size training and resources to childminders at regular stay and play groups has been welcomed.</a:t>
            </a:r>
          </a:p>
          <a:p>
            <a:r>
              <a:rPr lang="en-GB">
                <a:latin typeface="Calibri Light"/>
                <a:cs typeface="Calibri Light"/>
              </a:rPr>
              <a:t>Emphasising the three most effective approaches to support communication and language in the outdoors including interactive reading.</a:t>
            </a:r>
          </a:p>
        </p:txBody>
      </p:sp>
      <p:pic>
        <p:nvPicPr>
          <p:cNvPr id="6" name="Picture 5" descr="A group of people sitting around a table&#10;&#10;Description automatically generated">
            <a:extLst>
              <a:ext uri="{FF2B5EF4-FFF2-40B4-BE49-F238E27FC236}">
                <a16:creationId xmlns:a16="http://schemas.microsoft.com/office/drawing/2014/main" id="{9E474832-0C29-0B59-1EF2-2888FD8381E2}"/>
              </a:ext>
            </a:extLst>
          </p:cNvPr>
          <p:cNvPicPr>
            <a:picLocks noChangeAspect="1"/>
          </p:cNvPicPr>
          <p:nvPr/>
        </p:nvPicPr>
        <p:blipFill>
          <a:blip r:embed="rId3"/>
          <a:stretch>
            <a:fillRect/>
          </a:stretch>
        </p:blipFill>
        <p:spPr>
          <a:xfrm>
            <a:off x="1216165" y="2330245"/>
            <a:ext cx="3245800" cy="4114800"/>
          </a:xfrm>
          <a:prstGeom prst="rect">
            <a:avLst/>
          </a:prstGeom>
        </p:spPr>
      </p:pic>
      <p:pic>
        <p:nvPicPr>
          <p:cNvPr id="7" name="Picture 6" descr="A logo with black text&#10;&#10;Description automatically generated">
            <a:extLst>
              <a:ext uri="{FF2B5EF4-FFF2-40B4-BE49-F238E27FC236}">
                <a16:creationId xmlns:a16="http://schemas.microsoft.com/office/drawing/2014/main" id="{D26D1052-C2AA-88DA-356A-C08F5AAD46DE}"/>
              </a:ext>
            </a:extLst>
          </p:cNvPr>
          <p:cNvPicPr>
            <a:picLocks noChangeAspect="1"/>
          </p:cNvPicPr>
          <p:nvPr/>
        </p:nvPicPr>
        <p:blipFill rotWithShape="1">
          <a:blip r:embed="rId4"/>
          <a:srcRect b="7563"/>
          <a:stretch/>
        </p:blipFill>
        <p:spPr>
          <a:xfrm>
            <a:off x="80276" y="-1444"/>
            <a:ext cx="3265854" cy="1195172"/>
          </a:xfrm>
          <a:prstGeom prst="rect">
            <a:avLst/>
          </a:prstGeom>
        </p:spPr>
      </p:pic>
    </p:spTree>
    <p:extLst>
      <p:ext uri="{BB962C8B-B14F-4D97-AF65-F5344CB8AC3E}">
        <p14:creationId xmlns:p14="http://schemas.microsoft.com/office/powerpoint/2010/main" val="469227507"/>
      </p:ext>
    </p:extLst>
  </p:cSld>
  <p:clrMapOvr>
    <a:masterClrMapping/>
  </p:clrMapOvr>
</p:sld>
</file>

<file path=ppt/theme/theme1.xml><?xml version="1.0" encoding="utf-8"?>
<a:theme xmlns:a="http://schemas.openxmlformats.org/drawingml/2006/main" name="Office Theme">
  <a:themeElements>
    <a:clrScheme name="NCB_COLOURS">
      <a:dk1>
        <a:sysClr val="windowText" lastClr="000000"/>
      </a:dk1>
      <a:lt1>
        <a:sysClr val="window" lastClr="FFFFFF"/>
      </a:lt1>
      <a:dk2>
        <a:srgbClr val="44546A"/>
      </a:dk2>
      <a:lt2>
        <a:srgbClr val="E7E6E6"/>
      </a:lt2>
      <a:accent1>
        <a:srgbClr val="1B1464"/>
      </a:accent1>
      <a:accent2>
        <a:srgbClr val="8757E5"/>
      </a:accent2>
      <a:accent3>
        <a:srgbClr val="FF557A"/>
      </a:accent3>
      <a:accent4>
        <a:srgbClr val="FFBF00"/>
      </a:accent4>
      <a:accent5>
        <a:srgbClr val="3A8DFF"/>
      </a:accent5>
      <a:accent6>
        <a:srgbClr val="595959"/>
      </a:accent6>
      <a:hlink>
        <a:srgbClr val="FF557A"/>
      </a:hlink>
      <a:folHlink>
        <a:srgbClr val="8757E5"/>
      </a:folHlink>
    </a:clrScheme>
    <a:fontScheme name="Custom 2">
      <a:majorFont>
        <a:latin typeface="Cera Pro"/>
        <a:ea typeface=""/>
        <a:cs typeface=""/>
      </a:majorFont>
      <a:minorFont>
        <a:latin typeface="Cer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AD4CF19-5E61-404A-B7C4-214B3C027BDE}" vid="{F464787D-1D42-432F-8E0D-8D72CCF45C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D2BEED754FB34FB9A8EECC0DE65D11" ma:contentTypeVersion="12" ma:contentTypeDescription="Create a new document." ma:contentTypeScope="" ma:versionID="8d56ea960d3017601e5249993dce9770">
  <xsd:schema xmlns:xsd="http://www.w3.org/2001/XMLSchema" xmlns:xs="http://www.w3.org/2001/XMLSchema" xmlns:p="http://schemas.microsoft.com/office/2006/metadata/properties" xmlns:ns2="1a7c69af-98df-481b-aefd-a9a73abe57ac" xmlns:ns3="16ae49f3-829e-48a4-b770-42088e17cf9e" targetNamespace="http://schemas.microsoft.com/office/2006/metadata/properties" ma:root="true" ma:fieldsID="ca57cf14da78bfbb7ce7f60a9a12f309" ns2:_="" ns3:_="">
    <xsd:import namespace="1a7c69af-98df-481b-aefd-a9a73abe57ac"/>
    <xsd:import namespace="16ae49f3-829e-48a4-b770-42088e17cf9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7c69af-98df-481b-aefd-a9a73abe57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5d4c797-396b-422f-9324-c7326d18571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ae49f3-829e-48a4-b770-42088e17cf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6b1b432-1b3f-4e3d-84fa-547afe762041}" ma:internalName="TaxCatchAll" ma:showField="CatchAllData" ma:web="16ae49f3-829e-48a4-b770-42088e17cf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6ae49f3-829e-48a4-b770-42088e17cf9e" xsi:nil="true"/>
    <lcf76f155ced4ddcb4097134ff3c332f xmlns="1a7c69af-98df-481b-aefd-a9a73abe57a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4280866-C923-4305-9C5A-E5492FE7B897}">
  <ds:schemaRefs>
    <ds:schemaRef ds:uri="http://schemas.microsoft.com/sharepoint/v3/contenttype/forms"/>
  </ds:schemaRefs>
</ds:datastoreItem>
</file>

<file path=customXml/itemProps2.xml><?xml version="1.0" encoding="utf-8"?>
<ds:datastoreItem xmlns:ds="http://schemas.openxmlformats.org/officeDocument/2006/customXml" ds:itemID="{D8EE74BB-7A32-48F2-9390-F3A419BAC381}"/>
</file>

<file path=customXml/itemProps3.xml><?xml version="1.0" encoding="utf-8"?>
<ds:datastoreItem xmlns:ds="http://schemas.openxmlformats.org/officeDocument/2006/customXml" ds:itemID="{00EE4AC4-E238-4E63-B058-5CB228A12F95}">
  <ds:schemaRefs>
    <ds:schemaRef ds:uri="c165d312-afc8-4c72-8f4b-177e2a3459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NCB PowerPoint Template</Template>
  <Application>Microsoft Office PowerPoint</Application>
  <PresentationFormat>Widescreen</PresentationFormat>
  <Slides>23</Slides>
  <Notes>18</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Supporting Professional Development </vt:lpstr>
      <vt:lpstr>Building Reflective Settings</vt:lpstr>
      <vt:lpstr>Professional development to support C&amp;L: starting a process not an event </vt:lpstr>
      <vt:lpstr>PowerPoint Presentation</vt:lpstr>
      <vt:lpstr>Early Years Conversation Project</vt:lpstr>
      <vt:lpstr>Language Learning and the Outdoors</vt:lpstr>
      <vt:lpstr>Outside- A Preferred Learning Space for Many</vt:lpstr>
      <vt:lpstr>Using Clear, Specific Language Outside</vt:lpstr>
      <vt:lpstr>Taking Training to Childminders</vt:lpstr>
      <vt:lpstr>Heart - Midlands  Early Years Stronger Practice Hub Responding to need</vt:lpstr>
      <vt:lpstr>Using the evidence –  supporting Early Maths</vt:lpstr>
      <vt:lpstr>Counting Collections</vt:lpstr>
      <vt:lpstr>Using the evidence –  supporting practitioners with SEND</vt:lpstr>
      <vt:lpstr>NASEN Golden Key </vt:lpstr>
      <vt:lpstr>Timeline</vt:lpstr>
      <vt:lpstr>Our Audit...</vt:lpstr>
      <vt:lpstr>PowerPoint Presentation</vt:lpstr>
      <vt:lpstr>PowerPoint Presentation</vt:lpstr>
      <vt:lpstr>PowerPoint Presentation</vt:lpstr>
      <vt:lpstr>Child Development modules </vt:lpstr>
      <vt:lpstr>Child Development modules</vt:lpstr>
      <vt:lpstr>Bring evidence informed practice to the sector. </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 Darby</dc:creator>
  <cp:revision>141</cp:revision>
  <dcterms:created xsi:type="dcterms:W3CDTF">2024-01-18T15:27:08Z</dcterms:created>
  <dcterms:modified xsi:type="dcterms:W3CDTF">2024-02-28T16:05:05Z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0x010100EAD2BEED754FB34FB9A8EECC0DE65D11</vt:lpwstr>
  </property>
  <property fmtid="{D5CDD505-2E9C-101B-9397-08002B2CF9AE}" pid="3" name="MediaServiceImageTags">
    <vt:lpwstr/>
  </property>
</Properties>
</file>