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60" r:id="rId5"/>
    <p:sldId id="282" r:id="rId6"/>
    <p:sldId id="283" r:id="rId7"/>
    <p:sldId id="284" r:id="rId8"/>
    <p:sldId id="257" r:id="rId9"/>
    <p:sldId id="264" r:id="rId10"/>
    <p:sldId id="263" r:id="rId11"/>
    <p:sldId id="262" r:id="rId12"/>
    <p:sldId id="274" r:id="rId13"/>
    <p:sldId id="275" r:id="rId14"/>
    <p:sldId id="276" r:id="rId15"/>
    <p:sldId id="269" r:id="rId16"/>
    <p:sldId id="270" r:id="rId17"/>
    <p:sldId id="271" r:id="rId18"/>
    <p:sldId id="278" r:id="rId19"/>
    <p:sldId id="280" r:id="rId20"/>
    <p:sldId id="267" r:id="rId21"/>
    <p:sldId id="277" r:id="rId22"/>
    <p:sldId id="279" r:id="rId23"/>
    <p:sldId id="281"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92D050"/>
    <a:srgbClr val="FF5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3D9856-55D4-462F-D87F-572A1234295A}" v="12" dt="2024-02-27T14:42:57.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Johnson" userId="77aa9af8-f5ad-42b7-b536-d4cd37f18305" providerId="ADAL" clId="{E5B161ED-9D7C-488D-A28E-B32ECC445094}"/>
    <pc:docChg chg="modSld">
      <pc:chgData name="Theresa Johnson" userId="77aa9af8-f5ad-42b7-b536-d4cd37f18305" providerId="ADAL" clId="{E5B161ED-9D7C-488D-A28E-B32ECC445094}" dt="2024-02-28T14:28:27.597" v="65" actId="6549"/>
      <pc:docMkLst>
        <pc:docMk/>
      </pc:docMkLst>
      <pc:sldChg chg="modSp mod">
        <pc:chgData name="Theresa Johnson" userId="77aa9af8-f5ad-42b7-b536-d4cd37f18305" providerId="ADAL" clId="{E5B161ED-9D7C-488D-A28E-B32ECC445094}" dt="2024-02-28T14:24:20.685" v="0" actId="6549"/>
        <pc:sldMkLst>
          <pc:docMk/>
          <pc:sldMk cId="3134505209" sldId="274"/>
        </pc:sldMkLst>
        <pc:spChg chg="mod">
          <ac:chgData name="Theresa Johnson" userId="77aa9af8-f5ad-42b7-b536-d4cd37f18305" providerId="ADAL" clId="{E5B161ED-9D7C-488D-A28E-B32ECC445094}" dt="2024-02-28T14:24:20.685" v="0" actId="6549"/>
          <ac:spMkLst>
            <pc:docMk/>
            <pc:sldMk cId="3134505209" sldId="274"/>
            <ac:spMk id="4" creationId="{6D5F1B70-93EE-DFA1-942E-7326CFBA5DC6}"/>
          </ac:spMkLst>
        </pc:spChg>
      </pc:sldChg>
      <pc:sldChg chg="modSp mod">
        <pc:chgData name="Theresa Johnson" userId="77aa9af8-f5ad-42b7-b536-d4cd37f18305" providerId="ADAL" clId="{E5B161ED-9D7C-488D-A28E-B32ECC445094}" dt="2024-02-28T14:26:39.560" v="3" actId="255"/>
        <pc:sldMkLst>
          <pc:docMk/>
          <pc:sldMk cId="2489496507" sldId="277"/>
        </pc:sldMkLst>
        <pc:spChg chg="mod">
          <ac:chgData name="Theresa Johnson" userId="77aa9af8-f5ad-42b7-b536-d4cd37f18305" providerId="ADAL" clId="{E5B161ED-9D7C-488D-A28E-B32ECC445094}" dt="2024-02-28T14:26:31.775" v="2" actId="255"/>
          <ac:spMkLst>
            <pc:docMk/>
            <pc:sldMk cId="2489496507" sldId="277"/>
            <ac:spMk id="11" creationId="{4A137209-5B8F-1429-5A14-2691349A81A1}"/>
          </ac:spMkLst>
        </pc:spChg>
        <pc:spChg chg="mod">
          <ac:chgData name="Theresa Johnson" userId="77aa9af8-f5ad-42b7-b536-d4cd37f18305" providerId="ADAL" clId="{E5B161ED-9D7C-488D-A28E-B32ECC445094}" dt="2024-02-28T14:26:25.119" v="1" actId="255"/>
          <ac:spMkLst>
            <pc:docMk/>
            <pc:sldMk cId="2489496507" sldId="277"/>
            <ac:spMk id="13" creationId="{3E1AE8C7-5A32-E1FB-A478-184361FB684E}"/>
          </ac:spMkLst>
        </pc:spChg>
        <pc:spChg chg="mod">
          <ac:chgData name="Theresa Johnson" userId="77aa9af8-f5ad-42b7-b536-d4cd37f18305" providerId="ADAL" clId="{E5B161ED-9D7C-488D-A28E-B32ECC445094}" dt="2024-02-28T14:26:39.560" v="3" actId="255"/>
          <ac:spMkLst>
            <pc:docMk/>
            <pc:sldMk cId="2489496507" sldId="277"/>
            <ac:spMk id="15" creationId="{C7998A5A-894D-842F-E5E6-01EE35E01C95}"/>
          </ac:spMkLst>
        </pc:spChg>
      </pc:sldChg>
      <pc:sldChg chg="modSp mod">
        <pc:chgData name="Theresa Johnson" userId="77aa9af8-f5ad-42b7-b536-d4cd37f18305" providerId="ADAL" clId="{E5B161ED-9D7C-488D-A28E-B32ECC445094}" dt="2024-02-28T14:27:12.134" v="6" actId="14100"/>
        <pc:sldMkLst>
          <pc:docMk/>
          <pc:sldMk cId="27994622" sldId="279"/>
        </pc:sldMkLst>
        <pc:spChg chg="mod">
          <ac:chgData name="Theresa Johnson" userId="77aa9af8-f5ad-42b7-b536-d4cd37f18305" providerId="ADAL" clId="{E5B161ED-9D7C-488D-A28E-B32ECC445094}" dt="2024-02-28T14:27:12.134" v="6" actId="14100"/>
          <ac:spMkLst>
            <pc:docMk/>
            <pc:sldMk cId="27994622" sldId="279"/>
            <ac:spMk id="4" creationId="{8F5D6833-09E4-38A9-A162-962CF157025C}"/>
          </ac:spMkLst>
        </pc:spChg>
      </pc:sldChg>
      <pc:sldChg chg="modSp mod">
        <pc:chgData name="Theresa Johnson" userId="77aa9af8-f5ad-42b7-b536-d4cd37f18305" providerId="ADAL" clId="{E5B161ED-9D7C-488D-A28E-B32ECC445094}" dt="2024-02-28T14:28:27.597" v="65" actId="6549"/>
        <pc:sldMkLst>
          <pc:docMk/>
          <pc:sldMk cId="3599006508" sldId="281"/>
        </pc:sldMkLst>
        <pc:spChg chg="mod">
          <ac:chgData name="Theresa Johnson" userId="77aa9af8-f5ad-42b7-b536-d4cd37f18305" providerId="ADAL" clId="{E5B161ED-9D7C-488D-A28E-B32ECC445094}" dt="2024-02-28T14:28:27.597" v="65" actId="6549"/>
          <ac:spMkLst>
            <pc:docMk/>
            <pc:sldMk cId="3599006508" sldId="281"/>
            <ac:spMk id="10" creationId="{35EC5562-F432-E86D-64A9-14C9EB7D323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1B3BC1-0DB9-4336-BCD5-41F781B32A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EA5D48A-2137-49A4-89DD-3CCEBFCDEE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2064A7-27AE-4AB2-8B90-81DD7F9AEDF2}" type="datetimeFigureOut">
              <a:rPr lang="en-GB" smtClean="0"/>
              <a:t>28/02/2024</a:t>
            </a:fld>
            <a:endParaRPr lang="en-GB"/>
          </a:p>
        </p:txBody>
      </p:sp>
      <p:sp>
        <p:nvSpPr>
          <p:cNvPr id="4" name="Footer Placeholder 3">
            <a:extLst>
              <a:ext uri="{FF2B5EF4-FFF2-40B4-BE49-F238E27FC236}">
                <a16:creationId xmlns:a16="http://schemas.microsoft.com/office/drawing/2014/main" id="{3C7A2817-36C0-4901-8B96-7737603479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F18D050-5E40-46D7-831E-0542655E6C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5011EC-F915-4EB4-9C23-38E1C59BB062}" type="slidenum">
              <a:rPr lang="en-GB" smtClean="0"/>
              <a:t>‹#›</a:t>
            </a:fld>
            <a:endParaRPr lang="en-GB"/>
          </a:p>
        </p:txBody>
      </p:sp>
    </p:spTree>
    <p:extLst>
      <p:ext uri="{BB962C8B-B14F-4D97-AF65-F5344CB8AC3E}">
        <p14:creationId xmlns:p14="http://schemas.microsoft.com/office/powerpoint/2010/main" val="903064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DCAF6-CDE3-469C-8F5B-8D072F77C695}" type="datetimeFigureOut">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BB129-5538-4638-8C26-B849CB85B329}" type="slidenum">
              <a:t>‹#›</a:t>
            </a:fld>
            <a:endParaRPr lang="en-US"/>
          </a:p>
        </p:txBody>
      </p:sp>
    </p:spTree>
    <p:extLst>
      <p:ext uri="{BB962C8B-B14F-4D97-AF65-F5344CB8AC3E}">
        <p14:creationId xmlns:p14="http://schemas.microsoft.com/office/powerpoint/2010/main" val="297572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GB"/>
              <a:t>When we say evidence, what do we mean? We are talking about evidence generated through research</a:t>
            </a:r>
            <a:endParaRPr lang="en-US">
              <a:ea typeface="Calibri" panose="020F0502020204030204"/>
              <a:cs typeface="Calibri" panose="020F0502020204030204"/>
            </a:endParaRPr>
          </a:p>
          <a:p>
            <a:pPr marL="171450" indent="-171450">
              <a:buFont typeface="Calibri"/>
              <a:buChar char="-"/>
            </a:pPr>
            <a:r>
              <a:rPr lang="en-GB"/>
              <a:t>What is research evidence? research evidence is the communication of findings from a study that answers clear research questions through planned and deliberate processes for collecting and analysing information. It is important to note that not all evidence is drawn from research.</a:t>
            </a:r>
            <a:endParaRPr lang="en-US">
              <a:ea typeface="Calibri"/>
              <a:cs typeface="Calibri"/>
            </a:endParaRPr>
          </a:p>
          <a:p>
            <a:pPr marL="171450" indent="-171450">
              <a:buFont typeface="Calibri"/>
              <a:buChar char="-"/>
            </a:pPr>
            <a:r>
              <a:rPr lang="en-US"/>
              <a:t>Evidence supplements expertise. It does not replace it. We take the best available evidence from research and consider the vital components of context and experience, expertise and professional judgement. Represented in this graphic</a:t>
            </a:r>
            <a:endParaRPr lang="en-US">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761BB129-5538-4638-8C26-B849CB85B329}" type="slidenum">
              <a:t>2</a:t>
            </a:fld>
            <a:endParaRPr lang="en-US"/>
          </a:p>
        </p:txBody>
      </p:sp>
    </p:spTree>
    <p:extLst>
      <p:ext uri="{BB962C8B-B14F-4D97-AF65-F5344CB8AC3E}">
        <p14:creationId xmlns:p14="http://schemas.microsoft.com/office/powerpoint/2010/main" val="126155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 quote: We now have more insights than ever about what works to support children before they start school. Early years professionals can use this information to identify  “best bets” and initiatives that have previously been successful, giving insights that can bolster their expertise and guide their decision making around what might be effective in their setting. Not only that, but findings from research help them to weed out approaches that don’t show any evidence of impact, so that resources can be diverted towards strategies that are likely to be more fruitful.</a:t>
            </a:r>
          </a:p>
          <a:p>
            <a:endParaRPr lang="en-US">
              <a:ea typeface="Calibri"/>
              <a:cs typeface="Calibri"/>
            </a:endParaRPr>
          </a:p>
          <a:p>
            <a:pPr marL="171450" indent="-171450">
              <a:buFont typeface="Calibri,Sans-Serif"/>
              <a:buChar char="-"/>
            </a:pPr>
            <a:r>
              <a:rPr lang="en-GB"/>
              <a:t>Evidence gives us information about how effective different approaches are likely to be on </a:t>
            </a:r>
            <a:r>
              <a:rPr lang="en-GB" err="1"/>
              <a:t>ch’s</a:t>
            </a:r>
            <a:r>
              <a:rPr lang="en-GB"/>
              <a:t> learning and development. It can help us make decisions about how to make the most of the adults in our settings to create great learning opportunities for all our </a:t>
            </a:r>
            <a:r>
              <a:rPr lang="en-GB" err="1"/>
              <a:t>ch</a:t>
            </a:r>
            <a:r>
              <a:rPr lang="en-GB"/>
              <a:t>, particularly those from </a:t>
            </a:r>
            <a:r>
              <a:rPr lang="en-GB" err="1"/>
              <a:t>socioeconomcally</a:t>
            </a:r>
            <a:r>
              <a:rPr lang="en-GB"/>
              <a:t> disadvantaged backgrounds.</a:t>
            </a:r>
          </a:p>
          <a:p>
            <a:pPr marL="171450" indent="-171450">
              <a:buFont typeface="Calibri,Sans-Serif"/>
              <a:buChar char="-"/>
            </a:pPr>
            <a:r>
              <a:rPr lang="en-US"/>
              <a:t>It helps us to make wise decisions, supports us to know what to focus on and crucially perhaps what to stop doing!!</a:t>
            </a:r>
            <a:endParaRPr lang="en-US">
              <a:ea typeface="Calibri"/>
              <a:cs typeface="Calibri"/>
            </a:endParaRPr>
          </a:p>
        </p:txBody>
      </p:sp>
      <p:sp>
        <p:nvSpPr>
          <p:cNvPr id="4" name="Slide Number Placeholder 3"/>
          <p:cNvSpPr>
            <a:spLocks noGrp="1"/>
          </p:cNvSpPr>
          <p:nvPr>
            <p:ph type="sldNum" sz="quarter" idx="5"/>
          </p:nvPr>
        </p:nvSpPr>
        <p:spPr/>
        <p:txBody>
          <a:bodyPr/>
          <a:lstStyle/>
          <a:p>
            <a:fld id="{761BB129-5538-4638-8C26-B849CB85B329}" type="slidenum">
              <a:t>3</a:t>
            </a:fld>
            <a:endParaRPr lang="en-US"/>
          </a:p>
        </p:txBody>
      </p:sp>
    </p:spTree>
    <p:extLst>
      <p:ext uri="{BB962C8B-B14F-4D97-AF65-F5344CB8AC3E}">
        <p14:creationId xmlns:p14="http://schemas.microsoft.com/office/powerpoint/2010/main" val="405151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Becky quote: We now have more insights than ever about what works to support children before they start school. Early years professionals can use this information to identify  “best bets” and initiatives that have previously been successful, giving insights that can bolster their expertise and guide their decision making around what might be effective in their setting. Not only that, but findings from research help them to weed out approaches that don’t show any evidence of impact, so that resources can be diverted towards strategies that are likely to be more fruitful.</a:t>
            </a:r>
          </a:p>
          <a:p>
            <a:endParaRPr lang="en-US">
              <a:ea typeface="Calibri"/>
              <a:cs typeface="Calibri"/>
            </a:endParaRPr>
          </a:p>
          <a:p>
            <a:pPr marL="171450" indent="-171450">
              <a:buFont typeface="Calibri,Sans-Serif"/>
              <a:buChar char="-"/>
            </a:pPr>
            <a:r>
              <a:rPr lang="en-GB"/>
              <a:t>Evidence gives us information about how effective different approaches are likely to be on </a:t>
            </a:r>
            <a:r>
              <a:rPr lang="en-GB" err="1"/>
              <a:t>ch’s</a:t>
            </a:r>
            <a:r>
              <a:rPr lang="en-GB"/>
              <a:t> learning and development. It can help us make decisions about how to make the most of the adults in our settings to create great learning opportunities for all our </a:t>
            </a:r>
            <a:r>
              <a:rPr lang="en-GB" err="1"/>
              <a:t>ch</a:t>
            </a:r>
            <a:r>
              <a:rPr lang="en-GB"/>
              <a:t>, particularly those from </a:t>
            </a:r>
            <a:r>
              <a:rPr lang="en-GB" err="1"/>
              <a:t>socioeconomcally</a:t>
            </a:r>
            <a:r>
              <a:rPr lang="en-GB"/>
              <a:t> disadvantaged backgrounds.</a:t>
            </a:r>
          </a:p>
          <a:p>
            <a:pPr marL="171450" indent="-171450">
              <a:buFont typeface="Calibri,Sans-Serif"/>
              <a:buChar char="-"/>
            </a:pPr>
            <a:r>
              <a:rPr lang="en-US"/>
              <a:t>It helps us to make wise decisions, supports us to know what to focus on and crucially perhaps what to stop doing!!</a:t>
            </a:r>
            <a:endParaRPr lang="en-US">
              <a:ea typeface="Calibri"/>
              <a:cs typeface="Calibri"/>
            </a:endParaRPr>
          </a:p>
        </p:txBody>
      </p:sp>
      <p:sp>
        <p:nvSpPr>
          <p:cNvPr id="4" name="Slide Number Placeholder 3"/>
          <p:cNvSpPr>
            <a:spLocks noGrp="1"/>
          </p:cNvSpPr>
          <p:nvPr>
            <p:ph type="sldNum" sz="quarter" idx="5"/>
          </p:nvPr>
        </p:nvSpPr>
        <p:spPr/>
        <p:txBody>
          <a:bodyPr/>
          <a:lstStyle/>
          <a:p>
            <a:fld id="{761BB129-5538-4638-8C26-B849CB85B329}" type="slidenum">
              <a:t>4</a:t>
            </a:fld>
            <a:endParaRPr lang="en-US"/>
          </a:p>
        </p:txBody>
      </p:sp>
    </p:spTree>
    <p:extLst>
      <p:ext uri="{BB962C8B-B14F-4D97-AF65-F5344CB8AC3E}">
        <p14:creationId xmlns:p14="http://schemas.microsoft.com/office/powerpoint/2010/main" val="874988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at the London South Stronger Practice Hub first </a:t>
            </a:r>
            <a:r>
              <a:rPr lang="en-US" err="1">
                <a:ea typeface="Calibri"/>
                <a:cs typeface="Calibri"/>
              </a:rPr>
              <a:t>analysed</a:t>
            </a:r>
            <a:r>
              <a:rPr lang="en-US">
                <a:ea typeface="Calibri"/>
                <a:cs typeface="Calibri"/>
              </a:rPr>
              <a:t> the needs of our members. We then looked at the evidence to support the area of need, Communication and Language. Using the EEF toolkit we were able to identify the most effective practices supported by the most evidence. Looking at the evidence store we identified the 3 most recommended approaches or best bets for supporting communication and language development. We combined this with the practitioner knowledge of our partners especially when supporting children with SEND.</a:t>
            </a:r>
          </a:p>
          <a:p>
            <a:r>
              <a:rPr lang="en-US">
                <a:ea typeface="Calibri"/>
                <a:cs typeface="Calibri"/>
              </a:rPr>
              <a:t>Following the blog we offered webinars to explain the 3 practices supported by evidence further. Always offering either a Saturday or evening for childminders to access and a usual CPD slot for nursery or school based settings.</a:t>
            </a:r>
          </a:p>
          <a:p>
            <a:endParaRPr lang="en-US">
              <a:ea typeface="Calibri"/>
              <a:cs typeface="Calibri"/>
            </a:endParaRPr>
          </a:p>
          <a:p>
            <a:r>
              <a:rPr lang="en-US">
                <a:ea typeface="Calibri"/>
                <a:cs typeface="Calibri"/>
              </a:rPr>
              <a:t>Next we shared our practitioners' top tips for supporting communication and language taking account of the need to explicitly teach new vocabulary and language.</a:t>
            </a:r>
          </a:p>
        </p:txBody>
      </p:sp>
      <p:sp>
        <p:nvSpPr>
          <p:cNvPr id="4" name="Slide Number Placeholder 3"/>
          <p:cNvSpPr>
            <a:spLocks noGrp="1"/>
          </p:cNvSpPr>
          <p:nvPr>
            <p:ph type="sldNum" sz="quarter" idx="5"/>
          </p:nvPr>
        </p:nvSpPr>
        <p:spPr/>
        <p:txBody>
          <a:bodyPr/>
          <a:lstStyle/>
          <a:p>
            <a:fld id="{761BB129-5538-4638-8C26-B849CB85B329}" type="slidenum">
              <a:rPr lang="en-US"/>
              <a:t>12</a:t>
            </a:fld>
            <a:endParaRPr lang="en-US"/>
          </a:p>
        </p:txBody>
      </p:sp>
    </p:spTree>
    <p:extLst>
      <p:ext uri="{BB962C8B-B14F-4D97-AF65-F5344CB8AC3E}">
        <p14:creationId xmlns:p14="http://schemas.microsoft.com/office/powerpoint/2010/main" val="1623963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"Vocabulary instruction that explicitly draws pupils’ attention to words, their meanings and their features appears to be effective. Shared book reading has often been found to be a useful activity for this. Explicit vocabulary instruction may involve naming/labelling, discussing word meanings, providing synonyms, and </a:t>
            </a:r>
            <a:r>
              <a:rPr lang="en-US" err="1"/>
              <a:t>analysing</a:t>
            </a:r>
            <a:r>
              <a:rPr lang="en-US"/>
              <a:t> the sound and spelling features of a word. There is some evidence that it can be effective to combine explicit instruction with </a:t>
            </a:r>
            <a:r>
              <a:rPr lang="en-US" u="sng"/>
              <a:t>implicit</a:t>
            </a:r>
            <a:r>
              <a:rPr lang="en-US"/>
              <a:t> teaching strategies, such as recasting and extending pupil’s statements." EEF evidence store</a:t>
            </a:r>
          </a:p>
          <a:p>
            <a:r>
              <a:rPr lang="en-US"/>
              <a:t>"Practices that may be effective can be either verbal or physical, and the evidence suggests that combining both kinds has the most impact. Verbal strategies include asking open questions about stories, prompting children to sequence stories, retelling stories, giving children corrective feedback, eliciting imitation, and relating stories to children's own experience. Physical strategies include story acting and using props and pictures."</a:t>
            </a:r>
          </a:p>
        </p:txBody>
      </p:sp>
      <p:sp>
        <p:nvSpPr>
          <p:cNvPr id="4" name="Slide Number Placeholder 3"/>
          <p:cNvSpPr>
            <a:spLocks noGrp="1"/>
          </p:cNvSpPr>
          <p:nvPr>
            <p:ph type="sldNum" sz="quarter" idx="5"/>
          </p:nvPr>
        </p:nvSpPr>
        <p:spPr/>
        <p:txBody>
          <a:bodyPr/>
          <a:lstStyle/>
          <a:p>
            <a:fld id="{761BB129-5538-4638-8C26-B849CB85B329}" type="slidenum">
              <a:rPr lang="en-US"/>
              <a:t>13</a:t>
            </a:fld>
            <a:endParaRPr lang="en-US"/>
          </a:p>
        </p:txBody>
      </p:sp>
    </p:spTree>
    <p:extLst>
      <p:ext uri="{BB962C8B-B14F-4D97-AF65-F5344CB8AC3E}">
        <p14:creationId xmlns:p14="http://schemas.microsoft.com/office/powerpoint/2010/main" val="154318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During webinar training we used lots of images to exemplify these practices. This, and the use of videos was welcomed by participants who felt we really helped them see the research in practice. Making this connection between the research and the practice is how we become research informed.</a:t>
            </a:r>
          </a:p>
          <a:p>
            <a:r>
              <a:rPr lang="en-US">
                <a:ea typeface="Calibri"/>
                <a:cs typeface="Calibri"/>
              </a:rPr>
              <a:t>We showed examples of commenting, speaking, rehearsing during typical moments in the day such as during lunch time, Continuous provision, group times and targeted interventions. This helped practitioners see clearly where they could implement the practices immediately.</a:t>
            </a:r>
          </a:p>
          <a:p>
            <a:r>
              <a:rPr lang="en-US">
                <a:ea typeface="Calibri"/>
                <a:cs typeface="Calibri"/>
              </a:rPr>
              <a:t>We also touched on ensuring the same language learning principles and practices were used across the setting both inside and outside including on trips.</a:t>
            </a:r>
          </a:p>
          <a:p>
            <a:r>
              <a:rPr lang="en-US">
                <a:ea typeface="Calibri"/>
                <a:cs typeface="Calibri"/>
              </a:rPr>
              <a:t>Practitioners themselves identified the common experience of acting out stories outside to be a form of interactive reading used as a powerful tool to rehearse language and refine speaking.</a:t>
            </a:r>
          </a:p>
        </p:txBody>
      </p:sp>
      <p:sp>
        <p:nvSpPr>
          <p:cNvPr id="4" name="Slide Number Placeholder 3"/>
          <p:cNvSpPr>
            <a:spLocks noGrp="1"/>
          </p:cNvSpPr>
          <p:nvPr>
            <p:ph type="sldNum" sz="quarter" idx="5"/>
          </p:nvPr>
        </p:nvSpPr>
        <p:spPr/>
        <p:txBody>
          <a:bodyPr/>
          <a:lstStyle/>
          <a:p>
            <a:fld id="{761BB129-5538-4638-8C26-B849CB85B329}" type="slidenum">
              <a:rPr lang="en-US"/>
              <a:t>14</a:t>
            </a:fld>
            <a:endParaRPr lang="en-US"/>
          </a:p>
        </p:txBody>
      </p:sp>
    </p:spTree>
    <p:extLst>
      <p:ext uri="{BB962C8B-B14F-4D97-AF65-F5344CB8AC3E}">
        <p14:creationId xmlns:p14="http://schemas.microsoft.com/office/powerpoint/2010/main" val="348882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 Brighter Start our strategy for sharing what research evidence tell us are the </a:t>
            </a:r>
            <a:r>
              <a:rPr lang="en-US" err="1">
                <a:ea typeface="Calibri"/>
                <a:cs typeface="Calibri"/>
              </a:rPr>
              <a:t>bes</a:t>
            </a:r>
            <a:r>
              <a:rPr lang="en-US">
                <a:ea typeface="Calibri"/>
                <a:cs typeface="Calibri"/>
              </a:rPr>
              <a:t> bets has been about </a:t>
            </a:r>
            <a:r>
              <a:rPr lang="en-US" err="1">
                <a:ea typeface="Calibri"/>
                <a:cs typeface="Calibri"/>
              </a:rPr>
              <a:t>exeplifying</a:t>
            </a:r>
            <a:r>
              <a:rPr lang="en-US">
                <a:ea typeface="Calibri"/>
                <a:cs typeface="Calibri"/>
              </a:rPr>
              <a:t> evidence-informed practice. That place in the middle of the </a:t>
            </a:r>
            <a:r>
              <a:rPr lang="en-US" err="1">
                <a:ea typeface="Calibri"/>
                <a:cs typeface="Calibri"/>
              </a:rPr>
              <a:t>venn</a:t>
            </a:r>
            <a:r>
              <a:rPr lang="en-US">
                <a:ea typeface="Calibri"/>
                <a:cs typeface="Calibri"/>
              </a:rPr>
              <a:t> diagram that combines research evidence, with context and professional expertise and judgement. </a:t>
            </a:r>
            <a:endParaRPr lang="en-US"/>
          </a:p>
          <a:p>
            <a:r>
              <a:rPr lang="en-US">
                <a:ea typeface="Calibri"/>
                <a:cs typeface="Calibri"/>
              </a:rPr>
              <a:t>Our aim is to make evidence-informed practice relatable and actionable, allowing practitioners to see themselves reflected in our work and able to image themselves having a go.</a:t>
            </a:r>
            <a:endParaRPr lang="en-US"/>
          </a:p>
          <a:p>
            <a:r>
              <a:rPr lang="en-US">
                <a:ea typeface="Calibri"/>
                <a:cs typeface="Calibri"/>
              </a:rPr>
              <a:t>We do this in 3 ways:</a:t>
            </a:r>
          </a:p>
          <a:p>
            <a:r>
              <a:rPr lang="en-US">
                <a:ea typeface="Calibri"/>
                <a:cs typeface="Calibri"/>
              </a:rPr>
              <a:t>Video – used in the evidence store, but also in webinars and our more in-depth training </a:t>
            </a:r>
            <a:r>
              <a:rPr lang="en-US" err="1">
                <a:ea typeface="Calibri"/>
                <a:cs typeface="Calibri"/>
              </a:rPr>
              <a:t>programmes</a:t>
            </a:r>
            <a:r>
              <a:rPr lang="en-US">
                <a:ea typeface="Calibri"/>
                <a:cs typeface="Calibri"/>
              </a:rPr>
              <a:t>. Video exemplification is a crucial vehicle for sharing evidence-informed practice. </a:t>
            </a:r>
          </a:p>
          <a:p>
            <a:r>
              <a:rPr lang="en-US">
                <a:ea typeface="Calibri"/>
                <a:cs typeface="Calibri"/>
              </a:rPr>
              <a:t>Written content – based of research evidence taken from the</a:t>
            </a:r>
            <a:r>
              <a:rPr lang="en-US"/>
              <a:t> evidence store, EEF guidance reports and the EY materials produced to compliment them. Also exemplify statutory and DfE produced documents like 'progress check aged 2'</a:t>
            </a:r>
            <a:endParaRPr lang="en-US">
              <a:ea typeface="Calibri"/>
              <a:cs typeface="Calibri"/>
            </a:endParaRPr>
          </a:p>
          <a:p>
            <a:r>
              <a:rPr lang="en-US">
                <a:ea typeface="Calibri"/>
                <a:cs typeface="Calibri"/>
              </a:rPr>
              <a:t>Showcases – give an intro to evidence-informed practice, what the evidence says about an area in the evidence store, mainly focused on CL as that is what settings in our region are asking for. Then go into nursery to see it in action. Followed by a Q&amp;A and signposting to next steps, and support with sustained PD. To do this we have to ensure that we practice what we preach – this requires sustained PD for our own staff team, being a RS has been hugely beneficial in this process. We have also created a model that supports childminder networks to see evidence-informed practice brought to life – during stay and play network meetings, one member of the team models practice with the childminder children, while the other narrates and spotlights the strategies being used. Equity across the sector</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61BB129-5538-4638-8C26-B849CB85B329}" type="slidenum">
              <a:t>15</a:t>
            </a:fld>
            <a:endParaRPr lang="en-US"/>
          </a:p>
        </p:txBody>
      </p:sp>
    </p:spTree>
    <p:extLst>
      <p:ext uri="{BB962C8B-B14F-4D97-AF65-F5344CB8AC3E}">
        <p14:creationId xmlns:p14="http://schemas.microsoft.com/office/powerpoint/2010/main" val="187002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spcAft>
                <a:spcPts val="600"/>
              </a:spcAft>
              <a:buFont typeface="Arial"/>
              <a:buChar char="•"/>
            </a:pPr>
            <a:r>
              <a:rPr lang="en-US">
                <a:cs typeface="Calibri"/>
              </a:rPr>
              <a:t>Research evidence from the EEFs GR but also our own pilot funded by the EEF (MPTs) - had an effective strategies review at the same time (UCL:IOE). Using GR on implementation and PD to inform training design. </a:t>
            </a:r>
            <a:endParaRPr lang="en-US"/>
          </a:p>
          <a:p>
            <a:pPr marL="285750" indent="-285750">
              <a:lnSpc>
                <a:spcPct val="90000"/>
              </a:lnSpc>
              <a:spcBef>
                <a:spcPts val="1000"/>
              </a:spcBef>
              <a:spcAft>
                <a:spcPts val="600"/>
              </a:spcAft>
              <a:buFont typeface="Arial"/>
              <a:buChar char="•"/>
            </a:pPr>
            <a:r>
              <a:rPr lang="en-US">
                <a:cs typeface="Calibri"/>
              </a:rPr>
              <a:t>The work and learning from these iterative processes has allowed us to create exemplification for supporting CL in the form of blogs, videos and articles. It has allowed us to train our own staff team, our local network of PVIs in Manor park and then wider in the LB of Newham. This has created a community of practice and practitioners who can confidently use the strategies and reflect on their use with colleagues. </a:t>
            </a:r>
            <a:endParaRPr lang="en-US"/>
          </a:p>
          <a:p>
            <a:pPr marL="285750" indent="-285750">
              <a:lnSpc>
                <a:spcPct val="90000"/>
              </a:lnSpc>
              <a:spcBef>
                <a:spcPts val="1000"/>
              </a:spcBef>
              <a:spcAft>
                <a:spcPts val="600"/>
              </a:spcAft>
              <a:buFont typeface="Arial"/>
              <a:buChar char="•"/>
            </a:pPr>
            <a:r>
              <a:rPr lang="en-US"/>
              <a:t>Contributing to the evidence store (us and partner childminders) </a:t>
            </a:r>
          </a:p>
          <a:p>
            <a:pPr marL="285750" indent="-285750">
              <a:lnSpc>
                <a:spcPct val="90000"/>
              </a:lnSpc>
              <a:spcBef>
                <a:spcPts val="1000"/>
              </a:spcBef>
              <a:spcAft>
                <a:spcPts val="600"/>
              </a:spcAft>
              <a:buFont typeface="Arial"/>
              <a:buChar char="•"/>
            </a:pPr>
            <a:r>
              <a:rPr lang="en-US">
                <a:cs typeface="Calibri"/>
              </a:rPr>
              <a:t>Our sustained PD </a:t>
            </a:r>
            <a:r>
              <a:rPr lang="en-US" err="1">
                <a:cs typeface="Calibri"/>
              </a:rPr>
              <a:t>programmes</a:t>
            </a:r>
            <a:r>
              <a:rPr lang="en-US">
                <a:cs typeface="Calibri"/>
              </a:rPr>
              <a:t> have allowed us to create spin-off webinars and resources for the SPH </a:t>
            </a:r>
          </a:p>
          <a:p>
            <a:pPr marL="285750" indent="-285750">
              <a:lnSpc>
                <a:spcPct val="90000"/>
              </a:lnSpc>
              <a:spcBef>
                <a:spcPts val="1000"/>
              </a:spcBef>
              <a:spcAft>
                <a:spcPts val="600"/>
              </a:spcAft>
              <a:buFont typeface="Arial"/>
              <a:buChar char="•"/>
            </a:pPr>
            <a:r>
              <a:rPr lang="en-US">
                <a:cs typeface="Calibri"/>
              </a:rPr>
              <a:t>We are also delivering EYCP to 112 settings in London. Being independently evaluated to look at the impact of the PD on practitioners pedagogy and confidence and children's outcomes. Contributing to the evidence base around what works for 2 year olds. Made possible by the SPH programme.</a:t>
            </a:r>
          </a:p>
        </p:txBody>
      </p:sp>
      <p:sp>
        <p:nvSpPr>
          <p:cNvPr id="4" name="Slide Number Placeholder 3"/>
          <p:cNvSpPr>
            <a:spLocks noGrp="1"/>
          </p:cNvSpPr>
          <p:nvPr>
            <p:ph type="sldNum" sz="quarter" idx="5"/>
          </p:nvPr>
        </p:nvSpPr>
        <p:spPr/>
        <p:txBody>
          <a:bodyPr/>
          <a:lstStyle/>
          <a:p>
            <a:fld id="{761BB129-5538-4638-8C26-B849CB85B329}" type="slidenum">
              <a:t>16</a:t>
            </a:fld>
            <a:endParaRPr lang="en-US"/>
          </a:p>
        </p:txBody>
      </p:sp>
    </p:spTree>
    <p:extLst>
      <p:ext uri="{BB962C8B-B14F-4D97-AF65-F5344CB8AC3E}">
        <p14:creationId xmlns:p14="http://schemas.microsoft.com/office/powerpoint/2010/main" val="298099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a:r>
            <a:r>
              <a:rPr lang="en-US"/>
              <a:t>Thank you so much it was very interesting and lots of information I can use and apply in my setting."</a:t>
            </a:r>
          </a:p>
          <a:p>
            <a:r>
              <a:rPr lang="en-US">
                <a:ea typeface="Calibri"/>
                <a:cs typeface="Calibri"/>
              </a:rPr>
              <a:t>Practitioners are really happy to have had us make the link between the research and the practice so they can pick up some of the practical advise and implement ideas immediately. Another positive aspect has been the peer learning and sharing of practice between participants. We have also been fortunate to witness one of our lead childminders putting into practice ideas from the training she had attended on interactive reading. Reassuring some practitioners that lots of what they are doing is backed by research. We have found settings really happy to develop the ability to articulate why what they do matters, why they have chosen to read certain books and really think about the explicit language and vocabular they want their learners to use.</a:t>
            </a:r>
          </a:p>
        </p:txBody>
      </p:sp>
      <p:sp>
        <p:nvSpPr>
          <p:cNvPr id="4" name="Slide Number Placeholder 3"/>
          <p:cNvSpPr>
            <a:spLocks noGrp="1"/>
          </p:cNvSpPr>
          <p:nvPr>
            <p:ph type="sldNum" sz="quarter" idx="5"/>
          </p:nvPr>
        </p:nvSpPr>
        <p:spPr/>
        <p:txBody>
          <a:bodyPr/>
          <a:lstStyle/>
          <a:p>
            <a:fld id="{761BB129-5538-4638-8C26-B849CB85B329}" type="slidenum">
              <a:rPr lang="en-US"/>
              <a:t>17</a:t>
            </a:fld>
            <a:endParaRPr lang="en-US"/>
          </a:p>
        </p:txBody>
      </p:sp>
    </p:spTree>
    <p:extLst>
      <p:ext uri="{BB962C8B-B14F-4D97-AF65-F5344CB8AC3E}">
        <p14:creationId xmlns:p14="http://schemas.microsoft.com/office/powerpoint/2010/main" val="3791277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pic>
        <p:nvPicPr>
          <p:cNvPr id="7" name="Picture 6">
            <a:extLst>
              <a:ext uri="{FF2B5EF4-FFF2-40B4-BE49-F238E27FC236}">
                <a16:creationId xmlns:a16="http://schemas.microsoft.com/office/drawing/2014/main" id="{9D1363E6-6783-48A3-9F95-1B6B97FB11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233318">
            <a:off x="-1895861" y="1245878"/>
            <a:ext cx="7428480" cy="4680000"/>
          </a:xfrm>
          <a:prstGeom prst="rect">
            <a:avLst/>
          </a:prstGeom>
        </p:spPr>
      </p:pic>
      <p:sp>
        <p:nvSpPr>
          <p:cNvPr id="2" name="Title 1"/>
          <p:cNvSpPr>
            <a:spLocks noGrp="1"/>
          </p:cNvSpPr>
          <p:nvPr>
            <p:ph type="ctrTitle"/>
          </p:nvPr>
        </p:nvSpPr>
        <p:spPr>
          <a:xfrm>
            <a:off x="238126" y="3585878"/>
            <a:ext cx="5343524" cy="765898"/>
          </a:xfrm>
        </p:spPr>
        <p:txBody>
          <a:bodyPr anchor="b">
            <a:normAutofit/>
          </a:bodyPr>
          <a:lstStyle>
            <a:lvl1pPr algn="l">
              <a:defRPr sz="3200"/>
            </a:lvl1pPr>
          </a:lstStyle>
          <a:p>
            <a:r>
              <a:rPr lang="en-US"/>
              <a:t>Click to edit Master title style</a:t>
            </a:r>
            <a:endParaRPr lang="en-GB"/>
          </a:p>
        </p:txBody>
      </p:sp>
      <p:sp>
        <p:nvSpPr>
          <p:cNvPr id="3" name="Subtitle 2"/>
          <p:cNvSpPr>
            <a:spLocks noGrp="1"/>
          </p:cNvSpPr>
          <p:nvPr>
            <p:ph type="subTitle" idx="1"/>
          </p:nvPr>
        </p:nvSpPr>
        <p:spPr>
          <a:xfrm>
            <a:off x="238126" y="2891708"/>
            <a:ext cx="5343524" cy="464545"/>
          </a:xfr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5660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1964" y="681037"/>
            <a:ext cx="10577945" cy="1325563"/>
          </a:xfr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701964" y="2238375"/>
            <a:ext cx="10651836" cy="393858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15411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94048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89089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408663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40054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1989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292821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4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457201"/>
            <a:ext cx="6172200" cy="5403850"/>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164754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spTree>
    <p:extLst>
      <p:ext uri="{BB962C8B-B14F-4D97-AF65-F5344CB8AC3E}">
        <p14:creationId xmlns:p14="http://schemas.microsoft.com/office/powerpoint/2010/main" val="340492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030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mailto:EastofEnglandSPH@highfield.Suffolk.sch.uk" TargetMode="External"/><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hyperlink" Target="mailto:abrighterstart@sheringham-nur.newham.sch.uk" TargetMode="External"/><Relationship Id="rId4" Type="http://schemas.openxmlformats.org/officeDocument/2006/relationships/hyperlink" Target="mailto:eysph@londonsouthtsh.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BDF1-E193-4367-A1C4-22B94C6CB73C}"/>
              </a:ext>
            </a:extLst>
          </p:cNvPr>
          <p:cNvSpPr>
            <a:spLocks noGrp="1"/>
          </p:cNvSpPr>
          <p:nvPr>
            <p:ph type="ctrTitle"/>
          </p:nvPr>
        </p:nvSpPr>
        <p:spPr>
          <a:xfrm>
            <a:off x="485014" y="1354080"/>
            <a:ext cx="9379076" cy="2074920"/>
          </a:xfrm>
        </p:spPr>
        <p:txBody>
          <a:bodyPr>
            <a:normAutofit/>
          </a:bodyPr>
          <a:lstStyle/>
          <a:p>
            <a:r>
              <a:rPr lang="en-GB" sz="6000">
                <a:latin typeface="Calibri"/>
                <a:ea typeface="Calibri"/>
                <a:cs typeface="Calibri"/>
              </a:rPr>
              <a:t>Encouraging Evidence-Informed Practice</a:t>
            </a:r>
          </a:p>
        </p:txBody>
      </p:sp>
      <p:sp>
        <p:nvSpPr>
          <p:cNvPr id="3" name="Subtitle 2">
            <a:extLst>
              <a:ext uri="{FF2B5EF4-FFF2-40B4-BE49-F238E27FC236}">
                <a16:creationId xmlns:a16="http://schemas.microsoft.com/office/drawing/2014/main" id="{385473BA-4051-4BDD-8019-6951CD7C10F5}"/>
              </a:ext>
            </a:extLst>
          </p:cNvPr>
          <p:cNvSpPr>
            <a:spLocks noGrp="1"/>
          </p:cNvSpPr>
          <p:nvPr>
            <p:ph type="subTitle" idx="1"/>
          </p:nvPr>
        </p:nvSpPr>
        <p:spPr>
          <a:xfrm>
            <a:off x="485014" y="3737569"/>
            <a:ext cx="9573386" cy="1047070"/>
          </a:xfrm>
        </p:spPr>
        <p:txBody>
          <a:bodyPr vert="horz" lIns="91440" tIns="45720" rIns="91440" bIns="45720" rtlCol="0" anchor="t">
            <a:normAutofit/>
          </a:bodyPr>
          <a:lstStyle/>
          <a:p>
            <a:r>
              <a:rPr lang="en-GB" sz="2800" b="1">
                <a:latin typeface="Calibri"/>
                <a:ea typeface="Calibri"/>
                <a:cs typeface="Calibri"/>
              </a:rPr>
              <a:t>How evidence is used and developed by Stronger Practice Hubs to support the early years sector</a:t>
            </a:r>
          </a:p>
        </p:txBody>
      </p:sp>
      <p:pic>
        <p:nvPicPr>
          <p:cNvPr id="5" name="Picture 4">
            <a:extLst>
              <a:ext uri="{FF2B5EF4-FFF2-40B4-BE49-F238E27FC236}">
                <a16:creationId xmlns:a16="http://schemas.microsoft.com/office/drawing/2014/main" id="{E40146A0-1FB6-421B-8B1B-ED7EDC599F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7096"/>
            <a:ext cx="2233016" cy="2233016"/>
          </a:xfrm>
          <a:prstGeom prst="rect">
            <a:avLst/>
          </a:prstGeom>
        </p:spPr>
      </p:pic>
      <p:pic>
        <p:nvPicPr>
          <p:cNvPr id="4" name="Picture 3" descr="A close up of a logo&#10;&#10;Description automatically generated">
            <a:extLst>
              <a:ext uri="{FF2B5EF4-FFF2-40B4-BE49-F238E27FC236}">
                <a16:creationId xmlns:a16="http://schemas.microsoft.com/office/drawing/2014/main" id="{E7D35912-0369-AB16-C815-C4AA6DF6A57D}"/>
              </a:ext>
            </a:extLst>
          </p:cNvPr>
          <p:cNvPicPr>
            <a:picLocks noChangeAspect="1"/>
          </p:cNvPicPr>
          <p:nvPr/>
        </p:nvPicPr>
        <p:blipFill>
          <a:blip r:embed="rId3"/>
          <a:stretch>
            <a:fillRect/>
          </a:stretch>
        </p:blipFill>
        <p:spPr>
          <a:xfrm>
            <a:off x="5269840" y="5204135"/>
            <a:ext cx="2192152" cy="1529578"/>
          </a:xfrm>
          <a:prstGeom prst="rect">
            <a:avLst/>
          </a:prstGeom>
        </p:spPr>
      </p:pic>
      <p:pic>
        <p:nvPicPr>
          <p:cNvPr id="6" name="Picture 5" descr="A logo with black text&#10;&#10;Description automatically generated">
            <a:extLst>
              <a:ext uri="{FF2B5EF4-FFF2-40B4-BE49-F238E27FC236}">
                <a16:creationId xmlns:a16="http://schemas.microsoft.com/office/drawing/2014/main" id="{C7F0DCA0-618F-E860-68F6-BCFC5B0B473E}"/>
              </a:ext>
            </a:extLst>
          </p:cNvPr>
          <p:cNvPicPr>
            <a:picLocks noChangeAspect="1"/>
          </p:cNvPicPr>
          <p:nvPr/>
        </p:nvPicPr>
        <p:blipFill>
          <a:blip r:embed="rId4"/>
          <a:stretch>
            <a:fillRect/>
          </a:stretch>
        </p:blipFill>
        <p:spPr>
          <a:xfrm>
            <a:off x="7572375" y="5360744"/>
            <a:ext cx="2381250" cy="942975"/>
          </a:xfrm>
          <a:prstGeom prst="rect">
            <a:avLst/>
          </a:prstGeom>
        </p:spPr>
      </p:pic>
      <p:pic>
        <p:nvPicPr>
          <p:cNvPr id="7" name="Picture 6">
            <a:extLst>
              <a:ext uri="{FF2B5EF4-FFF2-40B4-BE49-F238E27FC236}">
                <a16:creationId xmlns:a16="http://schemas.microsoft.com/office/drawing/2014/main" id="{87174A0B-C147-058D-21D6-4A539058D09A}"/>
              </a:ext>
            </a:extLst>
          </p:cNvPr>
          <p:cNvPicPr>
            <a:picLocks noChangeAspect="1"/>
          </p:cNvPicPr>
          <p:nvPr/>
        </p:nvPicPr>
        <p:blipFill>
          <a:blip r:embed="rId5"/>
          <a:stretch>
            <a:fillRect/>
          </a:stretch>
        </p:blipFill>
        <p:spPr>
          <a:xfrm>
            <a:off x="2623316" y="5359751"/>
            <a:ext cx="1750158" cy="1391383"/>
          </a:xfrm>
          <a:prstGeom prst="rect">
            <a:avLst/>
          </a:prstGeom>
          <a:ln>
            <a:noFill/>
          </a:ln>
          <a:effectLst>
            <a:softEdge rad="112500"/>
          </a:effectLst>
        </p:spPr>
      </p:pic>
    </p:spTree>
    <p:extLst>
      <p:ext uri="{BB962C8B-B14F-4D97-AF65-F5344CB8AC3E}">
        <p14:creationId xmlns:p14="http://schemas.microsoft.com/office/powerpoint/2010/main" val="239826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AE29-18CA-49E7-9783-67534CEAFB25}"/>
              </a:ext>
            </a:extLst>
          </p:cNvPr>
          <p:cNvSpPr>
            <a:spLocks noGrp="1"/>
          </p:cNvSpPr>
          <p:nvPr>
            <p:ph type="title"/>
          </p:nvPr>
        </p:nvSpPr>
        <p:spPr>
          <a:xfrm>
            <a:off x="546596" y="606986"/>
            <a:ext cx="9755643" cy="952787"/>
          </a:xfrm>
        </p:spPr>
        <p:txBody>
          <a:bodyPr>
            <a:normAutofit/>
          </a:bodyPr>
          <a:lstStyle/>
          <a:p>
            <a:r>
              <a:rPr lang="en-GB">
                <a:latin typeface="Calibri"/>
                <a:ea typeface="Calibri"/>
                <a:cs typeface="Calibri"/>
              </a:rPr>
              <a:t>Spotlight on Leadership -  Effective PD</a:t>
            </a:r>
          </a:p>
        </p:txBody>
      </p:sp>
      <p:pic>
        <p:nvPicPr>
          <p:cNvPr id="5" name="Picture 4" descr="A screenshot of a computer&#10;&#10;Description automatically generated">
            <a:extLst>
              <a:ext uri="{FF2B5EF4-FFF2-40B4-BE49-F238E27FC236}">
                <a16:creationId xmlns:a16="http://schemas.microsoft.com/office/drawing/2014/main" id="{9B889F59-976B-981A-6389-3F75820E4FDA}"/>
              </a:ext>
            </a:extLst>
          </p:cNvPr>
          <p:cNvPicPr>
            <a:picLocks noChangeAspect="1"/>
          </p:cNvPicPr>
          <p:nvPr/>
        </p:nvPicPr>
        <p:blipFill rotWithShape="1">
          <a:blip r:embed="rId2"/>
          <a:srcRect l="15592" t="14950" r="47817" b="4651"/>
          <a:stretch/>
        </p:blipFill>
        <p:spPr>
          <a:xfrm rot="360000">
            <a:off x="9593977" y="1305177"/>
            <a:ext cx="1629681" cy="2226883"/>
          </a:xfrm>
          <a:prstGeom prst="rect">
            <a:avLst/>
          </a:prstGeom>
        </p:spPr>
      </p:pic>
      <p:pic>
        <p:nvPicPr>
          <p:cNvPr id="12" name="Content Placeholder 11" descr="A screenshot of a computer&#10;&#10;Description automatically generated">
            <a:extLst>
              <a:ext uri="{FF2B5EF4-FFF2-40B4-BE49-F238E27FC236}">
                <a16:creationId xmlns:a16="http://schemas.microsoft.com/office/drawing/2014/main" id="{CE949A9D-7C39-535C-E1FC-61D6FA478A5A}"/>
              </a:ext>
            </a:extLst>
          </p:cNvPr>
          <p:cNvPicPr>
            <a:picLocks noGrp="1" noChangeAspect="1"/>
          </p:cNvPicPr>
          <p:nvPr>
            <p:ph idx="1"/>
          </p:nvPr>
        </p:nvPicPr>
        <p:blipFill rotWithShape="1">
          <a:blip r:embed="rId3"/>
          <a:srcRect l="22662" t="26187" r="15827" b="18705"/>
          <a:stretch/>
        </p:blipFill>
        <p:spPr>
          <a:xfrm>
            <a:off x="1189359" y="4143996"/>
            <a:ext cx="4350631" cy="2434152"/>
          </a:xfrm>
        </p:spPr>
      </p:pic>
      <p:pic>
        <p:nvPicPr>
          <p:cNvPr id="13" name="Picture 12" descr="A screenshot of a computer&#10;&#10;Description automatically generated">
            <a:extLst>
              <a:ext uri="{FF2B5EF4-FFF2-40B4-BE49-F238E27FC236}">
                <a16:creationId xmlns:a16="http://schemas.microsoft.com/office/drawing/2014/main" id="{E4084730-6E58-04BE-1077-3CD209A30565}"/>
              </a:ext>
            </a:extLst>
          </p:cNvPr>
          <p:cNvPicPr>
            <a:picLocks noChangeAspect="1"/>
          </p:cNvPicPr>
          <p:nvPr/>
        </p:nvPicPr>
        <p:blipFill rotWithShape="1">
          <a:blip r:embed="rId4"/>
          <a:srcRect l="35971" t="27338" r="4316" b="19280"/>
          <a:stretch/>
        </p:blipFill>
        <p:spPr>
          <a:xfrm>
            <a:off x="6581704" y="3614518"/>
            <a:ext cx="3993185" cy="2232077"/>
          </a:xfrm>
          <a:prstGeom prst="rect">
            <a:avLst/>
          </a:prstGeom>
        </p:spPr>
      </p:pic>
      <p:sp>
        <p:nvSpPr>
          <p:cNvPr id="6" name="Content Placeholder 3">
            <a:extLst>
              <a:ext uri="{FF2B5EF4-FFF2-40B4-BE49-F238E27FC236}">
                <a16:creationId xmlns:a16="http://schemas.microsoft.com/office/drawing/2014/main" id="{18D3DDFB-688A-BB18-903F-1B0362FA4A7B}"/>
              </a:ext>
            </a:extLst>
          </p:cNvPr>
          <p:cNvSpPr txBox="1">
            <a:spLocks/>
          </p:cNvSpPr>
          <p:nvPr/>
        </p:nvSpPr>
        <p:spPr>
          <a:xfrm>
            <a:off x="658598" y="1622895"/>
            <a:ext cx="6792275" cy="259640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GB" b="1">
                <a:latin typeface="Calibri"/>
                <a:ea typeface="Calibri"/>
                <a:cs typeface="Calibri"/>
              </a:rPr>
              <a:t>Strand 2</a:t>
            </a:r>
            <a:r>
              <a:rPr lang="en-GB">
                <a:latin typeface="Calibri"/>
                <a:ea typeface="Calibri"/>
                <a:cs typeface="Calibri"/>
              </a:rPr>
              <a:t>: Webinar Wednesdays</a:t>
            </a:r>
          </a:p>
          <a:p>
            <a:pPr marL="457200" indent="-457200"/>
            <a:r>
              <a:rPr lang="en-GB">
                <a:latin typeface="Calibri"/>
                <a:ea typeface="Calibri"/>
                <a:cs typeface="Calibri"/>
              </a:rPr>
              <a:t>Accessible timings </a:t>
            </a:r>
          </a:p>
          <a:p>
            <a:pPr marL="457200" indent="-457200"/>
            <a:r>
              <a:rPr lang="en-GB">
                <a:latin typeface="Calibri"/>
                <a:ea typeface="Calibri"/>
                <a:cs typeface="Calibri"/>
              </a:rPr>
              <a:t>Sequential support </a:t>
            </a:r>
          </a:p>
          <a:p>
            <a:pPr marL="457200" indent="-457200"/>
            <a:r>
              <a:rPr lang="en-GB">
                <a:latin typeface="Calibri"/>
                <a:ea typeface="Calibri"/>
                <a:cs typeface="Calibri"/>
              </a:rPr>
              <a:t>Approach in action </a:t>
            </a:r>
          </a:p>
          <a:p>
            <a:pPr marL="457200" indent="-457200"/>
            <a:r>
              <a:rPr lang="en-GB">
                <a:latin typeface="Calibri"/>
                <a:ea typeface="Calibri"/>
                <a:cs typeface="Calibri"/>
              </a:rPr>
              <a:t>Leaderships tools to use in practice </a:t>
            </a:r>
          </a:p>
          <a:p>
            <a:pPr marL="0" indent="0">
              <a:buNone/>
            </a:pPr>
            <a:endParaRPr lang="en-GB" i="1">
              <a:latin typeface="Cera Pro"/>
            </a:endParaRPr>
          </a:p>
          <a:p>
            <a:pPr marL="457200" indent="-457200"/>
            <a:endParaRPr lang="en-GB" i="1">
              <a:latin typeface="Cera Pro"/>
            </a:endParaRPr>
          </a:p>
        </p:txBody>
      </p:sp>
      <p:sp>
        <p:nvSpPr>
          <p:cNvPr id="4" name="TextBox 3">
            <a:extLst>
              <a:ext uri="{FF2B5EF4-FFF2-40B4-BE49-F238E27FC236}">
                <a16:creationId xmlns:a16="http://schemas.microsoft.com/office/drawing/2014/main" id="{3E11DB27-499D-2F4A-9448-970C9020E91D}"/>
              </a:ext>
            </a:extLst>
          </p:cNvPr>
          <p:cNvSpPr txBox="1"/>
          <p:nvPr/>
        </p:nvSpPr>
        <p:spPr>
          <a:xfrm>
            <a:off x="5618922" y="5119978"/>
            <a:ext cx="953494" cy="1454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b="1">
                <a:solidFill>
                  <a:srgbClr val="00B050"/>
                </a:solidFill>
              </a:rPr>
              <a:t>+</a:t>
            </a:r>
          </a:p>
        </p:txBody>
      </p:sp>
    </p:spTree>
    <p:extLst>
      <p:ext uri="{BB962C8B-B14F-4D97-AF65-F5344CB8AC3E}">
        <p14:creationId xmlns:p14="http://schemas.microsoft.com/office/powerpoint/2010/main" val="2298447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AE29-18CA-49E7-9783-67534CEAFB25}"/>
              </a:ext>
            </a:extLst>
          </p:cNvPr>
          <p:cNvSpPr>
            <a:spLocks noGrp="1"/>
          </p:cNvSpPr>
          <p:nvPr>
            <p:ph type="title"/>
          </p:nvPr>
        </p:nvSpPr>
        <p:spPr>
          <a:xfrm>
            <a:off x="546596" y="606986"/>
            <a:ext cx="9755643" cy="952787"/>
          </a:xfrm>
        </p:spPr>
        <p:txBody>
          <a:bodyPr>
            <a:normAutofit/>
          </a:bodyPr>
          <a:lstStyle/>
          <a:p>
            <a:r>
              <a:rPr lang="en-GB">
                <a:latin typeface="Calibri"/>
                <a:ea typeface="Calibri"/>
                <a:cs typeface="Calibri"/>
              </a:rPr>
              <a:t>Spotlight on Leadership -  Effective PD</a:t>
            </a:r>
          </a:p>
        </p:txBody>
      </p:sp>
      <p:sp>
        <p:nvSpPr>
          <p:cNvPr id="6" name="Content Placeholder 3">
            <a:extLst>
              <a:ext uri="{FF2B5EF4-FFF2-40B4-BE49-F238E27FC236}">
                <a16:creationId xmlns:a16="http://schemas.microsoft.com/office/drawing/2014/main" id="{18D3DDFB-688A-BB18-903F-1B0362FA4A7B}"/>
              </a:ext>
            </a:extLst>
          </p:cNvPr>
          <p:cNvSpPr txBox="1">
            <a:spLocks/>
          </p:cNvSpPr>
          <p:nvPr/>
        </p:nvSpPr>
        <p:spPr>
          <a:xfrm>
            <a:off x="658598" y="1622895"/>
            <a:ext cx="7572860" cy="40336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GB" b="1">
                <a:latin typeface="Calibri"/>
                <a:ea typeface="Calibri"/>
                <a:cs typeface="Arial"/>
              </a:rPr>
              <a:t>Strand 3</a:t>
            </a:r>
            <a:r>
              <a:rPr lang="en-GB">
                <a:latin typeface="Calibri"/>
                <a:ea typeface="Calibri"/>
                <a:cs typeface="Arial"/>
              </a:rPr>
              <a:t>: Sustainable support through a community of practice. </a:t>
            </a:r>
          </a:p>
          <a:p>
            <a:pPr marL="457200" indent="-457200"/>
            <a:r>
              <a:rPr lang="en-GB">
                <a:latin typeface="Calibri"/>
                <a:ea typeface="Calibri"/>
                <a:cs typeface="Arial"/>
              </a:rPr>
              <a:t>Peer led support (NPQEL/Expert/Mentor).</a:t>
            </a:r>
          </a:p>
          <a:p>
            <a:pPr marL="457200" indent="-457200"/>
            <a:r>
              <a:rPr lang="en-GB">
                <a:latin typeface="Calibri"/>
                <a:ea typeface="Calibri"/>
                <a:cs typeface="Arial"/>
              </a:rPr>
              <a:t>Revisit, discuss and embed.</a:t>
            </a:r>
          </a:p>
          <a:p>
            <a:pPr marL="457200" indent="-457200"/>
            <a:r>
              <a:rPr lang="en-GB">
                <a:latin typeface="Calibri"/>
                <a:ea typeface="Calibri"/>
                <a:cs typeface="Arial"/>
              </a:rPr>
              <a:t>Affirmation and collaborative problem solving.</a:t>
            </a:r>
            <a:endParaRPr lang="en-GB">
              <a:latin typeface="Calibri"/>
              <a:ea typeface="Calibri"/>
            </a:endParaRPr>
          </a:p>
        </p:txBody>
      </p:sp>
      <p:pic>
        <p:nvPicPr>
          <p:cNvPr id="7" name="Picture 6" descr="A screenshot of a computer&#10;&#10;Description automatically generated">
            <a:extLst>
              <a:ext uri="{FF2B5EF4-FFF2-40B4-BE49-F238E27FC236}">
                <a16:creationId xmlns:a16="http://schemas.microsoft.com/office/drawing/2014/main" id="{EE380440-0A11-EA2C-5F9C-2C389793D0A9}"/>
              </a:ext>
            </a:extLst>
          </p:cNvPr>
          <p:cNvPicPr>
            <a:picLocks noChangeAspect="1"/>
          </p:cNvPicPr>
          <p:nvPr/>
        </p:nvPicPr>
        <p:blipFill rotWithShape="1">
          <a:blip r:embed="rId2"/>
          <a:srcRect l="48577" t="20163" r="18699" b="6829"/>
          <a:stretch/>
        </p:blipFill>
        <p:spPr>
          <a:xfrm rot="300000">
            <a:off x="8212560" y="1583539"/>
            <a:ext cx="3140933" cy="4379953"/>
          </a:xfrm>
          <a:prstGeom prst="rect">
            <a:avLst/>
          </a:prstGeom>
        </p:spPr>
      </p:pic>
      <p:sp>
        <p:nvSpPr>
          <p:cNvPr id="4" name="TextBox 3">
            <a:extLst>
              <a:ext uri="{FF2B5EF4-FFF2-40B4-BE49-F238E27FC236}">
                <a16:creationId xmlns:a16="http://schemas.microsoft.com/office/drawing/2014/main" id="{C981E31F-9916-0104-091F-C6E274FA1191}"/>
              </a:ext>
            </a:extLst>
          </p:cNvPr>
          <p:cNvSpPr txBox="1"/>
          <p:nvPr/>
        </p:nvSpPr>
        <p:spPr>
          <a:xfrm>
            <a:off x="7267161" y="4283434"/>
            <a:ext cx="953494" cy="1454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b="1">
                <a:solidFill>
                  <a:srgbClr val="00B050"/>
                </a:solidFill>
              </a:rPr>
              <a:t>+</a:t>
            </a:r>
          </a:p>
        </p:txBody>
      </p:sp>
    </p:spTree>
    <p:extLst>
      <p:ext uri="{BB962C8B-B14F-4D97-AF65-F5344CB8AC3E}">
        <p14:creationId xmlns:p14="http://schemas.microsoft.com/office/powerpoint/2010/main" val="2872861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0A5C-DFF0-9FB4-3709-748BC2BE9188}"/>
              </a:ext>
            </a:extLst>
          </p:cNvPr>
          <p:cNvSpPr>
            <a:spLocks noGrp="1"/>
          </p:cNvSpPr>
          <p:nvPr>
            <p:ph type="title"/>
          </p:nvPr>
        </p:nvSpPr>
        <p:spPr/>
        <p:txBody>
          <a:bodyPr/>
          <a:lstStyle/>
          <a:p>
            <a:r>
              <a:rPr lang="en-GB">
                <a:latin typeface="Calibri"/>
                <a:ea typeface="Calibri"/>
                <a:cs typeface="Calibri"/>
              </a:rPr>
              <a:t>C&amp;L example </a:t>
            </a:r>
            <a:r>
              <a:rPr lang="en-GB">
                <a:latin typeface="Cera Round Pro"/>
              </a:rPr>
              <a:t>                      </a:t>
            </a:r>
            <a:endParaRPr lang="en-US">
              <a:latin typeface="Cera Round Pro"/>
            </a:endParaRPr>
          </a:p>
        </p:txBody>
      </p:sp>
      <p:sp>
        <p:nvSpPr>
          <p:cNvPr id="3" name="Content Placeholder 2">
            <a:extLst>
              <a:ext uri="{FF2B5EF4-FFF2-40B4-BE49-F238E27FC236}">
                <a16:creationId xmlns:a16="http://schemas.microsoft.com/office/drawing/2014/main" id="{C143F3E6-0B1A-2E7A-B69E-A3470EA83F99}"/>
              </a:ext>
            </a:extLst>
          </p:cNvPr>
          <p:cNvSpPr>
            <a:spLocks noGrp="1"/>
          </p:cNvSpPr>
          <p:nvPr>
            <p:ph idx="1"/>
          </p:nvPr>
        </p:nvSpPr>
        <p:spPr/>
        <p:txBody>
          <a:bodyPr vert="horz" lIns="91440" tIns="45720" rIns="91440" bIns="45720" rtlCol="0" anchor="t">
            <a:normAutofit/>
          </a:bodyPr>
          <a:lstStyle/>
          <a:p>
            <a:r>
              <a:rPr lang="en-US">
                <a:latin typeface="Calibri"/>
                <a:ea typeface="Calibri"/>
                <a:cs typeface="Calibri"/>
              </a:rPr>
              <a:t>Responding to our members needs</a:t>
            </a:r>
          </a:p>
          <a:p>
            <a:r>
              <a:rPr lang="en-US">
                <a:latin typeface="Calibri"/>
                <a:ea typeface="Calibri"/>
                <a:cs typeface="Calibri"/>
              </a:rPr>
              <a:t>Overwhelming interest in support with Language development and SEND – Analysis of interest forms</a:t>
            </a:r>
          </a:p>
          <a:p>
            <a:r>
              <a:rPr lang="en-US">
                <a:latin typeface="Calibri"/>
                <a:ea typeface="Calibri"/>
                <a:cs typeface="Calibri"/>
              </a:rPr>
              <a:t>Close working with our partners in Lambeth to make blog and webinar applicable to SEND learners.</a:t>
            </a:r>
          </a:p>
          <a:p>
            <a:r>
              <a:rPr lang="en-US">
                <a:latin typeface="Calibri"/>
                <a:ea typeface="Calibri"/>
                <a:cs typeface="Calibri"/>
              </a:rPr>
              <a:t>We also involved all our partners to create resources to support the Early Stages of Communication and Language</a:t>
            </a:r>
          </a:p>
        </p:txBody>
      </p:sp>
      <p:pic>
        <p:nvPicPr>
          <p:cNvPr id="4" name="Picture 3" descr="Two women smiling at the camera&#10;&#10;Description automatically generated">
            <a:extLst>
              <a:ext uri="{FF2B5EF4-FFF2-40B4-BE49-F238E27FC236}">
                <a16:creationId xmlns:a16="http://schemas.microsoft.com/office/drawing/2014/main" id="{55E14B4E-F887-068F-8507-C9AAE15062CC}"/>
              </a:ext>
            </a:extLst>
          </p:cNvPr>
          <p:cNvPicPr>
            <a:picLocks noChangeAspect="1"/>
          </p:cNvPicPr>
          <p:nvPr/>
        </p:nvPicPr>
        <p:blipFill>
          <a:blip r:embed="rId3"/>
          <a:stretch>
            <a:fillRect/>
          </a:stretch>
        </p:blipFill>
        <p:spPr>
          <a:xfrm>
            <a:off x="6802184" y="421574"/>
            <a:ext cx="2348151" cy="2036619"/>
          </a:xfrm>
          <a:prstGeom prst="rect">
            <a:avLst/>
          </a:prstGeom>
        </p:spPr>
      </p:pic>
      <p:pic>
        <p:nvPicPr>
          <p:cNvPr id="6" name="Picture 5" descr="A logo with black text&#10;&#10;Description automatically generated">
            <a:extLst>
              <a:ext uri="{FF2B5EF4-FFF2-40B4-BE49-F238E27FC236}">
                <a16:creationId xmlns:a16="http://schemas.microsoft.com/office/drawing/2014/main" id="{35EDE784-74E1-89A9-40C0-D370004843ED}"/>
              </a:ext>
            </a:extLst>
          </p:cNvPr>
          <p:cNvPicPr>
            <a:picLocks noChangeAspect="1"/>
          </p:cNvPicPr>
          <p:nvPr/>
        </p:nvPicPr>
        <p:blipFill>
          <a:blip r:embed="rId4"/>
          <a:stretch>
            <a:fillRect/>
          </a:stretch>
        </p:blipFill>
        <p:spPr>
          <a:xfrm>
            <a:off x="4055175" y="425409"/>
            <a:ext cx="2379519" cy="940378"/>
          </a:xfrm>
          <a:prstGeom prst="rect">
            <a:avLst/>
          </a:prstGeom>
        </p:spPr>
      </p:pic>
    </p:spTree>
    <p:extLst>
      <p:ext uri="{BB962C8B-B14F-4D97-AF65-F5344CB8AC3E}">
        <p14:creationId xmlns:p14="http://schemas.microsoft.com/office/powerpoint/2010/main" val="812995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F9A5-7DE6-41AA-A55A-3D8AE2373B0F}"/>
              </a:ext>
            </a:extLst>
          </p:cNvPr>
          <p:cNvSpPr>
            <a:spLocks noGrp="1"/>
          </p:cNvSpPr>
          <p:nvPr>
            <p:ph type="title"/>
          </p:nvPr>
        </p:nvSpPr>
        <p:spPr/>
        <p:txBody>
          <a:bodyPr/>
          <a:lstStyle/>
          <a:p>
            <a:r>
              <a:rPr lang="en-GB">
                <a:latin typeface="Calibri"/>
                <a:ea typeface="Calibri"/>
                <a:cs typeface="Calibri"/>
              </a:rPr>
              <a:t>C&amp;L example</a:t>
            </a:r>
          </a:p>
        </p:txBody>
      </p:sp>
      <p:sp>
        <p:nvSpPr>
          <p:cNvPr id="3" name="Content Placeholder 2">
            <a:extLst>
              <a:ext uri="{FF2B5EF4-FFF2-40B4-BE49-F238E27FC236}">
                <a16:creationId xmlns:a16="http://schemas.microsoft.com/office/drawing/2014/main" id="{5159AB92-F3AD-4550-9903-DD3E8A8371F1}"/>
              </a:ext>
            </a:extLst>
          </p:cNvPr>
          <p:cNvSpPr>
            <a:spLocks noGrp="1"/>
          </p:cNvSpPr>
          <p:nvPr>
            <p:ph idx="1"/>
          </p:nvPr>
        </p:nvSpPr>
        <p:spPr>
          <a:xfrm>
            <a:off x="383660" y="2297223"/>
            <a:ext cx="8143988" cy="4055238"/>
          </a:xfrm>
        </p:spPr>
        <p:txBody>
          <a:bodyPr vert="horz" lIns="91440" tIns="45720" rIns="91440" bIns="45720" rtlCol="0" anchor="t">
            <a:normAutofit lnSpcReduction="10000"/>
          </a:bodyPr>
          <a:lstStyle/>
          <a:p>
            <a:r>
              <a:rPr lang="en-GB">
                <a:latin typeface="Calibri"/>
                <a:ea typeface="Calibri"/>
                <a:cs typeface="Calibri"/>
              </a:rPr>
              <a:t>Sharing the three most impactful approaches linking to evidence</a:t>
            </a:r>
          </a:p>
          <a:p>
            <a:r>
              <a:rPr lang="en-GB">
                <a:latin typeface="Calibri"/>
                <a:ea typeface="Calibri"/>
                <a:cs typeface="Calibri"/>
              </a:rPr>
              <a:t>Using the toolkit and the Evidence store</a:t>
            </a:r>
          </a:p>
          <a:p>
            <a:r>
              <a:rPr lang="en-GB">
                <a:latin typeface="Calibri"/>
                <a:ea typeface="Calibri"/>
                <a:cs typeface="Calibri"/>
              </a:rPr>
              <a:t>Teaching and Modelling Vocabulary</a:t>
            </a:r>
          </a:p>
          <a:p>
            <a:r>
              <a:rPr lang="en-GB">
                <a:latin typeface="Calibri"/>
                <a:ea typeface="Calibri"/>
                <a:cs typeface="Calibri"/>
              </a:rPr>
              <a:t>Teaching and Modelling Language</a:t>
            </a:r>
          </a:p>
          <a:p>
            <a:r>
              <a:rPr lang="en-GB">
                <a:latin typeface="Calibri"/>
                <a:ea typeface="Calibri"/>
                <a:cs typeface="Calibri"/>
              </a:rPr>
              <a:t>Interactive Reading</a:t>
            </a:r>
          </a:p>
          <a:p>
            <a:r>
              <a:rPr lang="en-GB">
                <a:latin typeface="Calibri"/>
                <a:ea typeface="Calibri"/>
                <a:cs typeface="Calibri"/>
              </a:rPr>
              <a:t>Blog, Webinar and Showcase linking approaches to practice including working with children with SEND.</a:t>
            </a:r>
          </a:p>
        </p:txBody>
      </p:sp>
      <p:pic>
        <p:nvPicPr>
          <p:cNvPr id="4" name="Picture 3" descr="A light bulb and people connected to each other&#10;&#10;Description automatically generated">
            <a:extLst>
              <a:ext uri="{FF2B5EF4-FFF2-40B4-BE49-F238E27FC236}">
                <a16:creationId xmlns:a16="http://schemas.microsoft.com/office/drawing/2014/main" id="{384D8AD7-B217-6222-1934-66E41B901534}"/>
              </a:ext>
            </a:extLst>
          </p:cNvPr>
          <p:cNvPicPr>
            <a:picLocks noChangeAspect="1"/>
          </p:cNvPicPr>
          <p:nvPr/>
        </p:nvPicPr>
        <p:blipFill>
          <a:blip r:embed="rId3"/>
          <a:stretch>
            <a:fillRect/>
          </a:stretch>
        </p:blipFill>
        <p:spPr>
          <a:xfrm>
            <a:off x="8846349" y="2744904"/>
            <a:ext cx="2790982" cy="2824048"/>
          </a:xfrm>
          <a:prstGeom prst="rect">
            <a:avLst/>
          </a:prstGeom>
        </p:spPr>
      </p:pic>
    </p:spTree>
    <p:extLst>
      <p:ext uri="{BB962C8B-B14F-4D97-AF65-F5344CB8AC3E}">
        <p14:creationId xmlns:p14="http://schemas.microsoft.com/office/powerpoint/2010/main" val="3902294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6156-4A76-8668-D044-1C94AC48C1E4}"/>
              </a:ext>
            </a:extLst>
          </p:cNvPr>
          <p:cNvSpPr>
            <a:spLocks noGrp="1"/>
          </p:cNvSpPr>
          <p:nvPr>
            <p:ph type="title"/>
          </p:nvPr>
        </p:nvSpPr>
        <p:spPr>
          <a:xfrm>
            <a:off x="499407" y="156488"/>
            <a:ext cx="10577945" cy="1325563"/>
          </a:xfrm>
        </p:spPr>
        <p:txBody>
          <a:bodyPr/>
          <a:lstStyle/>
          <a:p>
            <a:r>
              <a:rPr lang="en-US" sz="5400">
                <a:latin typeface="Calibri"/>
                <a:ea typeface="Calibri"/>
                <a:cs typeface="Calibri"/>
              </a:rPr>
              <a:t>Interactive Reading</a:t>
            </a:r>
            <a:endParaRPr lang="en-US">
              <a:latin typeface="Calibri"/>
              <a:ea typeface="Calibri"/>
              <a:cs typeface="Calibri"/>
            </a:endParaRPr>
          </a:p>
        </p:txBody>
      </p:sp>
      <p:sp>
        <p:nvSpPr>
          <p:cNvPr id="3" name="Content Placeholder 2">
            <a:extLst>
              <a:ext uri="{FF2B5EF4-FFF2-40B4-BE49-F238E27FC236}">
                <a16:creationId xmlns:a16="http://schemas.microsoft.com/office/drawing/2014/main" id="{729C6DDC-4096-0DEA-03F5-EF46F640834B}"/>
              </a:ext>
            </a:extLst>
          </p:cNvPr>
          <p:cNvSpPr>
            <a:spLocks noGrp="1"/>
          </p:cNvSpPr>
          <p:nvPr>
            <p:ph idx="1"/>
          </p:nvPr>
        </p:nvSpPr>
        <p:spPr>
          <a:xfrm>
            <a:off x="595863" y="1679907"/>
            <a:ext cx="7073330" cy="3735056"/>
          </a:xfrm>
        </p:spPr>
        <p:txBody>
          <a:bodyPr vert="horz" lIns="91440" tIns="45720" rIns="91440" bIns="45720" rtlCol="0" anchor="t">
            <a:noAutofit/>
          </a:bodyPr>
          <a:lstStyle/>
          <a:p>
            <a:r>
              <a:rPr lang="en-US">
                <a:latin typeface="Calibri"/>
                <a:ea typeface="Calibri"/>
                <a:cs typeface="Arial"/>
              </a:rPr>
              <a:t>Practitioners welcomed viewing practice to learn how to implement the approach.</a:t>
            </a:r>
            <a:endParaRPr lang="en-US">
              <a:solidFill>
                <a:srgbClr val="808080"/>
              </a:solidFill>
              <a:latin typeface="Calibri"/>
              <a:ea typeface="Calibri"/>
              <a:cs typeface="Arial"/>
            </a:endParaRPr>
          </a:p>
          <a:p>
            <a:r>
              <a:rPr lang="en-US">
                <a:latin typeface="Calibri"/>
                <a:ea typeface="Calibri"/>
                <a:cs typeface="Arial"/>
              </a:rPr>
              <a:t>Future webinars have been designed to refine this approach</a:t>
            </a:r>
            <a:endParaRPr lang="en-US">
              <a:solidFill>
                <a:srgbClr val="808080"/>
              </a:solidFill>
              <a:latin typeface="Calibri"/>
              <a:ea typeface="Calibri"/>
              <a:cs typeface="Arial"/>
            </a:endParaRPr>
          </a:p>
          <a:p>
            <a:r>
              <a:rPr lang="en-US">
                <a:latin typeface="Calibri"/>
                <a:ea typeface="Calibri"/>
                <a:cs typeface="Arial"/>
              </a:rPr>
              <a:t>Focus on children commenting, speaking, rehearsing</a:t>
            </a:r>
            <a:endParaRPr lang="en-US">
              <a:solidFill>
                <a:srgbClr val="808080"/>
              </a:solidFill>
              <a:latin typeface="Calibri"/>
              <a:ea typeface="Calibri"/>
              <a:cs typeface="Arial"/>
            </a:endParaRPr>
          </a:p>
          <a:p>
            <a:r>
              <a:rPr lang="en-US">
                <a:latin typeface="Calibri"/>
                <a:ea typeface="Calibri"/>
                <a:cs typeface="Arial"/>
              </a:rPr>
              <a:t>Adults building on what children say</a:t>
            </a:r>
          </a:p>
          <a:p>
            <a:r>
              <a:rPr lang="en-GB">
                <a:latin typeface="Calibri"/>
                <a:ea typeface="Calibri"/>
                <a:cs typeface="Arial"/>
              </a:rPr>
              <a:t>What does this look like outside</a:t>
            </a:r>
            <a:endParaRPr lang="en-US" sz="2400">
              <a:latin typeface="Arial"/>
              <a:ea typeface="Calibri"/>
              <a:cs typeface="Arial"/>
            </a:endParaRPr>
          </a:p>
        </p:txBody>
      </p:sp>
      <p:pic>
        <p:nvPicPr>
          <p:cNvPr id="5" name="Content Placeholder 6" descr="A person looking out of a puppet theater&#10;&#10;Description automatically generated">
            <a:extLst>
              <a:ext uri="{FF2B5EF4-FFF2-40B4-BE49-F238E27FC236}">
                <a16:creationId xmlns:a16="http://schemas.microsoft.com/office/drawing/2014/main" id="{1E044107-C1D8-130F-16FC-61084325CA2B}"/>
              </a:ext>
            </a:extLst>
          </p:cNvPr>
          <p:cNvPicPr>
            <a:picLocks noChangeAspect="1"/>
          </p:cNvPicPr>
          <p:nvPr/>
        </p:nvPicPr>
        <p:blipFill rotWithShape="1">
          <a:blip r:embed="rId3"/>
          <a:srcRect t="10707" b="18258"/>
          <a:stretch/>
        </p:blipFill>
        <p:spPr>
          <a:xfrm>
            <a:off x="8232578" y="1802494"/>
            <a:ext cx="3783290" cy="379144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7604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web page&#10;&#10;Description automatically generated">
            <a:extLst>
              <a:ext uri="{FF2B5EF4-FFF2-40B4-BE49-F238E27FC236}">
                <a16:creationId xmlns:a16="http://schemas.microsoft.com/office/drawing/2014/main" id="{9A5006C6-ACCF-A31B-B2F4-2426BB7D05A4}"/>
              </a:ext>
            </a:extLst>
          </p:cNvPr>
          <p:cNvPicPr>
            <a:picLocks noChangeAspect="1"/>
          </p:cNvPicPr>
          <p:nvPr/>
        </p:nvPicPr>
        <p:blipFill>
          <a:blip r:embed="rId3"/>
          <a:stretch>
            <a:fillRect/>
          </a:stretch>
        </p:blipFill>
        <p:spPr>
          <a:xfrm>
            <a:off x="5733902" y="4193063"/>
            <a:ext cx="3011462" cy="2549578"/>
          </a:xfrm>
          <a:prstGeom prst="rect">
            <a:avLst/>
          </a:prstGeom>
        </p:spPr>
      </p:pic>
      <p:sp>
        <p:nvSpPr>
          <p:cNvPr id="2" name="Title 1">
            <a:extLst>
              <a:ext uri="{FF2B5EF4-FFF2-40B4-BE49-F238E27FC236}">
                <a16:creationId xmlns:a16="http://schemas.microsoft.com/office/drawing/2014/main" id="{06C4D976-3C14-FC54-4C9D-8CC01F46E9AA}"/>
              </a:ext>
            </a:extLst>
          </p:cNvPr>
          <p:cNvSpPr>
            <a:spLocks noGrp="1"/>
          </p:cNvSpPr>
          <p:nvPr>
            <p:ph type="title"/>
          </p:nvPr>
        </p:nvSpPr>
        <p:spPr>
          <a:xfrm>
            <a:off x="256754" y="105137"/>
            <a:ext cx="8600604" cy="1225778"/>
          </a:xfrm>
        </p:spPr>
        <p:txBody>
          <a:bodyPr>
            <a:normAutofit fontScale="90000"/>
          </a:bodyPr>
          <a:lstStyle/>
          <a:p>
            <a:r>
              <a:rPr lang="en-US">
                <a:latin typeface="Calibri"/>
                <a:ea typeface="Calibri"/>
                <a:cs typeface="Calibri"/>
              </a:rPr>
              <a:t>Bringing evidence-informed practice to life</a:t>
            </a:r>
          </a:p>
        </p:txBody>
      </p:sp>
      <p:sp>
        <p:nvSpPr>
          <p:cNvPr id="3" name="Content Placeholder 2">
            <a:extLst>
              <a:ext uri="{FF2B5EF4-FFF2-40B4-BE49-F238E27FC236}">
                <a16:creationId xmlns:a16="http://schemas.microsoft.com/office/drawing/2014/main" id="{1434874C-B9AE-E7DB-D8EB-54ACD4F9C7E6}"/>
              </a:ext>
            </a:extLst>
          </p:cNvPr>
          <p:cNvSpPr>
            <a:spLocks noGrp="1"/>
          </p:cNvSpPr>
          <p:nvPr>
            <p:ph idx="1"/>
          </p:nvPr>
        </p:nvSpPr>
        <p:spPr>
          <a:xfrm>
            <a:off x="260324" y="1579820"/>
            <a:ext cx="5256205" cy="4489017"/>
          </a:xfrm>
        </p:spPr>
        <p:txBody>
          <a:bodyPr vert="horz" lIns="91440" tIns="45720" rIns="91440" bIns="45720" rtlCol="0" anchor="t">
            <a:normAutofit/>
          </a:bodyPr>
          <a:lstStyle/>
          <a:p>
            <a:pPr marL="457200" indent="-457200"/>
            <a:r>
              <a:rPr lang="en-US">
                <a:latin typeface="Calibri"/>
                <a:ea typeface="Calibri"/>
                <a:cs typeface="Calibri"/>
              </a:rPr>
              <a:t>Video exemplification</a:t>
            </a:r>
          </a:p>
          <a:p>
            <a:pPr marL="457200" indent="-457200"/>
            <a:r>
              <a:rPr lang="en-US">
                <a:latin typeface="Calibri"/>
                <a:ea typeface="Calibri"/>
                <a:cs typeface="Calibri"/>
              </a:rPr>
              <a:t>Blogs, case studies and articles written by early years professionals working daily in different parts of the sector</a:t>
            </a:r>
          </a:p>
          <a:p>
            <a:pPr marL="457200" indent="-457200"/>
            <a:r>
              <a:rPr lang="en-US">
                <a:latin typeface="Calibri"/>
                <a:ea typeface="Calibri"/>
                <a:cs typeface="Calibri"/>
              </a:rPr>
              <a:t>Showcases with an introduction to the evidence and then live exemplification of how that is translated into practice in our setting. </a:t>
            </a:r>
          </a:p>
          <a:p>
            <a:endParaRPr lang="en-US">
              <a:latin typeface="Cera Pro"/>
            </a:endParaRPr>
          </a:p>
          <a:p>
            <a:endParaRPr lang="en-US">
              <a:latin typeface="Cera Pro"/>
            </a:endParaRPr>
          </a:p>
        </p:txBody>
      </p:sp>
      <p:pic>
        <p:nvPicPr>
          <p:cNvPr id="4" name="Picture 3">
            <a:extLst>
              <a:ext uri="{FF2B5EF4-FFF2-40B4-BE49-F238E27FC236}">
                <a16:creationId xmlns:a16="http://schemas.microsoft.com/office/drawing/2014/main" id="{5454DFDD-0489-49AA-CDFB-CCE0222B8202}"/>
              </a:ext>
            </a:extLst>
          </p:cNvPr>
          <p:cNvPicPr>
            <a:picLocks noChangeAspect="1"/>
          </p:cNvPicPr>
          <p:nvPr/>
        </p:nvPicPr>
        <p:blipFill>
          <a:blip r:embed="rId4"/>
          <a:stretch>
            <a:fillRect/>
          </a:stretch>
        </p:blipFill>
        <p:spPr>
          <a:xfrm>
            <a:off x="10583153" y="5592698"/>
            <a:ext cx="1723836" cy="1358756"/>
          </a:xfrm>
          <a:prstGeom prst="rect">
            <a:avLst/>
          </a:prstGeom>
        </p:spPr>
      </p:pic>
      <p:pic>
        <p:nvPicPr>
          <p:cNvPr id="6" name="Picture 5" descr="A person holding a book with two children&#10;&#10;Description automatically generated">
            <a:extLst>
              <a:ext uri="{FF2B5EF4-FFF2-40B4-BE49-F238E27FC236}">
                <a16:creationId xmlns:a16="http://schemas.microsoft.com/office/drawing/2014/main" id="{DD42DBB0-A87F-EF2F-0E53-19B90F999D4F}"/>
              </a:ext>
            </a:extLst>
          </p:cNvPr>
          <p:cNvPicPr>
            <a:picLocks noChangeAspect="1"/>
          </p:cNvPicPr>
          <p:nvPr/>
        </p:nvPicPr>
        <p:blipFill>
          <a:blip r:embed="rId5"/>
          <a:stretch>
            <a:fillRect/>
          </a:stretch>
        </p:blipFill>
        <p:spPr>
          <a:xfrm>
            <a:off x="5548237" y="1121997"/>
            <a:ext cx="3019738" cy="2939946"/>
          </a:xfrm>
          <a:prstGeom prst="rect">
            <a:avLst/>
          </a:prstGeom>
        </p:spPr>
      </p:pic>
      <p:pic>
        <p:nvPicPr>
          <p:cNvPr id="7" name="Picture 6" descr="A child in a yellow raincoat climbing a tree&#10;&#10;Description automatically generated">
            <a:extLst>
              <a:ext uri="{FF2B5EF4-FFF2-40B4-BE49-F238E27FC236}">
                <a16:creationId xmlns:a16="http://schemas.microsoft.com/office/drawing/2014/main" id="{FC4E329B-9FAB-D0C8-F682-A8D2394D0D43}"/>
              </a:ext>
            </a:extLst>
          </p:cNvPr>
          <p:cNvPicPr>
            <a:picLocks noChangeAspect="1"/>
          </p:cNvPicPr>
          <p:nvPr/>
        </p:nvPicPr>
        <p:blipFill>
          <a:blip r:embed="rId6"/>
          <a:stretch>
            <a:fillRect/>
          </a:stretch>
        </p:blipFill>
        <p:spPr>
          <a:xfrm>
            <a:off x="8711873" y="1270556"/>
            <a:ext cx="3364668" cy="2465571"/>
          </a:xfrm>
          <a:prstGeom prst="rect">
            <a:avLst/>
          </a:prstGeom>
        </p:spPr>
      </p:pic>
      <p:pic>
        <p:nvPicPr>
          <p:cNvPr id="10" name="Picture 9" descr="A group of people sitting around a table&#10;&#10;Description automatically generated">
            <a:extLst>
              <a:ext uri="{FF2B5EF4-FFF2-40B4-BE49-F238E27FC236}">
                <a16:creationId xmlns:a16="http://schemas.microsoft.com/office/drawing/2014/main" id="{5FC3A150-A7A8-182F-2701-6E4BB2F446F9}"/>
              </a:ext>
            </a:extLst>
          </p:cNvPr>
          <p:cNvPicPr>
            <a:picLocks noChangeAspect="1"/>
          </p:cNvPicPr>
          <p:nvPr/>
        </p:nvPicPr>
        <p:blipFill>
          <a:blip r:embed="rId7"/>
          <a:stretch>
            <a:fillRect/>
          </a:stretch>
        </p:blipFill>
        <p:spPr>
          <a:xfrm>
            <a:off x="8631146" y="3765339"/>
            <a:ext cx="2651855" cy="2012743"/>
          </a:xfrm>
          <a:prstGeom prst="rect">
            <a:avLst/>
          </a:prstGeom>
        </p:spPr>
      </p:pic>
    </p:spTree>
    <p:extLst>
      <p:ext uri="{BB962C8B-B14F-4D97-AF65-F5344CB8AC3E}">
        <p14:creationId xmlns:p14="http://schemas.microsoft.com/office/powerpoint/2010/main" val="17507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1C05-BB7F-DC90-F9D5-9DF9B22DD8D3}"/>
              </a:ext>
            </a:extLst>
          </p:cNvPr>
          <p:cNvSpPr>
            <a:spLocks noGrp="1"/>
          </p:cNvSpPr>
          <p:nvPr>
            <p:ph type="title"/>
          </p:nvPr>
        </p:nvSpPr>
        <p:spPr>
          <a:xfrm>
            <a:off x="870052" y="270869"/>
            <a:ext cx="10577945" cy="1325563"/>
          </a:xfrm>
        </p:spPr>
        <p:txBody>
          <a:bodyPr/>
          <a:lstStyle/>
          <a:p>
            <a:r>
              <a:rPr lang="en-US">
                <a:latin typeface="Calibri"/>
                <a:ea typeface="Calibri"/>
                <a:cs typeface="Calibri"/>
              </a:rPr>
              <a:t>In-depth use of evidence </a:t>
            </a:r>
          </a:p>
        </p:txBody>
      </p:sp>
      <p:sp>
        <p:nvSpPr>
          <p:cNvPr id="3" name="Content Placeholder 2">
            <a:extLst>
              <a:ext uri="{FF2B5EF4-FFF2-40B4-BE49-F238E27FC236}">
                <a16:creationId xmlns:a16="http://schemas.microsoft.com/office/drawing/2014/main" id="{61184715-7712-FE28-A659-C09814F8B610}"/>
              </a:ext>
            </a:extLst>
          </p:cNvPr>
          <p:cNvSpPr>
            <a:spLocks noGrp="1"/>
          </p:cNvSpPr>
          <p:nvPr>
            <p:ph idx="1"/>
          </p:nvPr>
        </p:nvSpPr>
        <p:spPr/>
        <p:txBody>
          <a:bodyPr vert="horz" lIns="91440" tIns="45720" rIns="91440" bIns="45720" rtlCol="0" anchor="t">
            <a:normAutofit/>
          </a:bodyPr>
          <a:lstStyle/>
          <a:p>
            <a:endParaRPr lang="en-US"/>
          </a:p>
          <a:p>
            <a:endParaRPr lang="en-US"/>
          </a:p>
        </p:txBody>
      </p:sp>
      <p:sp>
        <p:nvSpPr>
          <p:cNvPr id="4" name="TextBox 3">
            <a:extLst>
              <a:ext uri="{FF2B5EF4-FFF2-40B4-BE49-F238E27FC236}">
                <a16:creationId xmlns:a16="http://schemas.microsoft.com/office/drawing/2014/main" id="{DB9C46C4-EDDD-BBC2-FE22-1516DAB2B085}"/>
              </a:ext>
            </a:extLst>
          </p:cNvPr>
          <p:cNvSpPr txBox="1"/>
          <p:nvPr/>
        </p:nvSpPr>
        <p:spPr>
          <a:xfrm>
            <a:off x="172227" y="1414213"/>
            <a:ext cx="804578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a:solidFill>
                  <a:srgbClr val="000000"/>
                </a:solidFill>
                <a:latin typeface="Calibri"/>
                <a:ea typeface="Calibri"/>
                <a:cs typeface="Arial"/>
              </a:rPr>
              <a:t>We have been developing evidence-informed </a:t>
            </a:r>
            <a:r>
              <a:rPr lang="en-US" sz="2800" b="1">
                <a:solidFill>
                  <a:srgbClr val="000000"/>
                </a:solidFill>
                <a:latin typeface="Calibri"/>
                <a:ea typeface="Calibri"/>
                <a:cs typeface="Arial"/>
              </a:rPr>
              <a:t>practice</a:t>
            </a:r>
            <a:r>
              <a:rPr lang="en-US" sz="2800">
                <a:solidFill>
                  <a:srgbClr val="000000"/>
                </a:solidFill>
                <a:latin typeface="Calibri"/>
                <a:ea typeface="Calibri"/>
                <a:cs typeface="Arial"/>
              </a:rPr>
              <a:t> and </a:t>
            </a:r>
            <a:r>
              <a:rPr lang="en-US" sz="2800" b="1">
                <a:solidFill>
                  <a:srgbClr val="000000"/>
                </a:solidFill>
                <a:latin typeface="Calibri"/>
                <a:ea typeface="Calibri"/>
                <a:cs typeface="Arial"/>
              </a:rPr>
              <a:t>professional development </a:t>
            </a:r>
            <a:r>
              <a:rPr lang="en-US" sz="2800">
                <a:solidFill>
                  <a:srgbClr val="000000"/>
                </a:solidFill>
                <a:latin typeface="Calibri"/>
                <a:ea typeface="Calibri"/>
                <a:cs typeface="Arial"/>
              </a:rPr>
              <a:t>to support communication and language since 2018</a:t>
            </a:r>
            <a:endParaRPr lang="en-US">
              <a:latin typeface="Calibri"/>
              <a:ea typeface="Calibri"/>
              <a:cs typeface="Calibri"/>
            </a:endParaRPr>
          </a:p>
          <a:p>
            <a:pPr marL="228600" indent="-228600">
              <a:buFont typeface=""/>
              <a:buChar char="•"/>
            </a:pPr>
            <a:r>
              <a:rPr lang="en-US" sz="2800">
                <a:solidFill>
                  <a:srgbClr val="000000"/>
                </a:solidFill>
                <a:latin typeface="Calibri"/>
                <a:ea typeface="Calibri"/>
                <a:cs typeface="Arial"/>
              </a:rPr>
              <a:t>Manor Park Talks - Newham Communication Project – Early Years Conversation Project</a:t>
            </a:r>
          </a:p>
          <a:p>
            <a:pPr marL="228600" indent="-228600">
              <a:buFont typeface=""/>
              <a:buChar char="•"/>
            </a:pPr>
            <a:r>
              <a:rPr lang="en-US" sz="2800">
                <a:solidFill>
                  <a:srgbClr val="000000"/>
                </a:solidFill>
                <a:latin typeface="Calibri"/>
                <a:ea typeface="Calibri"/>
                <a:cs typeface="Arial"/>
              </a:rPr>
              <a:t>This has allowed us to create exemplification, training and printable resources to support the sector.</a:t>
            </a:r>
          </a:p>
          <a:p>
            <a:pPr marL="228600" indent="-228600">
              <a:buFont typeface=""/>
              <a:buChar char="•"/>
            </a:pPr>
            <a:r>
              <a:rPr lang="en-US" sz="2800">
                <a:solidFill>
                  <a:srgbClr val="000000"/>
                </a:solidFill>
                <a:latin typeface="Calibri"/>
                <a:ea typeface="Calibri"/>
                <a:cs typeface="Arial"/>
              </a:rPr>
              <a:t>The SPH </a:t>
            </a:r>
            <a:r>
              <a:rPr lang="en-US" sz="2800" err="1">
                <a:solidFill>
                  <a:srgbClr val="000000"/>
                </a:solidFill>
                <a:latin typeface="Calibri"/>
                <a:ea typeface="Calibri"/>
                <a:cs typeface="Arial"/>
              </a:rPr>
              <a:t>programme</a:t>
            </a:r>
            <a:r>
              <a:rPr lang="en-US" sz="2800">
                <a:solidFill>
                  <a:srgbClr val="000000"/>
                </a:solidFill>
                <a:latin typeface="Calibri"/>
                <a:ea typeface="Calibri"/>
                <a:cs typeface="Arial"/>
              </a:rPr>
              <a:t> has funded a large efficacy trial of our CL project and provided high-quality free training to 112 settings in London. </a:t>
            </a:r>
            <a:endParaRPr lang="en-US" sz="2800">
              <a:latin typeface="Calibri"/>
              <a:ea typeface="Calibri"/>
              <a:cs typeface="Arial"/>
            </a:endParaRPr>
          </a:p>
        </p:txBody>
      </p:sp>
      <p:pic>
        <p:nvPicPr>
          <p:cNvPr id="5" name="Picture 4" descr="A person and children in a classroom&#10;&#10;Description automatically generated">
            <a:extLst>
              <a:ext uri="{FF2B5EF4-FFF2-40B4-BE49-F238E27FC236}">
                <a16:creationId xmlns:a16="http://schemas.microsoft.com/office/drawing/2014/main" id="{242552A1-1303-6AC6-9618-D09952AABBB7}"/>
              </a:ext>
            </a:extLst>
          </p:cNvPr>
          <p:cNvPicPr>
            <a:picLocks noChangeAspect="1"/>
          </p:cNvPicPr>
          <p:nvPr/>
        </p:nvPicPr>
        <p:blipFill>
          <a:blip r:embed="rId3"/>
          <a:stretch>
            <a:fillRect/>
          </a:stretch>
        </p:blipFill>
        <p:spPr>
          <a:xfrm>
            <a:off x="7942864" y="1568590"/>
            <a:ext cx="1898038" cy="2328904"/>
          </a:xfrm>
          <a:prstGeom prst="rect">
            <a:avLst/>
          </a:prstGeom>
        </p:spPr>
      </p:pic>
      <p:pic>
        <p:nvPicPr>
          <p:cNvPr id="6" name="Picture 5" descr="A poster with a group of people and text&#10;&#10;Description automatically generated">
            <a:extLst>
              <a:ext uri="{FF2B5EF4-FFF2-40B4-BE49-F238E27FC236}">
                <a16:creationId xmlns:a16="http://schemas.microsoft.com/office/drawing/2014/main" id="{0FA8FA03-6E75-8EAB-DDB6-EFDC9A10C6C1}"/>
              </a:ext>
            </a:extLst>
          </p:cNvPr>
          <p:cNvPicPr>
            <a:picLocks noChangeAspect="1"/>
          </p:cNvPicPr>
          <p:nvPr/>
        </p:nvPicPr>
        <p:blipFill>
          <a:blip r:embed="rId4"/>
          <a:stretch>
            <a:fillRect/>
          </a:stretch>
        </p:blipFill>
        <p:spPr>
          <a:xfrm>
            <a:off x="8575733" y="4034933"/>
            <a:ext cx="3125962" cy="2202436"/>
          </a:xfrm>
          <a:prstGeom prst="rect">
            <a:avLst/>
          </a:prstGeom>
        </p:spPr>
      </p:pic>
      <p:pic>
        <p:nvPicPr>
          <p:cNvPr id="7" name="Picture 6" descr="A group of people talking&#10;&#10;Description automatically generated">
            <a:extLst>
              <a:ext uri="{FF2B5EF4-FFF2-40B4-BE49-F238E27FC236}">
                <a16:creationId xmlns:a16="http://schemas.microsoft.com/office/drawing/2014/main" id="{CFB89D89-4091-0AE0-C3BF-683C9BFF1F0B}"/>
              </a:ext>
            </a:extLst>
          </p:cNvPr>
          <p:cNvPicPr>
            <a:picLocks noChangeAspect="1"/>
          </p:cNvPicPr>
          <p:nvPr/>
        </p:nvPicPr>
        <p:blipFill>
          <a:blip r:embed="rId5"/>
          <a:stretch>
            <a:fillRect/>
          </a:stretch>
        </p:blipFill>
        <p:spPr>
          <a:xfrm>
            <a:off x="9971804" y="1601961"/>
            <a:ext cx="2085471" cy="2204678"/>
          </a:xfrm>
          <a:prstGeom prst="rect">
            <a:avLst/>
          </a:prstGeom>
        </p:spPr>
      </p:pic>
    </p:spTree>
    <p:extLst>
      <p:ext uri="{BB962C8B-B14F-4D97-AF65-F5344CB8AC3E}">
        <p14:creationId xmlns:p14="http://schemas.microsoft.com/office/powerpoint/2010/main" val="357983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FC6440-E670-45D3-AAB1-C30E00E3C44F}"/>
              </a:ext>
            </a:extLst>
          </p:cNvPr>
          <p:cNvSpPr>
            <a:spLocks noGrp="1"/>
          </p:cNvSpPr>
          <p:nvPr>
            <p:ph type="title"/>
          </p:nvPr>
        </p:nvSpPr>
        <p:spPr>
          <a:xfrm>
            <a:off x="280972" y="137271"/>
            <a:ext cx="10909640" cy="1065836"/>
          </a:xfrm>
        </p:spPr>
        <p:txBody>
          <a:bodyPr vert="horz" lIns="91440" tIns="45720" rIns="91440" bIns="45720" rtlCol="0" anchor="ctr">
            <a:normAutofit/>
          </a:bodyPr>
          <a:lstStyle/>
          <a:p>
            <a:pPr algn="ctr"/>
            <a:r>
              <a:rPr lang="en-US" sz="6600">
                <a:latin typeface="Calibri"/>
                <a:ea typeface="Calibri"/>
                <a:cs typeface="Calibri"/>
              </a:rPr>
              <a:t>Impact</a:t>
            </a:r>
          </a:p>
        </p:txBody>
      </p:sp>
      <p:pic>
        <p:nvPicPr>
          <p:cNvPr id="4" name="Content Placeholder 3">
            <a:extLst>
              <a:ext uri="{FF2B5EF4-FFF2-40B4-BE49-F238E27FC236}">
                <a16:creationId xmlns:a16="http://schemas.microsoft.com/office/drawing/2014/main" id="{86DC4036-AF20-45F2-8BA7-518D8B8CCD59}"/>
              </a:ext>
            </a:extLst>
          </p:cNvPr>
          <p:cNvPicPr>
            <a:picLocks noGrp="1" noChangeAspect="1"/>
          </p:cNvPicPr>
          <p:nvPr>
            <p:ph idx="1"/>
          </p:nvPr>
        </p:nvPicPr>
        <p:blipFill>
          <a:blip r:embed="rId3"/>
          <a:stretch>
            <a:fillRect/>
          </a:stretch>
        </p:blipFill>
        <p:spPr>
          <a:xfrm>
            <a:off x="658111" y="1393767"/>
            <a:ext cx="4707364" cy="3895344"/>
          </a:xfrm>
          <a:prstGeom prst="rect">
            <a:avLst/>
          </a:prstGeom>
        </p:spPr>
      </p:pic>
      <p:pic>
        <p:nvPicPr>
          <p:cNvPr id="3" name="Picture 2" descr="A close-up of a chat bubble">
            <a:extLst>
              <a:ext uri="{FF2B5EF4-FFF2-40B4-BE49-F238E27FC236}">
                <a16:creationId xmlns:a16="http://schemas.microsoft.com/office/drawing/2014/main" id="{5C0E4FD8-A76B-67FE-0A6D-2E3E07865363}"/>
              </a:ext>
            </a:extLst>
          </p:cNvPr>
          <p:cNvPicPr>
            <a:picLocks noChangeAspect="1"/>
          </p:cNvPicPr>
          <p:nvPr/>
        </p:nvPicPr>
        <p:blipFill>
          <a:blip r:embed="rId4"/>
          <a:stretch>
            <a:fillRect/>
          </a:stretch>
        </p:blipFill>
        <p:spPr>
          <a:xfrm>
            <a:off x="6863958" y="1393768"/>
            <a:ext cx="4764946" cy="3895344"/>
          </a:xfrm>
          <a:prstGeom prst="rect">
            <a:avLst/>
          </a:prstGeom>
        </p:spPr>
      </p:pic>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with black text&#10;&#10;Description automatically generated">
            <a:extLst>
              <a:ext uri="{FF2B5EF4-FFF2-40B4-BE49-F238E27FC236}">
                <a16:creationId xmlns:a16="http://schemas.microsoft.com/office/drawing/2014/main" id="{C49EA1DF-EE0B-2C52-6FCD-C21D102B35F3}"/>
              </a:ext>
            </a:extLst>
          </p:cNvPr>
          <p:cNvPicPr>
            <a:picLocks noChangeAspect="1"/>
          </p:cNvPicPr>
          <p:nvPr/>
        </p:nvPicPr>
        <p:blipFill>
          <a:blip r:embed="rId5"/>
          <a:stretch>
            <a:fillRect/>
          </a:stretch>
        </p:blipFill>
        <p:spPr>
          <a:xfrm>
            <a:off x="9058961" y="4086798"/>
            <a:ext cx="2381250" cy="942975"/>
          </a:xfrm>
          <a:prstGeom prst="rect">
            <a:avLst/>
          </a:prstGeom>
        </p:spPr>
      </p:pic>
      <p:pic>
        <p:nvPicPr>
          <p:cNvPr id="8" name="Picture 7" descr="A logo of a tree with a black background&#10;&#10;Description automatically generated">
            <a:extLst>
              <a:ext uri="{FF2B5EF4-FFF2-40B4-BE49-F238E27FC236}">
                <a16:creationId xmlns:a16="http://schemas.microsoft.com/office/drawing/2014/main" id="{CA2EEE44-BE7F-8AB7-560E-7D8AE8AF96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93208"/>
            <a:ext cx="1996904" cy="1996904"/>
          </a:xfrm>
          <a:prstGeom prst="rect">
            <a:avLst/>
          </a:prstGeom>
        </p:spPr>
      </p:pic>
      <p:pic>
        <p:nvPicPr>
          <p:cNvPr id="5" name="Picture 4" descr="A group of people sitting in chairs in a room&#10;&#10;Description automatically generated">
            <a:extLst>
              <a:ext uri="{FF2B5EF4-FFF2-40B4-BE49-F238E27FC236}">
                <a16:creationId xmlns:a16="http://schemas.microsoft.com/office/drawing/2014/main" id="{A33DF4C7-5719-5FC3-6BD9-EB9B8E289DCC}"/>
              </a:ext>
            </a:extLst>
          </p:cNvPr>
          <p:cNvPicPr>
            <a:picLocks noChangeAspect="1"/>
          </p:cNvPicPr>
          <p:nvPr/>
        </p:nvPicPr>
        <p:blipFill>
          <a:blip r:embed="rId7"/>
          <a:stretch>
            <a:fillRect/>
          </a:stretch>
        </p:blipFill>
        <p:spPr>
          <a:xfrm>
            <a:off x="7030064" y="4023669"/>
            <a:ext cx="1855839" cy="1047500"/>
          </a:xfrm>
          <a:prstGeom prst="rect">
            <a:avLst/>
          </a:prstGeom>
        </p:spPr>
      </p:pic>
    </p:spTree>
    <p:extLst>
      <p:ext uri="{BB962C8B-B14F-4D97-AF65-F5344CB8AC3E}">
        <p14:creationId xmlns:p14="http://schemas.microsoft.com/office/powerpoint/2010/main" val="1203951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6440-E670-45D3-AAB1-C30E00E3C44F}"/>
              </a:ext>
            </a:extLst>
          </p:cNvPr>
          <p:cNvSpPr>
            <a:spLocks noGrp="1"/>
          </p:cNvSpPr>
          <p:nvPr>
            <p:ph type="title"/>
          </p:nvPr>
        </p:nvSpPr>
        <p:spPr>
          <a:xfrm>
            <a:off x="427644" y="18255"/>
            <a:ext cx="10577945" cy="1325563"/>
          </a:xfrm>
        </p:spPr>
        <p:txBody>
          <a:bodyPr/>
          <a:lstStyle/>
          <a:p>
            <a:r>
              <a:rPr lang="en-GB">
                <a:latin typeface="Calibri"/>
                <a:ea typeface="Calibri"/>
                <a:cs typeface="Calibri"/>
              </a:rPr>
              <a:t>Impact</a:t>
            </a:r>
          </a:p>
        </p:txBody>
      </p:sp>
      <p:pic>
        <p:nvPicPr>
          <p:cNvPr id="6" name="Picture 5" descr="A close up of a logo&#10;&#10;Description automatically generated">
            <a:extLst>
              <a:ext uri="{FF2B5EF4-FFF2-40B4-BE49-F238E27FC236}">
                <a16:creationId xmlns:a16="http://schemas.microsoft.com/office/drawing/2014/main" id="{27A0C560-33AD-4971-F75D-52A61C034282}"/>
              </a:ext>
            </a:extLst>
          </p:cNvPr>
          <p:cNvPicPr>
            <a:picLocks noChangeAspect="1"/>
          </p:cNvPicPr>
          <p:nvPr/>
        </p:nvPicPr>
        <p:blipFill>
          <a:blip r:embed="rId2"/>
          <a:stretch>
            <a:fillRect/>
          </a:stretch>
        </p:blipFill>
        <p:spPr>
          <a:xfrm>
            <a:off x="101776" y="4493941"/>
            <a:ext cx="3092252" cy="2200508"/>
          </a:xfrm>
          <a:prstGeom prst="rect">
            <a:avLst/>
          </a:prstGeom>
        </p:spPr>
      </p:pic>
      <p:sp>
        <p:nvSpPr>
          <p:cNvPr id="8" name="TextBox 7">
            <a:extLst>
              <a:ext uri="{FF2B5EF4-FFF2-40B4-BE49-F238E27FC236}">
                <a16:creationId xmlns:a16="http://schemas.microsoft.com/office/drawing/2014/main" id="{DD4BA17D-6137-EF79-2ED2-CC7A0966CB2B}"/>
              </a:ext>
            </a:extLst>
          </p:cNvPr>
          <p:cNvSpPr txBox="1"/>
          <p:nvPr/>
        </p:nvSpPr>
        <p:spPr>
          <a:xfrm>
            <a:off x="731024" y="1350536"/>
            <a:ext cx="3394926" cy="954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0" name="TextBox 9">
            <a:extLst>
              <a:ext uri="{FF2B5EF4-FFF2-40B4-BE49-F238E27FC236}">
                <a16:creationId xmlns:a16="http://schemas.microsoft.com/office/drawing/2014/main" id="{35EC5562-F432-E86D-64A9-14C9EB7D3235}"/>
              </a:ext>
            </a:extLst>
          </p:cNvPr>
          <p:cNvSpPr txBox="1"/>
          <p:nvPr/>
        </p:nvSpPr>
        <p:spPr>
          <a:xfrm>
            <a:off x="427462" y="1065560"/>
            <a:ext cx="4708293" cy="1292662"/>
          </a:xfrm>
          <a:prstGeom prst="rect">
            <a:avLst/>
          </a:prstGeom>
          <a:solidFill>
            <a:srgbClr val="92D050">
              <a:alpha val="7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ea typeface="+mn-lt"/>
                <a:cs typeface="+mn-lt"/>
              </a:rPr>
              <a:t>Thrive Together has offered a lot of information that haven’t been provided elsewhere. More available courses with resources and a support group for any questions needed</a:t>
            </a:r>
            <a:endParaRPr lang="en-US" sz="1600"/>
          </a:p>
          <a:p>
            <a:pPr algn="ctr"/>
            <a:r>
              <a:rPr lang="en-GB" sz="1400" b="1">
                <a:ea typeface="+mn-lt"/>
                <a:cs typeface="+mn-lt"/>
              </a:rPr>
              <a:t>Helping Hands Childminding</a:t>
            </a:r>
            <a:endParaRPr lang="en-GB" sz="1400" b="1"/>
          </a:p>
        </p:txBody>
      </p:sp>
      <p:sp>
        <p:nvSpPr>
          <p:cNvPr id="11" name="TextBox 10">
            <a:extLst>
              <a:ext uri="{FF2B5EF4-FFF2-40B4-BE49-F238E27FC236}">
                <a16:creationId xmlns:a16="http://schemas.microsoft.com/office/drawing/2014/main" id="{4A137209-5B8F-1429-5A14-2691349A81A1}"/>
              </a:ext>
            </a:extLst>
          </p:cNvPr>
          <p:cNvSpPr txBox="1"/>
          <p:nvPr/>
        </p:nvSpPr>
        <p:spPr>
          <a:xfrm>
            <a:off x="5767656" y="2199267"/>
            <a:ext cx="5996878" cy="954107"/>
          </a:xfrm>
          <a:prstGeom prst="rect">
            <a:avLst/>
          </a:prstGeom>
          <a:solidFill>
            <a:srgbClr val="92D050">
              <a:alpha val="7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ea typeface="+mn-lt"/>
                <a:cs typeface="+mn-lt"/>
              </a:rPr>
              <a:t>"My practitioners really enjoyed the SMILE training and the two professional development webinars they have attended so far, it’s refreshed knowledge and given them their spark back".</a:t>
            </a:r>
            <a:endParaRPr lang="en-US" sz="1400" dirty="0"/>
          </a:p>
          <a:p>
            <a:pPr algn="ctr"/>
            <a:r>
              <a:rPr lang="en-GB" sz="1400" b="1" dirty="0">
                <a:ea typeface="+mn-lt"/>
                <a:cs typeface="+mn-lt"/>
              </a:rPr>
              <a:t>Rebecca Ralph, Early Milestones Nursery</a:t>
            </a:r>
            <a:endParaRPr lang="en-US" sz="1400" b="1" dirty="0"/>
          </a:p>
        </p:txBody>
      </p:sp>
      <p:sp>
        <p:nvSpPr>
          <p:cNvPr id="12" name="TextBox 11">
            <a:extLst>
              <a:ext uri="{FF2B5EF4-FFF2-40B4-BE49-F238E27FC236}">
                <a16:creationId xmlns:a16="http://schemas.microsoft.com/office/drawing/2014/main" id="{482AB9A3-6619-CFCF-5A56-D7CE26AC4F48}"/>
              </a:ext>
            </a:extLst>
          </p:cNvPr>
          <p:cNvSpPr txBox="1"/>
          <p:nvPr/>
        </p:nvSpPr>
        <p:spPr>
          <a:xfrm>
            <a:off x="303559" y="2515218"/>
            <a:ext cx="5030439" cy="1600438"/>
          </a:xfrm>
          <a:prstGeom prst="rect">
            <a:avLst/>
          </a:prstGeom>
          <a:solidFill>
            <a:srgbClr val="92D050">
              <a:alpha val="7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ea typeface="+mn-lt"/>
                <a:cs typeface="+mn-lt"/>
              </a:rPr>
              <a:t>Prior to Number Sense some staff were struggling with maths concepts such as subitising, since having seen the model session and being coached they are now implementing concepts confidently in their daily practice.</a:t>
            </a:r>
            <a:endParaRPr lang="en-US" sz="1600"/>
          </a:p>
          <a:p>
            <a:pPr algn="ctr"/>
            <a:r>
              <a:rPr lang="en-GB" sz="1600" b="1">
                <a:ea typeface="+mn-lt"/>
                <a:cs typeface="+mn-lt"/>
              </a:rPr>
              <a:t>Asma Zaki - Abu Bakr Day Nursery</a:t>
            </a:r>
            <a:endParaRPr lang="en-US" sz="1600" b="1"/>
          </a:p>
          <a:p>
            <a:pPr algn="ctr"/>
            <a:endParaRPr lang="en-GB"/>
          </a:p>
        </p:txBody>
      </p:sp>
      <p:sp>
        <p:nvSpPr>
          <p:cNvPr id="13" name="TextBox 12">
            <a:extLst>
              <a:ext uri="{FF2B5EF4-FFF2-40B4-BE49-F238E27FC236}">
                <a16:creationId xmlns:a16="http://schemas.microsoft.com/office/drawing/2014/main" id="{3E1AE8C7-5A32-E1FB-A478-184361FB684E}"/>
              </a:ext>
            </a:extLst>
          </p:cNvPr>
          <p:cNvSpPr txBox="1"/>
          <p:nvPr/>
        </p:nvSpPr>
        <p:spPr>
          <a:xfrm>
            <a:off x="5234876" y="334537"/>
            <a:ext cx="4584390" cy="1384995"/>
          </a:xfrm>
          <a:prstGeom prst="rect">
            <a:avLst/>
          </a:prstGeom>
          <a:solidFill>
            <a:srgbClr val="92D050">
              <a:alpha val="7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ea typeface="+mn-lt"/>
                <a:cs typeface="+mn-lt"/>
              </a:rPr>
              <a:t>"Lots of CPD webinars to attend to influence practice"</a:t>
            </a:r>
            <a:endParaRPr lang="en-US" sz="1400" dirty="0"/>
          </a:p>
          <a:p>
            <a:pPr algn="ctr"/>
            <a:r>
              <a:rPr lang="en-GB" sz="1400" b="1" dirty="0">
                <a:ea typeface="+mn-lt"/>
                <a:cs typeface="+mn-lt"/>
              </a:rPr>
              <a:t>Richard Gibson, Holden Lane Primary School</a:t>
            </a:r>
            <a:endParaRPr lang="en-GB" sz="1400" b="1" dirty="0"/>
          </a:p>
          <a:p>
            <a:pPr algn="ctr"/>
            <a:r>
              <a:rPr lang="en-GB" sz="1400" dirty="0">
                <a:ea typeface="+mn-lt"/>
                <a:cs typeface="+mn-lt"/>
              </a:rPr>
              <a:t>The training opportunities for upskilling knowledge within practice"</a:t>
            </a:r>
            <a:endParaRPr lang="en-GB" sz="1400" dirty="0"/>
          </a:p>
          <a:p>
            <a:pPr algn="ctr"/>
            <a:r>
              <a:rPr lang="en-GB" sz="1400" b="1" dirty="0">
                <a:ea typeface="+mn-lt"/>
                <a:cs typeface="+mn-lt"/>
              </a:rPr>
              <a:t>Leighann </a:t>
            </a:r>
            <a:r>
              <a:rPr lang="en-GB" sz="1400" b="1" dirty="0" err="1">
                <a:ea typeface="+mn-lt"/>
                <a:cs typeface="+mn-lt"/>
              </a:rPr>
              <a:t>Dulledge</a:t>
            </a:r>
            <a:r>
              <a:rPr lang="en-GB" sz="1400" b="1" dirty="0">
                <a:ea typeface="+mn-lt"/>
                <a:cs typeface="+mn-lt"/>
              </a:rPr>
              <a:t>, Kangaroo Pouch - Harden </a:t>
            </a:r>
            <a:endParaRPr lang="en-US" sz="1400" b="1" dirty="0"/>
          </a:p>
        </p:txBody>
      </p:sp>
      <p:sp>
        <p:nvSpPr>
          <p:cNvPr id="15" name="TextBox 14">
            <a:extLst>
              <a:ext uri="{FF2B5EF4-FFF2-40B4-BE49-F238E27FC236}">
                <a16:creationId xmlns:a16="http://schemas.microsoft.com/office/drawing/2014/main" id="{C7998A5A-894D-842F-E5E6-01EE35E01C95}"/>
              </a:ext>
            </a:extLst>
          </p:cNvPr>
          <p:cNvSpPr txBox="1"/>
          <p:nvPr/>
        </p:nvSpPr>
        <p:spPr>
          <a:xfrm>
            <a:off x="5520744" y="3432097"/>
            <a:ext cx="6479205" cy="954107"/>
          </a:xfrm>
          <a:prstGeom prst="rect">
            <a:avLst/>
          </a:prstGeom>
          <a:solidFill>
            <a:schemeClr val="accent5">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ea typeface="+mn-lt"/>
                <a:cs typeface="+mn-lt"/>
              </a:rPr>
              <a:t>“This has been the best recovery programme I have been involved with because it leads to measurable improved outcomes for Walsall (and other) children and improved professionalism in the workforce”</a:t>
            </a:r>
            <a:endParaRPr lang="en-US" sz="1400" dirty="0"/>
          </a:p>
          <a:p>
            <a:pPr algn="ctr"/>
            <a:r>
              <a:rPr lang="en-GB" sz="1400" dirty="0">
                <a:ea typeface="+mn-lt"/>
                <a:cs typeface="+mn-lt"/>
              </a:rPr>
              <a:t>Nicola </a:t>
            </a:r>
            <a:r>
              <a:rPr lang="en-GB" sz="1400" dirty="0" err="1">
                <a:ea typeface="+mn-lt"/>
                <a:cs typeface="+mn-lt"/>
              </a:rPr>
              <a:t>Hart,Walsall</a:t>
            </a:r>
            <a:r>
              <a:rPr lang="en-GB" sz="1400" dirty="0">
                <a:ea typeface="+mn-lt"/>
                <a:cs typeface="+mn-lt"/>
              </a:rPr>
              <a:t> LA .</a:t>
            </a:r>
            <a:endParaRPr lang="en-US" sz="1400" dirty="0"/>
          </a:p>
        </p:txBody>
      </p:sp>
      <p:sp>
        <p:nvSpPr>
          <p:cNvPr id="17" name="TextBox 16">
            <a:extLst>
              <a:ext uri="{FF2B5EF4-FFF2-40B4-BE49-F238E27FC236}">
                <a16:creationId xmlns:a16="http://schemas.microsoft.com/office/drawing/2014/main" id="{1E2CFFEB-2BC4-D5C1-A18F-4EEFE02AF294}"/>
              </a:ext>
            </a:extLst>
          </p:cNvPr>
          <p:cNvSpPr txBox="1"/>
          <p:nvPr/>
        </p:nvSpPr>
        <p:spPr>
          <a:xfrm>
            <a:off x="3460710" y="5053436"/>
            <a:ext cx="7545658" cy="1077218"/>
          </a:xfrm>
          <a:prstGeom prst="rect">
            <a:avLst/>
          </a:prstGeom>
          <a:solidFill>
            <a:schemeClr val="accent5">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ea typeface="+mn-lt"/>
                <a:cs typeface="+mn-lt"/>
              </a:rPr>
              <a:t>“The team have networked with our EY leaders and there has been an enthusiastic response...The CPD via SPH matches the needs that all professionals are seeing impact their settings."</a:t>
            </a:r>
            <a:endParaRPr lang="en-US" sz="1600">
              <a:latin typeface="Arial"/>
              <a:cs typeface="Arial"/>
            </a:endParaRPr>
          </a:p>
          <a:p>
            <a:r>
              <a:rPr lang="en-GB" sz="1600" b="1">
                <a:latin typeface="Arial"/>
                <a:ea typeface="+mn-lt"/>
                <a:cs typeface="+mn-lt"/>
              </a:rPr>
              <a:t>Emma Drakeford, Stoke-on-Trent LA</a:t>
            </a:r>
            <a:endParaRPr lang="en-GB" sz="1600" b="1">
              <a:latin typeface="Arial"/>
            </a:endParaRPr>
          </a:p>
        </p:txBody>
      </p:sp>
    </p:spTree>
    <p:extLst>
      <p:ext uri="{BB962C8B-B14F-4D97-AF65-F5344CB8AC3E}">
        <p14:creationId xmlns:p14="http://schemas.microsoft.com/office/powerpoint/2010/main" val="2489496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ign&#10;&#10;Description automatically generated">
            <a:extLst>
              <a:ext uri="{FF2B5EF4-FFF2-40B4-BE49-F238E27FC236}">
                <a16:creationId xmlns:a16="http://schemas.microsoft.com/office/drawing/2014/main" id="{A7B23378-9D32-E02D-DC01-D9BC9F5E3974}"/>
              </a:ext>
            </a:extLst>
          </p:cNvPr>
          <p:cNvPicPr>
            <a:picLocks noChangeAspect="1"/>
          </p:cNvPicPr>
          <p:nvPr/>
        </p:nvPicPr>
        <p:blipFill>
          <a:blip r:embed="rId2"/>
          <a:stretch>
            <a:fillRect/>
          </a:stretch>
        </p:blipFill>
        <p:spPr>
          <a:xfrm>
            <a:off x="9784982" y="4884458"/>
            <a:ext cx="2283279" cy="1802452"/>
          </a:xfrm>
          <a:prstGeom prst="rect">
            <a:avLst/>
          </a:prstGeom>
        </p:spPr>
      </p:pic>
      <p:pic>
        <p:nvPicPr>
          <p:cNvPr id="10" name="Picture 9" descr="A person and child climbing a tree&#10;&#10;Description automatically generated">
            <a:extLst>
              <a:ext uri="{FF2B5EF4-FFF2-40B4-BE49-F238E27FC236}">
                <a16:creationId xmlns:a16="http://schemas.microsoft.com/office/drawing/2014/main" id="{36665107-9952-AE35-ABA9-8FCFBDC7B64E}"/>
              </a:ext>
            </a:extLst>
          </p:cNvPr>
          <p:cNvPicPr>
            <a:picLocks noChangeAspect="1"/>
          </p:cNvPicPr>
          <p:nvPr/>
        </p:nvPicPr>
        <p:blipFill>
          <a:blip r:embed="rId3"/>
          <a:stretch>
            <a:fillRect/>
          </a:stretch>
        </p:blipFill>
        <p:spPr>
          <a:xfrm>
            <a:off x="7390319" y="4539004"/>
            <a:ext cx="2293808" cy="3109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erson and two children&#10;&#10;Description automatically generated">
            <a:extLst>
              <a:ext uri="{FF2B5EF4-FFF2-40B4-BE49-F238E27FC236}">
                <a16:creationId xmlns:a16="http://schemas.microsoft.com/office/drawing/2014/main" id="{31CBE823-3F7B-6DCF-EB34-58888064B188}"/>
              </a:ext>
            </a:extLst>
          </p:cNvPr>
          <p:cNvPicPr>
            <a:picLocks noChangeAspect="1"/>
          </p:cNvPicPr>
          <p:nvPr/>
        </p:nvPicPr>
        <p:blipFill>
          <a:blip r:embed="rId4"/>
          <a:stretch>
            <a:fillRect/>
          </a:stretch>
        </p:blipFill>
        <p:spPr>
          <a:xfrm>
            <a:off x="8022812" y="73280"/>
            <a:ext cx="2362669" cy="3281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8F5D6833-09E4-38A9-A162-962CF157025C}"/>
              </a:ext>
            </a:extLst>
          </p:cNvPr>
          <p:cNvSpPr txBox="1"/>
          <p:nvPr/>
        </p:nvSpPr>
        <p:spPr>
          <a:xfrm>
            <a:off x="102550" y="-395"/>
            <a:ext cx="7404942" cy="4641058"/>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t>What aspect of training did you find most useful?</a:t>
            </a:r>
            <a:endParaRPr lang="en-US" sz="2000" dirty="0"/>
          </a:p>
          <a:p>
            <a:pPr>
              <a:lnSpc>
                <a:spcPct val="150000"/>
              </a:lnSpc>
            </a:pPr>
            <a:r>
              <a:rPr lang="en-US" sz="2000" dirty="0"/>
              <a:t>"All of it!"</a:t>
            </a:r>
          </a:p>
          <a:p>
            <a:pPr>
              <a:lnSpc>
                <a:spcPct val="150000"/>
              </a:lnSpc>
            </a:pPr>
            <a:r>
              <a:rPr lang="en-US" sz="2000" dirty="0"/>
              <a:t>"The explanation of the clear links between research, how it looks in practice and how it can be embedded"</a:t>
            </a:r>
          </a:p>
          <a:p>
            <a:pPr>
              <a:lnSpc>
                <a:spcPct val="150000"/>
              </a:lnSpc>
            </a:pPr>
            <a:r>
              <a:rPr lang="en-US" sz="2000" dirty="0"/>
              <a:t>"Loved the networking and meeting new people"</a:t>
            </a:r>
          </a:p>
          <a:p>
            <a:pPr>
              <a:lnSpc>
                <a:spcPct val="150000"/>
              </a:lnSpc>
            </a:pPr>
            <a:r>
              <a:rPr lang="en-US" sz="2000" dirty="0"/>
              <a:t>"Practical examples of techniques in action"</a:t>
            </a:r>
          </a:p>
          <a:p>
            <a:pPr>
              <a:lnSpc>
                <a:spcPct val="150000"/>
              </a:lnSpc>
            </a:pPr>
            <a:r>
              <a:rPr lang="en-US" sz="2000" dirty="0"/>
              <a:t>"I find the videos most helpful"</a:t>
            </a:r>
          </a:p>
          <a:p>
            <a:pPr>
              <a:lnSpc>
                <a:spcPct val="150000"/>
              </a:lnSpc>
            </a:pPr>
            <a:r>
              <a:rPr lang="en-US" sz="2000" dirty="0"/>
              <a:t>"Videos are the most effective, real-life example of good practice"</a:t>
            </a:r>
          </a:p>
        </p:txBody>
      </p:sp>
      <p:pic>
        <p:nvPicPr>
          <p:cNvPr id="8" name="Picture 7" descr="A group of people sitting around a table&#10;&#10;Description automatically generated">
            <a:extLst>
              <a:ext uri="{FF2B5EF4-FFF2-40B4-BE49-F238E27FC236}">
                <a16:creationId xmlns:a16="http://schemas.microsoft.com/office/drawing/2014/main" id="{2279AB78-5A09-19C3-0DAB-FF19EB70655A}"/>
              </a:ext>
            </a:extLst>
          </p:cNvPr>
          <p:cNvPicPr>
            <a:picLocks noChangeAspect="1"/>
          </p:cNvPicPr>
          <p:nvPr/>
        </p:nvPicPr>
        <p:blipFill>
          <a:blip r:embed="rId5"/>
          <a:stretch>
            <a:fillRect/>
          </a:stretch>
        </p:blipFill>
        <p:spPr>
          <a:xfrm>
            <a:off x="3697196" y="4788048"/>
            <a:ext cx="3810295" cy="2323273"/>
          </a:xfrm>
          <a:prstGeom prst="rect">
            <a:avLst/>
          </a:prstGeom>
        </p:spPr>
      </p:pic>
      <p:pic>
        <p:nvPicPr>
          <p:cNvPr id="9" name="Picture 8" descr="A group of people sitting at tables in a room&#10;&#10;Description automatically generated">
            <a:extLst>
              <a:ext uri="{FF2B5EF4-FFF2-40B4-BE49-F238E27FC236}">
                <a16:creationId xmlns:a16="http://schemas.microsoft.com/office/drawing/2014/main" id="{33841F28-5AEE-AD28-37D6-482A04C6FA78}"/>
              </a:ext>
            </a:extLst>
          </p:cNvPr>
          <p:cNvPicPr>
            <a:picLocks noChangeAspect="1"/>
          </p:cNvPicPr>
          <p:nvPr/>
        </p:nvPicPr>
        <p:blipFill>
          <a:blip r:embed="rId6"/>
          <a:stretch>
            <a:fillRect/>
          </a:stretch>
        </p:blipFill>
        <p:spPr>
          <a:xfrm>
            <a:off x="7508145" y="2056796"/>
            <a:ext cx="4554200" cy="2603761"/>
          </a:xfrm>
          <a:prstGeom prst="rect">
            <a:avLst/>
          </a:prstGeom>
        </p:spPr>
      </p:pic>
    </p:spTree>
    <p:extLst>
      <p:ext uri="{BB962C8B-B14F-4D97-AF65-F5344CB8AC3E}">
        <p14:creationId xmlns:p14="http://schemas.microsoft.com/office/powerpoint/2010/main" val="2799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teacher&amp;#39;s research&#10;&#10;Description automatically generated">
            <a:extLst>
              <a:ext uri="{FF2B5EF4-FFF2-40B4-BE49-F238E27FC236}">
                <a16:creationId xmlns:a16="http://schemas.microsoft.com/office/drawing/2014/main" id="{ECB1C837-9937-CAAA-E825-8E29D07BD88B}"/>
              </a:ext>
            </a:extLst>
          </p:cNvPr>
          <p:cNvPicPr>
            <a:picLocks noChangeAspect="1"/>
          </p:cNvPicPr>
          <p:nvPr/>
        </p:nvPicPr>
        <p:blipFill>
          <a:blip r:embed="rId3"/>
          <a:stretch>
            <a:fillRect/>
          </a:stretch>
        </p:blipFill>
        <p:spPr>
          <a:xfrm>
            <a:off x="207556" y="1164130"/>
            <a:ext cx="10299929" cy="5078177"/>
          </a:xfrm>
          <a:prstGeom prst="rect">
            <a:avLst/>
          </a:prstGeom>
        </p:spPr>
      </p:pic>
    </p:spTree>
    <p:extLst>
      <p:ext uri="{BB962C8B-B14F-4D97-AF65-F5344CB8AC3E}">
        <p14:creationId xmlns:p14="http://schemas.microsoft.com/office/powerpoint/2010/main" val="937110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6440-E670-45D3-AAB1-C30E00E3C44F}"/>
              </a:ext>
            </a:extLst>
          </p:cNvPr>
          <p:cNvSpPr>
            <a:spLocks noGrp="1"/>
          </p:cNvSpPr>
          <p:nvPr>
            <p:ph type="title"/>
          </p:nvPr>
        </p:nvSpPr>
        <p:spPr>
          <a:xfrm>
            <a:off x="538257" y="276352"/>
            <a:ext cx="10577945" cy="1325563"/>
          </a:xfrm>
        </p:spPr>
        <p:txBody>
          <a:bodyPr/>
          <a:lstStyle/>
          <a:p>
            <a:r>
              <a:rPr lang="en-GB">
                <a:latin typeface="Calibri"/>
                <a:ea typeface="Calibri"/>
                <a:cs typeface="Calibri"/>
              </a:rPr>
              <a:t>Future possibilities...</a:t>
            </a:r>
          </a:p>
        </p:txBody>
      </p:sp>
      <p:pic>
        <p:nvPicPr>
          <p:cNvPr id="6" name="Picture 5" descr="A close up of a logo&#10;&#10;Description automatically generated">
            <a:extLst>
              <a:ext uri="{FF2B5EF4-FFF2-40B4-BE49-F238E27FC236}">
                <a16:creationId xmlns:a16="http://schemas.microsoft.com/office/drawing/2014/main" id="{27A0C560-33AD-4971-F75D-52A61C034282}"/>
              </a:ext>
            </a:extLst>
          </p:cNvPr>
          <p:cNvPicPr>
            <a:picLocks noChangeAspect="1"/>
          </p:cNvPicPr>
          <p:nvPr/>
        </p:nvPicPr>
        <p:blipFill>
          <a:blip r:embed="rId2"/>
          <a:stretch>
            <a:fillRect/>
          </a:stretch>
        </p:blipFill>
        <p:spPr>
          <a:xfrm>
            <a:off x="101776" y="5415714"/>
            <a:ext cx="2010704" cy="1438509"/>
          </a:xfrm>
          <a:prstGeom prst="rect">
            <a:avLst/>
          </a:prstGeom>
        </p:spPr>
      </p:pic>
      <p:sp>
        <p:nvSpPr>
          <p:cNvPr id="10" name="TextBox 9">
            <a:extLst>
              <a:ext uri="{FF2B5EF4-FFF2-40B4-BE49-F238E27FC236}">
                <a16:creationId xmlns:a16="http://schemas.microsoft.com/office/drawing/2014/main" id="{35EC5562-F432-E86D-64A9-14C9EB7D3235}"/>
              </a:ext>
            </a:extLst>
          </p:cNvPr>
          <p:cNvSpPr txBox="1"/>
          <p:nvPr/>
        </p:nvSpPr>
        <p:spPr>
          <a:xfrm>
            <a:off x="611817" y="1606335"/>
            <a:ext cx="10697379" cy="32316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800" dirty="0">
                <a:solidFill>
                  <a:schemeClr val="accent1"/>
                </a:solidFill>
                <a:latin typeface="Calibri"/>
                <a:ea typeface="Calibri"/>
                <a:cs typeface="Arial"/>
              </a:rPr>
              <a:t>Continue to bridge the gap between evidenced based research and local practice. </a:t>
            </a:r>
            <a:endParaRPr lang="en-US" sz="2800" dirty="0">
              <a:solidFill>
                <a:schemeClr val="accent1"/>
              </a:solidFill>
              <a:latin typeface="Calibri"/>
              <a:ea typeface="Calibri"/>
              <a:cs typeface="Calibri"/>
            </a:endParaRPr>
          </a:p>
          <a:p>
            <a:pPr marL="457200" indent="-457200">
              <a:buFont typeface="Arial"/>
              <a:buChar char="•"/>
            </a:pPr>
            <a:r>
              <a:rPr lang="en-GB" sz="2800" dirty="0">
                <a:solidFill>
                  <a:schemeClr val="accent1"/>
                </a:solidFill>
                <a:latin typeface="Calibri"/>
                <a:ea typeface="Calibri"/>
                <a:cs typeface="Arial"/>
              </a:rPr>
              <a:t>Sustain communities of practices, to embed evidence-based practices.</a:t>
            </a:r>
          </a:p>
          <a:p>
            <a:pPr marL="457200" indent="-457200">
              <a:buFont typeface="Arial"/>
              <a:buChar char="•"/>
            </a:pPr>
            <a:r>
              <a:rPr lang="en-GB" sz="2800" dirty="0">
                <a:solidFill>
                  <a:schemeClr val="accent1"/>
                </a:solidFill>
                <a:latin typeface="Calibri"/>
                <a:ea typeface="Calibri"/>
                <a:cs typeface="Arial"/>
              </a:rPr>
              <a:t>Continue to unite the sector and break down barriers.</a:t>
            </a:r>
          </a:p>
          <a:p>
            <a:pPr marL="457200" indent="-457200">
              <a:buFont typeface="Arial"/>
              <a:buChar char="•"/>
            </a:pPr>
            <a:r>
              <a:rPr lang="en-GB" sz="2800" dirty="0">
                <a:solidFill>
                  <a:schemeClr val="accent1"/>
                </a:solidFill>
                <a:latin typeface="Calibri"/>
                <a:ea typeface="Calibri"/>
                <a:cs typeface="Arial"/>
              </a:rPr>
              <a:t>Support new EY expansion </a:t>
            </a:r>
            <a:r>
              <a:rPr lang="en-GB" sz="2800">
                <a:solidFill>
                  <a:schemeClr val="accent1"/>
                </a:solidFill>
                <a:latin typeface="Calibri"/>
                <a:ea typeface="Calibri"/>
                <a:cs typeface="Arial"/>
              </a:rPr>
              <a:t>offer </a:t>
            </a:r>
            <a:r>
              <a:rPr lang="en-GB" sz="3200">
                <a:solidFill>
                  <a:schemeClr val="accent1"/>
                </a:solidFill>
                <a:latin typeface="Calibri"/>
                <a:ea typeface="Calibri"/>
                <a:cs typeface="Arial"/>
              </a:rPr>
              <a:t>  </a:t>
            </a:r>
            <a:endParaRPr lang="en-GB" sz="3200" dirty="0">
              <a:solidFill>
                <a:schemeClr val="accent1"/>
              </a:solidFill>
              <a:latin typeface="Calibri"/>
              <a:ea typeface="Calibri"/>
              <a:cs typeface="Arial"/>
            </a:endParaRPr>
          </a:p>
          <a:p>
            <a:endParaRPr lang="en-GB" sz="3200" dirty="0">
              <a:latin typeface="Arial"/>
              <a:cs typeface="Arial"/>
            </a:endParaRPr>
          </a:p>
        </p:txBody>
      </p:sp>
      <p:pic>
        <p:nvPicPr>
          <p:cNvPr id="14" name="Picture 13" descr="A close-up of a sign&#10;&#10;Description automatically generated">
            <a:extLst>
              <a:ext uri="{FF2B5EF4-FFF2-40B4-BE49-F238E27FC236}">
                <a16:creationId xmlns:a16="http://schemas.microsoft.com/office/drawing/2014/main" id="{7790AF1C-D7BA-AA90-EBCD-EDF6648FE909}"/>
              </a:ext>
            </a:extLst>
          </p:cNvPr>
          <p:cNvPicPr>
            <a:picLocks noChangeAspect="1"/>
          </p:cNvPicPr>
          <p:nvPr/>
        </p:nvPicPr>
        <p:blipFill>
          <a:blip r:embed="rId3"/>
          <a:stretch>
            <a:fillRect/>
          </a:stretch>
        </p:blipFill>
        <p:spPr>
          <a:xfrm>
            <a:off x="2827232" y="5338286"/>
            <a:ext cx="1750158" cy="1391383"/>
          </a:xfrm>
          <a:prstGeom prst="rect">
            <a:avLst/>
          </a:prstGeom>
          <a:ln>
            <a:noFill/>
          </a:ln>
          <a:effectLst>
            <a:softEdge rad="112500"/>
          </a:effectLst>
        </p:spPr>
      </p:pic>
      <p:pic>
        <p:nvPicPr>
          <p:cNvPr id="18" name="Picture 17" descr="A logo of a tree with a rainbow colored tree&#10;&#10;Description automatically generated">
            <a:extLst>
              <a:ext uri="{FF2B5EF4-FFF2-40B4-BE49-F238E27FC236}">
                <a16:creationId xmlns:a16="http://schemas.microsoft.com/office/drawing/2014/main" id="{4D82D11D-3A87-5B31-D6E3-3D0F0E03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747" y="4974840"/>
            <a:ext cx="1996904" cy="1996904"/>
          </a:xfrm>
          <a:prstGeom prst="rect">
            <a:avLst/>
          </a:prstGeom>
        </p:spPr>
      </p:pic>
      <p:pic>
        <p:nvPicPr>
          <p:cNvPr id="20" name="Picture 19" descr="A logo with black text&#10;&#10;Description automatically generated">
            <a:extLst>
              <a:ext uri="{FF2B5EF4-FFF2-40B4-BE49-F238E27FC236}">
                <a16:creationId xmlns:a16="http://schemas.microsoft.com/office/drawing/2014/main" id="{F76D6321-59BD-79D4-9E55-CD80F7145B95}"/>
              </a:ext>
            </a:extLst>
          </p:cNvPr>
          <p:cNvPicPr>
            <a:picLocks noChangeAspect="1"/>
          </p:cNvPicPr>
          <p:nvPr/>
        </p:nvPicPr>
        <p:blipFill>
          <a:blip r:embed="rId5"/>
          <a:stretch>
            <a:fillRect/>
          </a:stretch>
        </p:blipFill>
        <p:spPr>
          <a:xfrm>
            <a:off x="7572375" y="5360744"/>
            <a:ext cx="2381250" cy="942975"/>
          </a:xfrm>
          <a:prstGeom prst="rect">
            <a:avLst/>
          </a:prstGeom>
        </p:spPr>
      </p:pic>
    </p:spTree>
    <p:extLst>
      <p:ext uri="{BB962C8B-B14F-4D97-AF65-F5344CB8AC3E}">
        <p14:creationId xmlns:p14="http://schemas.microsoft.com/office/powerpoint/2010/main" val="3599006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1FC9-54E8-4807-B093-1305DA3DEC60}"/>
              </a:ext>
            </a:extLst>
          </p:cNvPr>
          <p:cNvSpPr>
            <a:spLocks noGrp="1"/>
          </p:cNvSpPr>
          <p:nvPr>
            <p:ph type="ctrTitle"/>
          </p:nvPr>
        </p:nvSpPr>
        <p:spPr>
          <a:xfrm>
            <a:off x="193738" y="1424491"/>
            <a:ext cx="5343524" cy="588345"/>
          </a:xfrm>
        </p:spPr>
        <p:txBody>
          <a:bodyPr/>
          <a:lstStyle/>
          <a:p>
            <a:r>
              <a:rPr lang="en-GB">
                <a:latin typeface="Calibri"/>
                <a:ea typeface="Calibri"/>
                <a:cs typeface="Calibri"/>
              </a:rPr>
              <a:t>Contact</a:t>
            </a:r>
          </a:p>
        </p:txBody>
      </p:sp>
      <p:sp>
        <p:nvSpPr>
          <p:cNvPr id="3" name="Subtitle 2">
            <a:extLst>
              <a:ext uri="{FF2B5EF4-FFF2-40B4-BE49-F238E27FC236}">
                <a16:creationId xmlns:a16="http://schemas.microsoft.com/office/drawing/2014/main" id="{E2273670-75DA-4A1C-BBD0-2895F60B49F5}"/>
              </a:ext>
            </a:extLst>
          </p:cNvPr>
          <p:cNvSpPr>
            <a:spLocks noGrp="1"/>
          </p:cNvSpPr>
          <p:nvPr>
            <p:ph type="subTitle" idx="1"/>
          </p:nvPr>
        </p:nvSpPr>
        <p:spPr>
          <a:xfrm>
            <a:off x="192081" y="2075081"/>
            <a:ext cx="8317543" cy="2269671"/>
          </a:xfrm>
        </p:spPr>
        <p:txBody>
          <a:bodyPr vert="horz" lIns="91440" tIns="45720" rIns="91440" bIns="45720" rtlCol="0" anchor="t">
            <a:normAutofit/>
          </a:bodyPr>
          <a:lstStyle/>
          <a:p>
            <a:r>
              <a:rPr lang="en-GB">
                <a:latin typeface="Calibri"/>
                <a:ea typeface="Calibri"/>
                <a:cs typeface="Calibri"/>
              </a:rPr>
              <a:t>n.davies@ryders-hayes.co.uk</a:t>
            </a:r>
          </a:p>
          <a:p>
            <a:r>
              <a:rPr lang="en-GB">
                <a:latin typeface="Calibri"/>
                <a:ea typeface="Calibri"/>
                <a:cs typeface="Calibri"/>
                <a:hlinkClick r:id="rId3"/>
              </a:rPr>
              <a:t>EastofEnglandSPH@highfield.suffolk.sch.uk</a:t>
            </a:r>
            <a:endParaRPr lang="en-GB">
              <a:latin typeface="Calibri"/>
              <a:ea typeface="Calibri"/>
              <a:cs typeface="Calibri"/>
            </a:endParaRPr>
          </a:p>
          <a:p>
            <a:r>
              <a:rPr lang="en-GB">
                <a:latin typeface="Calibri"/>
                <a:ea typeface="Calibri"/>
                <a:cs typeface="Segoe UI"/>
                <a:hlinkClick r:id="rId4"/>
              </a:rPr>
              <a:t>eysph@londonsouthtsh.org</a:t>
            </a:r>
            <a:r>
              <a:rPr lang="en-GB">
                <a:latin typeface="Calibri"/>
                <a:ea typeface="Calibri"/>
                <a:cs typeface="Calibri"/>
              </a:rPr>
              <a:t> </a:t>
            </a:r>
          </a:p>
          <a:p>
            <a:r>
              <a:rPr lang="en-GB">
                <a:latin typeface="Calibri"/>
                <a:cs typeface="Calibri"/>
                <a:hlinkClick r:id="rId5"/>
              </a:rPr>
              <a:t>abrighterstart@sheringham-nur.newham.sch.uk</a:t>
            </a:r>
            <a:endParaRPr lang="en-GB"/>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1272264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37CB-2B26-04A0-200F-BD48FEF1DFCF}"/>
              </a:ext>
            </a:extLst>
          </p:cNvPr>
          <p:cNvSpPr>
            <a:spLocks noGrp="1"/>
          </p:cNvSpPr>
          <p:nvPr>
            <p:ph type="title"/>
          </p:nvPr>
        </p:nvSpPr>
        <p:spPr/>
        <p:txBody>
          <a:bodyPr/>
          <a:lstStyle/>
          <a:p>
            <a:r>
              <a:rPr lang="en-US">
                <a:latin typeface="Calibri"/>
                <a:ea typeface="Calibri"/>
                <a:cs typeface="Calibri"/>
              </a:rPr>
              <a:t>Evidence is our 'best bet'</a:t>
            </a:r>
          </a:p>
        </p:txBody>
      </p:sp>
      <p:sp>
        <p:nvSpPr>
          <p:cNvPr id="3" name="Content Placeholder 2">
            <a:extLst>
              <a:ext uri="{FF2B5EF4-FFF2-40B4-BE49-F238E27FC236}">
                <a16:creationId xmlns:a16="http://schemas.microsoft.com/office/drawing/2014/main" id="{814F23CE-1C6C-3C01-8DEF-9694D942C154}"/>
              </a:ext>
            </a:extLst>
          </p:cNvPr>
          <p:cNvSpPr>
            <a:spLocks noGrp="1"/>
          </p:cNvSpPr>
          <p:nvPr>
            <p:ph idx="1"/>
          </p:nvPr>
        </p:nvSpPr>
        <p:spPr>
          <a:xfrm>
            <a:off x="701964" y="2351167"/>
            <a:ext cx="10651836" cy="3600018"/>
          </a:xfrm>
        </p:spPr>
        <p:txBody>
          <a:bodyPr vert="horz" lIns="91440" tIns="45720" rIns="91440" bIns="45720" rtlCol="0" anchor="t">
            <a:normAutofit/>
          </a:bodyPr>
          <a:lstStyle/>
          <a:p>
            <a:pPr marL="0" indent="0" algn="ctr">
              <a:buNone/>
            </a:pPr>
            <a:r>
              <a:rPr lang="en-US" sz="3200">
                <a:latin typeface="Calibri"/>
                <a:ea typeface="Calibri"/>
                <a:cs typeface="Calibri"/>
              </a:rPr>
              <a:t>'This is where education research can make a real difference. Using evidence can help to create great learning opportunities for all children, particularly those from socio-economically disadvantaged backgrounds who we know stand to benefit most from high-quality early education.</a:t>
            </a:r>
            <a:r>
              <a:rPr lang="en-US">
                <a:latin typeface="Calibri"/>
                <a:ea typeface="Calibri"/>
                <a:cs typeface="Calibri"/>
              </a:rPr>
              <a:t>'</a:t>
            </a:r>
          </a:p>
          <a:p>
            <a:pPr marL="0" indent="0">
              <a:buNone/>
            </a:pPr>
            <a:endParaRPr lang="en-US" i="1">
              <a:latin typeface="Calibri"/>
              <a:ea typeface="Calibri"/>
              <a:cs typeface="Calibri"/>
            </a:endParaRPr>
          </a:p>
          <a:p>
            <a:pPr marL="0" indent="0" algn="ctr">
              <a:buNone/>
            </a:pPr>
            <a:r>
              <a:rPr lang="en-US" i="1">
                <a:latin typeface="Calibri"/>
                <a:ea typeface="Calibri"/>
                <a:cs typeface="Calibri"/>
              </a:rPr>
              <a:t>EEF Chief Executive, Professor Becky Francis</a:t>
            </a:r>
            <a:r>
              <a:rPr lang="en-US">
                <a:latin typeface="Calibri"/>
                <a:ea typeface="Calibri"/>
                <a:cs typeface="Calibri"/>
              </a:rPr>
              <a:t> CBE</a:t>
            </a:r>
            <a:endParaRPr lang="en-US">
              <a:latin typeface="Calibri"/>
              <a:ea typeface="Calibri"/>
            </a:endParaRPr>
          </a:p>
          <a:p>
            <a:pPr marL="0" indent="0">
              <a:buNone/>
            </a:pPr>
            <a:endParaRPr lang="en-US">
              <a:cs typeface="Calibri"/>
            </a:endParaRPr>
          </a:p>
        </p:txBody>
      </p:sp>
    </p:spTree>
    <p:extLst>
      <p:ext uri="{BB962C8B-B14F-4D97-AF65-F5344CB8AC3E}">
        <p14:creationId xmlns:p14="http://schemas.microsoft.com/office/powerpoint/2010/main" val="286187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37CB-2B26-04A0-200F-BD48FEF1DFCF}"/>
              </a:ext>
            </a:extLst>
          </p:cNvPr>
          <p:cNvSpPr>
            <a:spLocks noGrp="1"/>
          </p:cNvSpPr>
          <p:nvPr>
            <p:ph type="title"/>
          </p:nvPr>
        </p:nvSpPr>
        <p:spPr>
          <a:xfrm>
            <a:off x="701964" y="937779"/>
            <a:ext cx="11035145" cy="1325563"/>
          </a:xfrm>
        </p:spPr>
        <p:txBody>
          <a:bodyPr/>
          <a:lstStyle/>
          <a:p>
            <a:r>
              <a:rPr lang="en-US">
                <a:latin typeface="Calibri"/>
                <a:ea typeface="Calibri"/>
                <a:cs typeface="Calibri"/>
              </a:rPr>
              <a:t>Menu of evidence inputs, formats and sharing</a:t>
            </a:r>
          </a:p>
        </p:txBody>
      </p:sp>
      <p:pic>
        <p:nvPicPr>
          <p:cNvPr id="6" name="Content Placeholder 5" descr="A screenshot of a computer&#10;&#10;Description automatically generated">
            <a:extLst>
              <a:ext uri="{FF2B5EF4-FFF2-40B4-BE49-F238E27FC236}">
                <a16:creationId xmlns:a16="http://schemas.microsoft.com/office/drawing/2014/main" id="{E3F24A75-4CA7-0DBA-9002-F841DD203E86}"/>
              </a:ext>
            </a:extLst>
          </p:cNvPr>
          <p:cNvPicPr>
            <a:picLocks noGrp="1" noChangeAspect="1"/>
          </p:cNvPicPr>
          <p:nvPr>
            <p:ph idx="1"/>
          </p:nvPr>
        </p:nvPicPr>
        <p:blipFill rotWithShape="1">
          <a:blip r:embed="rId3"/>
          <a:srcRect l="3049" t="9833" r="7243" b="14167"/>
          <a:stretch/>
        </p:blipFill>
        <p:spPr>
          <a:xfrm>
            <a:off x="152862" y="1935201"/>
            <a:ext cx="11750060" cy="3796590"/>
          </a:xfrm>
        </p:spPr>
      </p:pic>
    </p:spTree>
    <p:extLst>
      <p:ext uri="{BB962C8B-B14F-4D97-AF65-F5344CB8AC3E}">
        <p14:creationId xmlns:p14="http://schemas.microsoft.com/office/powerpoint/2010/main" val="2408074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700289"/>
            <a:ext cx="10577945" cy="1325563"/>
          </a:xfrm>
        </p:spPr>
        <p:txBody>
          <a:bodyPr/>
          <a:lstStyle/>
          <a:p>
            <a:r>
              <a:rPr lang="en-GB">
                <a:latin typeface="Calibri"/>
                <a:ea typeface="Calibri"/>
                <a:cs typeface="Calibri"/>
              </a:rPr>
              <a:t>3 strand approach to sharing evidence</a:t>
            </a:r>
          </a:p>
        </p:txBody>
      </p:sp>
      <p:sp>
        <p:nvSpPr>
          <p:cNvPr id="5" name="Slide Number Placeholder 5"/>
          <p:cNvSpPr>
            <a:spLocks noGrp="1"/>
          </p:cNvSpPr>
          <p:nvPr>
            <p:ph type="sldNum" sz="quarter" idx="12"/>
          </p:nvPr>
        </p:nvSpPr>
        <p:spPr>
          <a:xfrm>
            <a:off x="9197109" y="6308003"/>
            <a:ext cx="2743200" cy="365125"/>
          </a:xfrm>
          <a:prstGeom prst="rect">
            <a:avLst/>
          </a:prstGeom>
        </p:spPr>
        <p:txBody>
          <a:bodyPr vert="horz" lIns="91440" tIns="45720" rIns="91440" bIns="45720" rtlCol="0" anchor="ctr"/>
          <a:lstStyle>
            <a:lvl1pPr algn="r">
              <a:defRPr sz="1800">
                <a:solidFill>
                  <a:schemeClr val="bg1"/>
                </a:solidFill>
                <a:latin typeface="Cera Pro" panose="00000500000000000000" pitchFamily="50" charset="0"/>
              </a:defRPr>
            </a:lvl1pPr>
          </a:lstStyle>
          <a:p>
            <a:r>
              <a:rPr lang="en-GB"/>
              <a:t>ncb.org.uk</a:t>
            </a:r>
          </a:p>
        </p:txBody>
      </p:sp>
      <p:sp>
        <p:nvSpPr>
          <p:cNvPr id="6" name="Content Placeholder 5">
            <a:extLst>
              <a:ext uri="{FF2B5EF4-FFF2-40B4-BE49-F238E27FC236}">
                <a16:creationId xmlns:a16="http://schemas.microsoft.com/office/drawing/2014/main" id="{F059C208-495E-4FC9-91DA-1205DC068541}"/>
              </a:ext>
            </a:extLst>
          </p:cNvPr>
          <p:cNvSpPr>
            <a:spLocks noGrp="1"/>
          </p:cNvSpPr>
          <p:nvPr>
            <p:ph idx="1"/>
          </p:nvPr>
        </p:nvSpPr>
        <p:spPr>
          <a:xfrm>
            <a:off x="701964" y="2028305"/>
            <a:ext cx="7070436" cy="3600018"/>
          </a:xfrm>
        </p:spPr>
        <p:txBody>
          <a:bodyPr vert="horz" lIns="91440" tIns="45720" rIns="91440" bIns="45720" rtlCol="0" anchor="t">
            <a:normAutofit/>
          </a:bodyPr>
          <a:lstStyle/>
          <a:p>
            <a:pPr marL="0" indent="0">
              <a:buNone/>
            </a:pPr>
            <a:r>
              <a:rPr lang="en-GB">
                <a:latin typeface="Calibri"/>
                <a:ea typeface="Calibri"/>
                <a:cs typeface="Calibri"/>
              </a:rPr>
              <a:t>1. Blog with links to evidence as a taster</a:t>
            </a:r>
          </a:p>
          <a:p>
            <a:pPr marL="0" indent="0">
              <a:buNone/>
            </a:pPr>
            <a:r>
              <a:rPr lang="en-GB">
                <a:latin typeface="Calibri"/>
                <a:ea typeface="Calibri"/>
                <a:cs typeface="Calibri"/>
              </a:rPr>
              <a:t>2. Webinar with an in-depth look at the chosen evidence alongside practical examples of how the evidence can be implemented in setting</a:t>
            </a:r>
          </a:p>
          <a:p>
            <a:pPr marL="0" indent="0">
              <a:buNone/>
            </a:pPr>
            <a:r>
              <a:rPr lang="en-GB">
                <a:latin typeface="Calibri"/>
                <a:ea typeface="Calibri"/>
                <a:cs typeface="Calibri"/>
              </a:rPr>
              <a:t>3. Community of practice to feedback and share good practice, share small wins and any difficulties encountered</a:t>
            </a:r>
          </a:p>
        </p:txBody>
      </p:sp>
      <p:pic>
        <p:nvPicPr>
          <p:cNvPr id="8" name="Picture 7">
            <a:extLst>
              <a:ext uri="{FF2B5EF4-FFF2-40B4-BE49-F238E27FC236}">
                <a16:creationId xmlns:a16="http://schemas.microsoft.com/office/drawing/2014/main" id="{9F3064D1-A676-498A-91E7-79666EE2E772}"/>
              </a:ext>
            </a:extLst>
          </p:cNvPr>
          <p:cNvPicPr>
            <a:picLocks noChangeAspect="1"/>
          </p:cNvPicPr>
          <p:nvPr/>
        </p:nvPicPr>
        <p:blipFill>
          <a:blip r:embed="rId2"/>
          <a:stretch>
            <a:fillRect/>
          </a:stretch>
        </p:blipFill>
        <p:spPr>
          <a:xfrm>
            <a:off x="7930284" y="1840230"/>
            <a:ext cx="4010025" cy="3543300"/>
          </a:xfrm>
          <a:prstGeom prst="rect">
            <a:avLst/>
          </a:prstGeom>
        </p:spPr>
      </p:pic>
    </p:spTree>
    <p:extLst>
      <p:ext uri="{BB962C8B-B14F-4D97-AF65-F5344CB8AC3E}">
        <p14:creationId xmlns:p14="http://schemas.microsoft.com/office/powerpoint/2010/main" val="317053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71A9-1939-4086-8320-2504C6411115}"/>
              </a:ext>
            </a:extLst>
          </p:cNvPr>
          <p:cNvSpPr>
            <a:spLocks noGrp="1"/>
          </p:cNvSpPr>
          <p:nvPr>
            <p:ph type="title"/>
          </p:nvPr>
        </p:nvSpPr>
        <p:spPr>
          <a:xfrm>
            <a:off x="701963" y="12107"/>
            <a:ext cx="10577945" cy="1325563"/>
          </a:xfrm>
        </p:spPr>
        <p:txBody>
          <a:bodyPr/>
          <a:lstStyle/>
          <a:p>
            <a:r>
              <a:rPr lang="en-GB">
                <a:latin typeface="Calibri"/>
                <a:ea typeface="Calibri"/>
                <a:cs typeface="Calibri"/>
              </a:rPr>
              <a:t>Blog</a:t>
            </a:r>
          </a:p>
        </p:txBody>
      </p:sp>
      <p:sp>
        <p:nvSpPr>
          <p:cNvPr id="3" name="Content Placeholder 2">
            <a:extLst>
              <a:ext uri="{FF2B5EF4-FFF2-40B4-BE49-F238E27FC236}">
                <a16:creationId xmlns:a16="http://schemas.microsoft.com/office/drawing/2014/main" id="{2F50DFB7-DD02-440A-8BEE-88249973A0E4}"/>
              </a:ext>
            </a:extLst>
          </p:cNvPr>
          <p:cNvSpPr>
            <a:spLocks noGrp="1"/>
          </p:cNvSpPr>
          <p:nvPr>
            <p:ph idx="1"/>
          </p:nvPr>
        </p:nvSpPr>
        <p:spPr>
          <a:xfrm>
            <a:off x="438322" y="1159625"/>
            <a:ext cx="11105226" cy="3600018"/>
          </a:xfrm>
        </p:spPr>
        <p:txBody>
          <a:bodyPr vert="horz" lIns="91440" tIns="45720" rIns="91440" bIns="45720" rtlCol="0" anchor="t">
            <a:normAutofit/>
          </a:bodyPr>
          <a:lstStyle/>
          <a:p>
            <a:r>
              <a:rPr lang="en-GB">
                <a:latin typeface="Calibri"/>
                <a:ea typeface="Calibri"/>
                <a:cs typeface="Calibri"/>
              </a:rPr>
              <a:t>Ensure evidence is from a credible source</a:t>
            </a:r>
          </a:p>
          <a:p>
            <a:r>
              <a:rPr lang="en-GB">
                <a:latin typeface="Calibri"/>
                <a:ea typeface="Calibri"/>
                <a:cs typeface="Calibri"/>
              </a:rPr>
              <a:t>A hook to invite people to read </a:t>
            </a:r>
          </a:p>
          <a:p>
            <a:r>
              <a:rPr lang="en-GB">
                <a:latin typeface="Calibri"/>
                <a:ea typeface="Calibri"/>
                <a:cs typeface="Calibri"/>
              </a:rPr>
              <a:t>Peer reviewed to ensure the blog is clear and accessible (and interesting!)</a:t>
            </a:r>
          </a:p>
          <a:p>
            <a:r>
              <a:rPr lang="en-GB">
                <a:latin typeface="Calibri"/>
                <a:ea typeface="Calibri"/>
                <a:cs typeface="Calibri"/>
              </a:rPr>
              <a:t>Call to action at the end – join our webinar to find out more</a:t>
            </a:r>
          </a:p>
          <a:p>
            <a:r>
              <a:rPr lang="en-GB">
                <a:latin typeface="Calibri"/>
                <a:ea typeface="Calibri"/>
                <a:cs typeface="Calibri"/>
              </a:rPr>
              <a:t>Shared with hub network, SPH website and social media</a:t>
            </a:r>
          </a:p>
        </p:txBody>
      </p:sp>
      <p:pic>
        <p:nvPicPr>
          <p:cNvPr id="4" name="Picture 3">
            <a:extLst>
              <a:ext uri="{FF2B5EF4-FFF2-40B4-BE49-F238E27FC236}">
                <a16:creationId xmlns:a16="http://schemas.microsoft.com/office/drawing/2014/main" id="{F6B3E0D5-1757-4A71-8A84-A2773ACA4DEB}"/>
              </a:ext>
            </a:extLst>
          </p:cNvPr>
          <p:cNvPicPr>
            <a:picLocks noChangeAspect="1"/>
          </p:cNvPicPr>
          <p:nvPr/>
        </p:nvPicPr>
        <p:blipFill>
          <a:blip r:embed="rId2"/>
          <a:stretch>
            <a:fillRect/>
          </a:stretch>
        </p:blipFill>
        <p:spPr>
          <a:xfrm>
            <a:off x="193963" y="4967206"/>
            <a:ext cx="7205237" cy="1890829"/>
          </a:xfrm>
          <a:prstGeom prst="rect">
            <a:avLst/>
          </a:prstGeom>
        </p:spPr>
      </p:pic>
    </p:spTree>
    <p:extLst>
      <p:ext uri="{BB962C8B-B14F-4D97-AF65-F5344CB8AC3E}">
        <p14:creationId xmlns:p14="http://schemas.microsoft.com/office/powerpoint/2010/main" val="176269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65AF9-3061-4871-B32A-7255B38BBDCF}"/>
              </a:ext>
            </a:extLst>
          </p:cNvPr>
          <p:cNvSpPr>
            <a:spLocks noGrp="1"/>
          </p:cNvSpPr>
          <p:nvPr>
            <p:ph type="title"/>
          </p:nvPr>
        </p:nvSpPr>
        <p:spPr>
          <a:xfrm>
            <a:off x="416214" y="228601"/>
            <a:ext cx="10577945" cy="1325563"/>
          </a:xfrm>
        </p:spPr>
        <p:txBody>
          <a:bodyPr/>
          <a:lstStyle/>
          <a:p>
            <a:r>
              <a:rPr lang="en-GB">
                <a:latin typeface="Calibri"/>
                <a:ea typeface="Calibri"/>
                <a:cs typeface="Calibri"/>
              </a:rPr>
              <a:t>Webinar delivery</a:t>
            </a:r>
          </a:p>
        </p:txBody>
      </p:sp>
      <p:sp>
        <p:nvSpPr>
          <p:cNvPr id="3" name="Content Placeholder 2">
            <a:extLst>
              <a:ext uri="{FF2B5EF4-FFF2-40B4-BE49-F238E27FC236}">
                <a16:creationId xmlns:a16="http://schemas.microsoft.com/office/drawing/2014/main" id="{F5CF1DF9-1ECA-4D47-A800-A4018DCDB3E3}"/>
              </a:ext>
            </a:extLst>
          </p:cNvPr>
          <p:cNvSpPr>
            <a:spLocks noGrp="1"/>
          </p:cNvSpPr>
          <p:nvPr>
            <p:ph idx="1"/>
          </p:nvPr>
        </p:nvSpPr>
        <p:spPr>
          <a:xfrm>
            <a:off x="260042" y="1623701"/>
            <a:ext cx="6784686" cy="4578235"/>
          </a:xfrm>
        </p:spPr>
        <p:txBody>
          <a:bodyPr vert="horz" lIns="91440" tIns="45720" rIns="91440" bIns="45720" rtlCol="0" anchor="t">
            <a:normAutofit fontScale="92500" lnSpcReduction="10000"/>
          </a:bodyPr>
          <a:lstStyle/>
          <a:p>
            <a:r>
              <a:rPr lang="en-GB">
                <a:latin typeface="Calibri"/>
                <a:ea typeface="Calibri"/>
                <a:cs typeface="Calibri"/>
              </a:rPr>
              <a:t>Ensure timings are accessible to the sector – one during the day and a repeat twilight</a:t>
            </a:r>
          </a:p>
          <a:p>
            <a:r>
              <a:rPr lang="en-GB">
                <a:latin typeface="Calibri"/>
                <a:ea typeface="Calibri"/>
                <a:cs typeface="Calibri"/>
              </a:rPr>
              <a:t>Share links and reminders several times in the days prior to delivery</a:t>
            </a:r>
          </a:p>
          <a:p>
            <a:r>
              <a:rPr lang="en-GB">
                <a:latin typeface="Calibri"/>
                <a:ea typeface="Calibri"/>
                <a:cs typeface="Calibri"/>
              </a:rPr>
              <a:t>Accessibility – captions enabled </a:t>
            </a:r>
          </a:p>
          <a:p>
            <a:r>
              <a:rPr lang="en-GB">
                <a:latin typeface="Calibri"/>
                <a:ea typeface="Calibri"/>
                <a:cs typeface="Calibri"/>
              </a:rPr>
              <a:t>Well-paced content</a:t>
            </a:r>
          </a:p>
          <a:p>
            <a:r>
              <a:rPr lang="en-GB">
                <a:latin typeface="Calibri"/>
                <a:ea typeface="Calibri"/>
                <a:cs typeface="Calibri"/>
              </a:rPr>
              <a:t>Opportunities to ask questions</a:t>
            </a:r>
          </a:p>
          <a:p>
            <a:r>
              <a:rPr lang="en-GB">
                <a:latin typeface="Calibri"/>
                <a:ea typeface="Calibri"/>
                <a:cs typeface="Calibri"/>
              </a:rPr>
              <a:t>Recording available after the event</a:t>
            </a:r>
          </a:p>
          <a:p>
            <a:r>
              <a:rPr lang="en-GB">
                <a:latin typeface="Calibri"/>
                <a:ea typeface="Calibri"/>
                <a:cs typeface="Calibri"/>
              </a:rPr>
              <a:t>Link to further evidence e.g. guidance, evidence store</a:t>
            </a:r>
          </a:p>
          <a:p>
            <a:endParaRPr lang="en-GB"/>
          </a:p>
        </p:txBody>
      </p:sp>
      <p:pic>
        <p:nvPicPr>
          <p:cNvPr id="4" name="Picture 3">
            <a:extLst>
              <a:ext uri="{FF2B5EF4-FFF2-40B4-BE49-F238E27FC236}">
                <a16:creationId xmlns:a16="http://schemas.microsoft.com/office/drawing/2014/main" id="{ECDCCBBC-CB47-4984-9003-F686E88D02B3}"/>
              </a:ext>
            </a:extLst>
          </p:cNvPr>
          <p:cNvPicPr>
            <a:picLocks noChangeAspect="1"/>
          </p:cNvPicPr>
          <p:nvPr/>
        </p:nvPicPr>
        <p:blipFill>
          <a:blip r:embed="rId2"/>
          <a:stretch>
            <a:fillRect/>
          </a:stretch>
        </p:blipFill>
        <p:spPr>
          <a:xfrm>
            <a:off x="6708872" y="2457450"/>
            <a:ext cx="5223086" cy="3349942"/>
          </a:xfrm>
          <a:prstGeom prst="rect">
            <a:avLst/>
          </a:prstGeom>
        </p:spPr>
      </p:pic>
    </p:spTree>
    <p:extLst>
      <p:ext uri="{BB962C8B-B14F-4D97-AF65-F5344CB8AC3E}">
        <p14:creationId xmlns:p14="http://schemas.microsoft.com/office/powerpoint/2010/main" val="249933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AE87E-3031-4379-AEDC-EEB735830214}"/>
              </a:ext>
            </a:extLst>
          </p:cNvPr>
          <p:cNvSpPr>
            <a:spLocks noGrp="1"/>
          </p:cNvSpPr>
          <p:nvPr>
            <p:ph type="title"/>
          </p:nvPr>
        </p:nvSpPr>
        <p:spPr>
          <a:xfrm>
            <a:off x="690534" y="206259"/>
            <a:ext cx="10577945" cy="1325563"/>
          </a:xfrm>
        </p:spPr>
        <p:txBody>
          <a:bodyPr/>
          <a:lstStyle/>
          <a:p>
            <a:r>
              <a:rPr lang="en-GB">
                <a:latin typeface="Calibri"/>
                <a:ea typeface="Calibri"/>
                <a:cs typeface="Calibri"/>
              </a:rPr>
              <a:t>Communities of Practice</a:t>
            </a:r>
          </a:p>
        </p:txBody>
      </p:sp>
      <p:sp>
        <p:nvSpPr>
          <p:cNvPr id="3" name="Content Placeholder 2">
            <a:extLst>
              <a:ext uri="{FF2B5EF4-FFF2-40B4-BE49-F238E27FC236}">
                <a16:creationId xmlns:a16="http://schemas.microsoft.com/office/drawing/2014/main" id="{20C16D26-411D-46B3-91F9-96FFFD0F1194}"/>
              </a:ext>
            </a:extLst>
          </p:cNvPr>
          <p:cNvSpPr>
            <a:spLocks noGrp="1"/>
          </p:cNvSpPr>
          <p:nvPr>
            <p:ph idx="1"/>
          </p:nvPr>
        </p:nvSpPr>
        <p:spPr>
          <a:xfrm>
            <a:off x="705713" y="1719511"/>
            <a:ext cx="5957977" cy="3965530"/>
          </a:xfrm>
        </p:spPr>
        <p:txBody>
          <a:bodyPr vert="horz" lIns="91440" tIns="45720" rIns="91440" bIns="45720" rtlCol="0" anchor="t">
            <a:normAutofit fontScale="92500" lnSpcReduction="10000"/>
          </a:bodyPr>
          <a:lstStyle/>
          <a:p>
            <a:r>
              <a:rPr lang="en-GB">
                <a:latin typeface="Calibri"/>
                <a:ea typeface="Calibri"/>
                <a:cs typeface="Calibri"/>
              </a:rPr>
              <a:t>Practitioner led</a:t>
            </a:r>
          </a:p>
          <a:p>
            <a:r>
              <a:rPr lang="en-GB">
                <a:latin typeface="Calibri"/>
                <a:ea typeface="Calibri"/>
                <a:cs typeface="Arial"/>
              </a:rPr>
              <a:t>Collaborative</a:t>
            </a:r>
            <a:r>
              <a:rPr lang="en-GB">
                <a:latin typeface="Calibri"/>
                <a:ea typeface="Calibri"/>
                <a:cs typeface="Calibri"/>
              </a:rPr>
              <a:t>, safe space to share</a:t>
            </a:r>
          </a:p>
          <a:p>
            <a:r>
              <a:rPr lang="en-GB">
                <a:latin typeface="Calibri"/>
                <a:ea typeface="Calibri"/>
                <a:cs typeface="Calibri"/>
              </a:rPr>
              <a:t>Professional altruism – share what is working well</a:t>
            </a:r>
          </a:p>
          <a:p>
            <a:r>
              <a:rPr lang="en-GB">
                <a:latin typeface="Calibri"/>
                <a:ea typeface="Calibri"/>
                <a:cs typeface="Calibri"/>
              </a:rPr>
              <a:t>Opportunity to work through any problems encountered with supportive group</a:t>
            </a:r>
          </a:p>
          <a:p>
            <a:r>
              <a:rPr lang="en-GB">
                <a:latin typeface="Calibri"/>
                <a:ea typeface="Calibri"/>
                <a:cs typeface="Calibri"/>
              </a:rPr>
              <a:t>Opportunity for further bespoke support for your setting from the hub</a:t>
            </a:r>
          </a:p>
        </p:txBody>
      </p:sp>
      <p:pic>
        <p:nvPicPr>
          <p:cNvPr id="4" name="Content Placeholder 3">
            <a:extLst>
              <a:ext uri="{FF2B5EF4-FFF2-40B4-BE49-F238E27FC236}">
                <a16:creationId xmlns:a16="http://schemas.microsoft.com/office/drawing/2014/main" id="{3D19C3FC-9A4F-4BDC-8A1A-9DF1A2F6D8F6}"/>
              </a:ext>
            </a:extLst>
          </p:cNvPr>
          <p:cNvPicPr>
            <a:picLocks noChangeAspect="1"/>
          </p:cNvPicPr>
          <p:nvPr/>
        </p:nvPicPr>
        <p:blipFill>
          <a:blip r:embed="rId2"/>
          <a:stretch>
            <a:fillRect/>
          </a:stretch>
        </p:blipFill>
        <p:spPr>
          <a:xfrm>
            <a:off x="7539543" y="2085023"/>
            <a:ext cx="3950493" cy="3600450"/>
          </a:xfrm>
          <a:prstGeom prst="rect">
            <a:avLst/>
          </a:prstGeom>
        </p:spPr>
      </p:pic>
    </p:spTree>
    <p:extLst>
      <p:ext uri="{BB962C8B-B14F-4D97-AF65-F5344CB8AC3E}">
        <p14:creationId xmlns:p14="http://schemas.microsoft.com/office/powerpoint/2010/main" val="161917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9AE29-18CA-49E7-9783-67534CEAFB25}"/>
              </a:ext>
            </a:extLst>
          </p:cNvPr>
          <p:cNvSpPr>
            <a:spLocks noGrp="1"/>
          </p:cNvSpPr>
          <p:nvPr>
            <p:ph type="title"/>
          </p:nvPr>
        </p:nvSpPr>
        <p:spPr>
          <a:xfrm>
            <a:off x="583767" y="644157"/>
            <a:ext cx="9755643" cy="952787"/>
          </a:xfrm>
        </p:spPr>
        <p:txBody>
          <a:bodyPr>
            <a:normAutofit/>
          </a:bodyPr>
          <a:lstStyle/>
          <a:p>
            <a:r>
              <a:rPr lang="en-GB">
                <a:latin typeface="Calibri"/>
                <a:ea typeface="Calibri"/>
                <a:cs typeface="Calibri"/>
              </a:rPr>
              <a:t>Spotlight on Leadership -  Effective PD</a:t>
            </a:r>
          </a:p>
        </p:txBody>
      </p:sp>
      <p:pic>
        <p:nvPicPr>
          <p:cNvPr id="5" name="Picture 4" descr="A screenshot of a computer&#10;&#10;Description automatically generated">
            <a:extLst>
              <a:ext uri="{FF2B5EF4-FFF2-40B4-BE49-F238E27FC236}">
                <a16:creationId xmlns:a16="http://schemas.microsoft.com/office/drawing/2014/main" id="{9B889F59-976B-981A-6389-3F75820E4FDA}"/>
              </a:ext>
            </a:extLst>
          </p:cNvPr>
          <p:cNvPicPr>
            <a:picLocks noChangeAspect="1"/>
          </p:cNvPicPr>
          <p:nvPr/>
        </p:nvPicPr>
        <p:blipFill rotWithShape="1">
          <a:blip r:embed="rId2"/>
          <a:srcRect l="15592" t="14950" r="47817" b="4651"/>
          <a:stretch/>
        </p:blipFill>
        <p:spPr>
          <a:xfrm rot="21240000">
            <a:off x="1259073" y="4130646"/>
            <a:ext cx="1673047" cy="2288834"/>
          </a:xfrm>
          <a:prstGeom prst="rect">
            <a:avLst/>
          </a:prstGeom>
          <a:ln>
            <a:noFill/>
          </a:ln>
          <a:effectLst>
            <a:outerShdw blurRad="292100" dist="139700" dir="2700000" algn="tl" rotWithShape="0">
              <a:srgbClr val="333333">
                <a:alpha val="65000"/>
              </a:srgbClr>
            </a:outerShdw>
          </a:effectLst>
        </p:spPr>
      </p:pic>
      <p:pic>
        <p:nvPicPr>
          <p:cNvPr id="7" name="Picture 6" descr="A screenshot of a computer screen&#10;&#10;Description automatically generated">
            <a:extLst>
              <a:ext uri="{FF2B5EF4-FFF2-40B4-BE49-F238E27FC236}">
                <a16:creationId xmlns:a16="http://schemas.microsoft.com/office/drawing/2014/main" id="{F0C93508-8214-B93C-6AEB-700822B4C7C6}"/>
              </a:ext>
            </a:extLst>
          </p:cNvPr>
          <p:cNvPicPr>
            <a:picLocks noChangeAspect="1"/>
          </p:cNvPicPr>
          <p:nvPr/>
        </p:nvPicPr>
        <p:blipFill rotWithShape="1">
          <a:blip r:embed="rId3"/>
          <a:srcRect l="30625" t="8806" r="30906" b="4030"/>
          <a:stretch/>
        </p:blipFill>
        <p:spPr>
          <a:xfrm rot="-300000">
            <a:off x="7838585" y="1613182"/>
            <a:ext cx="2109640" cy="298641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C12C3D21-B9F9-A145-BE4C-016AC031F3DE}"/>
              </a:ext>
            </a:extLst>
          </p:cNvPr>
          <p:cNvPicPr>
            <a:picLocks noChangeAspect="1"/>
          </p:cNvPicPr>
          <p:nvPr/>
        </p:nvPicPr>
        <p:blipFill rotWithShape="1">
          <a:blip r:embed="rId4"/>
          <a:srcRect l="31716" t="14030" r="30970" b="2089"/>
          <a:stretch/>
        </p:blipFill>
        <p:spPr>
          <a:xfrm rot="420000">
            <a:off x="9416401" y="3316655"/>
            <a:ext cx="2274632" cy="3195856"/>
          </a:xfrm>
          <a:prstGeom prst="rect">
            <a:avLst/>
          </a:prstGeom>
        </p:spPr>
      </p:pic>
      <p:pic>
        <p:nvPicPr>
          <p:cNvPr id="9" name="Picture 8" descr="A screenshot of a web page&#10;&#10;Description automatically generated">
            <a:extLst>
              <a:ext uri="{FF2B5EF4-FFF2-40B4-BE49-F238E27FC236}">
                <a16:creationId xmlns:a16="http://schemas.microsoft.com/office/drawing/2014/main" id="{5C527FD2-4865-B0B8-FE5F-9F96827219FF}"/>
              </a:ext>
            </a:extLst>
          </p:cNvPr>
          <p:cNvPicPr>
            <a:picLocks noChangeAspect="1"/>
          </p:cNvPicPr>
          <p:nvPr/>
        </p:nvPicPr>
        <p:blipFill rotWithShape="1">
          <a:blip r:embed="rId5"/>
          <a:srcRect l="8582" t="8507" r="50933" b="20299"/>
          <a:stretch/>
        </p:blipFill>
        <p:spPr>
          <a:xfrm>
            <a:off x="4519747" y="3907871"/>
            <a:ext cx="2492760" cy="2737277"/>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6D5F1B70-93EE-DFA1-942E-7326CFBA5DC6}"/>
              </a:ext>
            </a:extLst>
          </p:cNvPr>
          <p:cNvSpPr>
            <a:spLocks noGrp="1"/>
          </p:cNvSpPr>
          <p:nvPr>
            <p:ph idx="1"/>
          </p:nvPr>
        </p:nvSpPr>
        <p:spPr>
          <a:xfrm>
            <a:off x="658598" y="1523773"/>
            <a:ext cx="6792275" cy="2596409"/>
          </a:xfrm>
        </p:spPr>
        <p:txBody>
          <a:bodyPr vert="horz" lIns="91440" tIns="45720" rIns="91440" bIns="45720" rtlCol="0" anchor="t">
            <a:normAutofit/>
          </a:bodyPr>
          <a:lstStyle/>
          <a:p>
            <a:r>
              <a:rPr lang="en-GB" dirty="0">
                <a:latin typeface="Calibri"/>
                <a:ea typeface="Calibri"/>
                <a:cs typeface="Calibri"/>
              </a:rPr>
              <a:t>Represent, inform and unite the sector, </a:t>
            </a:r>
          </a:p>
          <a:p>
            <a:r>
              <a:rPr lang="en-GB" dirty="0">
                <a:latin typeface="Calibri"/>
                <a:ea typeface="Calibri"/>
                <a:cs typeface="Calibri"/>
              </a:rPr>
              <a:t>Meeting a local need using a credible sources </a:t>
            </a:r>
          </a:p>
          <a:p>
            <a:r>
              <a:rPr lang="en-GB" b="1" dirty="0">
                <a:latin typeface="Calibri"/>
                <a:ea typeface="Calibri"/>
                <a:cs typeface="Calibri"/>
              </a:rPr>
              <a:t>Strand 1</a:t>
            </a:r>
            <a:r>
              <a:rPr lang="en-GB" dirty="0">
                <a:latin typeface="Calibri"/>
                <a:ea typeface="Calibri"/>
                <a:cs typeface="Calibri"/>
              </a:rPr>
              <a:t>: Social media, newsletter, blog and Network taster</a:t>
            </a:r>
          </a:p>
        </p:txBody>
      </p:sp>
      <p:sp>
        <p:nvSpPr>
          <p:cNvPr id="3" name="TextBox 2">
            <a:extLst>
              <a:ext uri="{FF2B5EF4-FFF2-40B4-BE49-F238E27FC236}">
                <a16:creationId xmlns:a16="http://schemas.microsoft.com/office/drawing/2014/main" id="{49D3C927-291E-0D53-92A6-CF69A68BE1C6}"/>
              </a:ext>
            </a:extLst>
          </p:cNvPr>
          <p:cNvSpPr txBox="1"/>
          <p:nvPr/>
        </p:nvSpPr>
        <p:spPr>
          <a:xfrm>
            <a:off x="3390900" y="4449087"/>
            <a:ext cx="953494" cy="1454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b="1">
                <a:solidFill>
                  <a:srgbClr val="00B050"/>
                </a:solidFill>
              </a:rPr>
              <a:t>+</a:t>
            </a:r>
          </a:p>
        </p:txBody>
      </p:sp>
      <p:sp>
        <p:nvSpPr>
          <p:cNvPr id="6" name="TextBox 5">
            <a:extLst>
              <a:ext uri="{FF2B5EF4-FFF2-40B4-BE49-F238E27FC236}">
                <a16:creationId xmlns:a16="http://schemas.microsoft.com/office/drawing/2014/main" id="{E5571F8C-C649-ADFB-5CA7-4F2DD1BC516A}"/>
              </a:ext>
            </a:extLst>
          </p:cNvPr>
          <p:cNvSpPr txBox="1"/>
          <p:nvPr/>
        </p:nvSpPr>
        <p:spPr>
          <a:xfrm>
            <a:off x="8410161" y="4449087"/>
            <a:ext cx="953494" cy="1454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8800" b="1">
                <a:solidFill>
                  <a:srgbClr val="00B050"/>
                </a:solidFill>
              </a:rPr>
              <a:t>+</a:t>
            </a:r>
          </a:p>
        </p:txBody>
      </p:sp>
    </p:spTree>
    <p:extLst>
      <p:ext uri="{BB962C8B-B14F-4D97-AF65-F5344CB8AC3E}">
        <p14:creationId xmlns:p14="http://schemas.microsoft.com/office/powerpoint/2010/main" val="3134505209"/>
      </p:ext>
    </p:extLst>
  </p:cSld>
  <p:clrMapOvr>
    <a:masterClrMapping/>
  </p:clrMapOvr>
</p:sld>
</file>

<file path=ppt/theme/theme1.xml><?xml version="1.0" encoding="utf-8"?>
<a:theme xmlns:a="http://schemas.openxmlformats.org/drawingml/2006/main" name="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Custom 2">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AD4CF19-5E61-404A-B7C4-214B3C027BDE}" vid="{F464787D-1D42-432F-8E0D-8D72CCF45C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D2BEED754FB34FB9A8EECC0DE65D11" ma:contentTypeVersion="12" ma:contentTypeDescription="Create a new document." ma:contentTypeScope="" ma:versionID="8d56ea960d3017601e5249993dce9770">
  <xsd:schema xmlns:xsd="http://www.w3.org/2001/XMLSchema" xmlns:xs="http://www.w3.org/2001/XMLSchema" xmlns:p="http://schemas.microsoft.com/office/2006/metadata/properties" xmlns:ns2="1a7c69af-98df-481b-aefd-a9a73abe57ac" xmlns:ns3="16ae49f3-829e-48a4-b770-42088e17cf9e" targetNamespace="http://schemas.microsoft.com/office/2006/metadata/properties" ma:root="true" ma:fieldsID="ca57cf14da78bfbb7ce7f60a9a12f309" ns2:_="" ns3:_="">
    <xsd:import namespace="1a7c69af-98df-481b-aefd-a9a73abe57ac"/>
    <xsd:import namespace="16ae49f3-829e-48a4-b770-42088e17cf9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7c69af-98df-481b-aefd-a9a73abe57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5d4c797-396b-422f-9324-c7326d1857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ae49f3-829e-48a4-b770-42088e17cf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6b1b432-1b3f-4e3d-84fa-547afe762041}" ma:internalName="TaxCatchAll" ma:showField="CatchAllData" ma:web="16ae49f3-829e-48a4-b770-42088e17cf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6ae49f3-829e-48a4-b770-42088e17cf9e" xsi:nil="true"/>
    <lcf76f155ced4ddcb4097134ff3c332f xmlns="1a7c69af-98df-481b-aefd-a9a73abe57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4E2C51-1096-4979-BD77-CB8C9A1AEEF2}"/>
</file>

<file path=customXml/itemProps2.xml><?xml version="1.0" encoding="utf-8"?>
<ds:datastoreItem xmlns:ds="http://schemas.openxmlformats.org/officeDocument/2006/customXml" ds:itemID="{E4280866-C923-4305-9C5A-E5492FE7B897}">
  <ds:schemaRefs>
    <ds:schemaRef ds:uri="http://schemas.microsoft.com/sharepoint/v3/contenttype/forms"/>
  </ds:schemaRefs>
</ds:datastoreItem>
</file>

<file path=customXml/itemProps3.xml><?xml version="1.0" encoding="utf-8"?>
<ds:datastoreItem xmlns:ds="http://schemas.openxmlformats.org/officeDocument/2006/customXml" ds:itemID="{00EE4AC4-E238-4E63-B058-5CB228A12F95}">
  <ds:schemaRefs>
    <ds:schemaRef ds:uri="http://schemas.openxmlformats.org/package/2006/metadata/core-properties"/>
    <ds:schemaRef ds:uri="http://purl.org/dc/terms/"/>
    <ds:schemaRef ds:uri="16ae49f3-829e-48a4-b770-42088e17cf9e"/>
    <ds:schemaRef ds:uri="http://purl.org/dc/dcmitype/"/>
    <ds:schemaRef ds:uri="249ebf64-3396-4d38-98ee-a92d512a50a9"/>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NCB PowerPoint Template</Template>
  <TotalTime>0</TotalTime>
  <Words>2627</Words>
  <Application>Microsoft Office PowerPoint</Application>
  <PresentationFormat>Widescreen</PresentationFormat>
  <Paragraphs>159</Paragraphs>
  <Slides>21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Calibri,Sans-Serif</vt:lpstr>
      <vt:lpstr>Cera Pro</vt:lpstr>
      <vt:lpstr>Cera Round Pro</vt:lpstr>
      <vt:lpstr>Office Theme</vt:lpstr>
      <vt:lpstr>Encouraging Evidence-Informed Practice</vt:lpstr>
      <vt:lpstr>PowerPoint Presentation</vt:lpstr>
      <vt:lpstr>Evidence is our 'best bet'</vt:lpstr>
      <vt:lpstr>Menu of evidence inputs, formats and sharing</vt:lpstr>
      <vt:lpstr>3 strand approach to sharing evidence</vt:lpstr>
      <vt:lpstr>Blog</vt:lpstr>
      <vt:lpstr>Webinar delivery</vt:lpstr>
      <vt:lpstr>Communities of Practice</vt:lpstr>
      <vt:lpstr>Spotlight on Leadership -  Effective PD</vt:lpstr>
      <vt:lpstr>Spotlight on Leadership -  Effective PD</vt:lpstr>
      <vt:lpstr>Spotlight on Leadership -  Effective PD</vt:lpstr>
      <vt:lpstr>C&amp;L example                       </vt:lpstr>
      <vt:lpstr>C&amp;L example</vt:lpstr>
      <vt:lpstr>Interactive Reading</vt:lpstr>
      <vt:lpstr>Bringing evidence-informed practice to life</vt:lpstr>
      <vt:lpstr>In-depth use of evidence </vt:lpstr>
      <vt:lpstr>Impact</vt:lpstr>
      <vt:lpstr>Impact</vt:lpstr>
      <vt:lpstr>PowerPoint Presentation</vt:lpstr>
      <vt:lpstr>Future possibilities...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Darby</dc:creator>
  <cp:lastModifiedBy>Theresa Johnson</cp:lastModifiedBy>
  <cp:revision>2</cp:revision>
  <dcterms:created xsi:type="dcterms:W3CDTF">2024-01-18T15:27:08Z</dcterms:created>
  <dcterms:modified xsi:type="dcterms:W3CDTF">2024-02-28T14:28:30Z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0x010100EAD2BEED754FB34FB9A8EECC0DE65D11</vt:lpwstr>
  </property>
  <property fmtid="{D5CDD505-2E9C-101B-9397-08002B2CF9AE}" pid="3" name="MediaServiceImageTags">
    <vt:lpwstr/>
  </property>
</Properties>
</file>