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60" r:id="rId5"/>
    <p:sldId id="257"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57A"/>
    <a:srgbClr val="1B1464"/>
    <a:srgbClr val="A82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5" autoAdjust="0"/>
    <p:restoredTop sz="74352" autoAdjust="0"/>
  </p:normalViewPr>
  <p:slideViewPr>
    <p:cSldViewPr snapToGrid="0">
      <p:cViewPr varScale="1">
        <p:scale>
          <a:sx n="55" d="100"/>
          <a:sy n="55" d="100"/>
        </p:scale>
        <p:origin x="1120" y="4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2280"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Johnson" userId="77aa9af8-f5ad-42b7-b536-d4cd37f18305" providerId="ADAL" clId="{82172EA6-8F0F-4475-B3BE-690FA414AA06}"/>
    <pc:docChg chg="undo custSel modSld">
      <pc:chgData name="Theresa Johnson" userId="77aa9af8-f5ad-42b7-b536-d4cd37f18305" providerId="ADAL" clId="{82172EA6-8F0F-4475-B3BE-690FA414AA06}" dt="2024-02-28T15:09:41.516" v="17" actId="14100"/>
      <pc:docMkLst>
        <pc:docMk/>
      </pc:docMkLst>
      <pc:sldChg chg="modSp mod">
        <pc:chgData name="Theresa Johnson" userId="77aa9af8-f5ad-42b7-b536-d4cd37f18305" providerId="ADAL" clId="{82172EA6-8F0F-4475-B3BE-690FA414AA06}" dt="2024-02-28T15:08:54.576" v="15" actId="20577"/>
        <pc:sldMkLst>
          <pc:docMk/>
          <pc:sldMk cId="656035937" sldId="263"/>
        </pc:sldMkLst>
        <pc:spChg chg="mod">
          <ac:chgData name="Theresa Johnson" userId="77aa9af8-f5ad-42b7-b536-d4cd37f18305" providerId="ADAL" clId="{82172EA6-8F0F-4475-B3BE-690FA414AA06}" dt="2024-02-28T15:08:54.576" v="15" actId="20577"/>
          <ac:spMkLst>
            <pc:docMk/>
            <pc:sldMk cId="656035937" sldId="263"/>
            <ac:spMk id="3" creationId="{A797F369-52DE-EC5A-55B7-0EEA5591EBA1}"/>
          </ac:spMkLst>
        </pc:spChg>
        <pc:picChg chg="mod">
          <ac:chgData name="Theresa Johnson" userId="77aa9af8-f5ad-42b7-b536-d4cd37f18305" providerId="ADAL" clId="{82172EA6-8F0F-4475-B3BE-690FA414AA06}" dt="2024-02-28T15:03:50.803" v="3" actId="1076"/>
          <ac:picMkLst>
            <pc:docMk/>
            <pc:sldMk cId="656035937" sldId="263"/>
            <ac:picMk id="8" creationId="{E1E9BC6D-F194-3CC4-1733-4CD93B754F5C}"/>
          </ac:picMkLst>
        </pc:picChg>
      </pc:sldChg>
      <pc:sldChg chg="modSp mod">
        <pc:chgData name="Theresa Johnson" userId="77aa9af8-f5ad-42b7-b536-d4cd37f18305" providerId="ADAL" clId="{82172EA6-8F0F-4475-B3BE-690FA414AA06}" dt="2024-02-28T15:09:41.516" v="17" actId="14100"/>
        <pc:sldMkLst>
          <pc:docMk/>
          <pc:sldMk cId="1534434264" sldId="264"/>
        </pc:sldMkLst>
        <pc:spChg chg="mod">
          <ac:chgData name="Theresa Johnson" userId="77aa9af8-f5ad-42b7-b536-d4cd37f18305" providerId="ADAL" clId="{82172EA6-8F0F-4475-B3BE-690FA414AA06}" dt="2024-02-28T15:09:41.516" v="17" actId="14100"/>
          <ac:spMkLst>
            <pc:docMk/>
            <pc:sldMk cId="1534434264" sldId="264"/>
            <ac:spMk id="7" creationId="{53DC4C07-00AE-A362-EF98-6DE0B368DE4C}"/>
          </ac:spMkLst>
        </pc:spChg>
      </pc:sldChg>
    </pc:docChg>
  </pc:docChgLst>
  <pc:docChgLst>
    <pc:chgData name="Jenny Hollingworth" userId="34cdff03-55d2-49a3-adb6-d0d909b1c7e8" providerId="ADAL" clId="{67E1308F-3876-496E-A894-AA860F58A651}"/>
    <pc:docChg chg="undo redo custSel addSld delSld modSld">
      <pc:chgData name="Jenny Hollingworth" userId="34cdff03-55d2-49a3-adb6-d0d909b1c7e8" providerId="ADAL" clId="{67E1308F-3876-496E-A894-AA860F58A651}" dt="2024-02-21T16:20:09.729" v="3990" actId="20577"/>
      <pc:docMkLst>
        <pc:docMk/>
      </pc:docMkLst>
      <pc:sldChg chg="addSp delSp modSp mod modNotesTx">
        <pc:chgData name="Jenny Hollingworth" userId="34cdff03-55d2-49a3-adb6-d0d909b1c7e8" providerId="ADAL" clId="{67E1308F-3876-496E-A894-AA860F58A651}" dt="2024-02-21T13:32:35.737" v="3174" actId="20577"/>
        <pc:sldMkLst>
          <pc:docMk/>
          <pc:sldMk cId="3170532520" sldId="257"/>
        </pc:sldMkLst>
        <pc:spChg chg="mod">
          <ac:chgData name="Jenny Hollingworth" userId="34cdff03-55d2-49a3-adb6-d0d909b1c7e8" providerId="ADAL" clId="{67E1308F-3876-496E-A894-AA860F58A651}" dt="2024-02-21T07:47:10.052" v="0"/>
          <ac:spMkLst>
            <pc:docMk/>
            <pc:sldMk cId="3170532520" sldId="257"/>
            <ac:spMk id="2" creationId="{00000000-0000-0000-0000-000000000000}"/>
          </ac:spMkLst>
        </pc:spChg>
        <pc:spChg chg="del mod">
          <ac:chgData name="Jenny Hollingworth" userId="34cdff03-55d2-49a3-adb6-d0d909b1c7e8" providerId="ADAL" clId="{67E1308F-3876-496E-A894-AA860F58A651}" dt="2024-02-21T13:31:17.406" v="3154" actId="478"/>
          <ac:spMkLst>
            <pc:docMk/>
            <pc:sldMk cId="3170532520" sldId="257"/>
            <ac:spMk id="3" creationId="{00000000-0000-0000-0000-000000000000}"/>
          </ac:spMkLst>
        </pc:spChg>
        <pc:spChg chg="add del mod">
          <ac:chgData name="Jenny Hollingworth" userId="34cdff03-55d2-49a3-adb6-d0d909b1c7e8" providerId="ADAL" clId="{67E1308F-3876-496E-A894-AA860F58A651}" dt="2024-02-21T13:31:52.769" v="3158" actId="478"/>
          <ac:spMkLst>
            <pc:docMk/>
            <pc:sldMk cId="3170532520" sldId="257"/>
            <ac:spMk id="6" creationId="{07ECFC20-758E-DC82-7186-C0590D512EFC}"/>
          </ac:spMkLst>
        </pc:spChg>
        <pc:spChg chg="add mod">
          <ac:chgData name="Jenny Hollingworth" userId="34cdff03-55d2-49a3-adb6-d0d909b1c7e8" providerId="ADAL" clId="{67E1308F-3876-496E-A894-AA860F58A651}" dt="2024-02-21T13:31:59.319" v="3159" actId="1076"/>
          <ac:spMkLst>
            <pc:docMk/>
            <pc:sldMk cId="3170532520" sldId="257"/>
            <ac:spMk id="7" creationId="{EAF5F3A4-D6E9-DF88-38C4-01C955EB811A}"/>
          </ac:spMkLst>
        </pc:spChg>
      </pc:sldChg>
      <pc:sldChg chg="addSp delSp modSp mod modNotesTx">
        <pc:chgData name="Jenny Hollingworth" userId="34cdff03-55d2-49a3-adb6-d0d909b1c7e8" providerId="ADAL" clId="{67E1308F-3876-496E-A894-AA860F58A651}" dt="2024-02-21T13:44:55.901" v="3232" actId="1076"/>
        <pc:sldMkLst>
          <pc:docMk/>
          <pc:sldMk cId="2398263019" sldId="260"/>
        </pc:sldMkLst>
        <pc:spChg chg="mod">
          <ac:chgData name="Jenny Hollingworth" userId="34cdff03-55d2-49a3-adb6-d0d909b1c7e8" providerId="ADAL" clId="{67E1308F-3876-496E-A894-AA860F58A651}" dt="2024-02-21T10:24:41.634" v="3060" actId="20577"/>
          <ac:spMkLst>
            <pc:docMk/>
            <pc:sldMk cId="2398263019" sldId="260"/>
            <ac:spMk id="2" creationId="{A33BBDF1-E193-4367-A1C4-22B94C6CB73C}"/>
          </ac:spMkLst>
        </pc:spChg>
        <pc:spChg chg="del">
          <ac:chgData name="Jenny Hollingworth" userId="34cdff03-55d2-49a3-adb6-d0d909b1c7e8" providerId="ADAL" clId="{67E1308F-3876-496E-A894-AA860F58A651}" dt="2024-02-21T10:22:52.630" v="3047" actId="478"/>
          <ac:spMkLst>
            <pc:docMk/>
            <pc:sldMk cId="2398263019" sldId="260"/>
            <ac:spMk id="3" creationId="{385473BA-4051-4BDD-8019-6951CD7C10F5}"/>
          </ac:spMkLst>
        </pc:spChg>
        <pc:picChg chg="add mod">
          <ac:chgData name="Jenny Hollingworth" userId="34cdff03-55d2-49a3-adb6-d0d909b1c7e8" providerId="ADAL" clId="{67E1308F-3876-496E-A894-AA860F58A651}" dt="2024-02-21T13:42:50.458" v="3218" actId="1076"/>
          <ac:picMkLst>
            <pc:docMk/>
            <pc:sldMk cId="2398263019" sldId="260"/>
            <ac:picMk id="3" creationId="{A20AE873-9136-F1BB-F339-F0B541C9EC24}"/>
          </ac:picMkLst>
        </pc:picChg>
        <pc:picChg chg="add mod">
          <ac:chgData name="Jenny Hollingworth" userId="34cdff03-55d2-49a3-adb6-d0d909b1c7e8" providerId="ADAL" clId="{67E1308F-3876-496E-A894-AA860F58A651}" dt="2024-02-21T13:44:34.631" v="3229" actId="1076"/>
          <ac:picMkLst>
            <pc:docMk/>
            <pc:sldMk cId="2398263019" sldId="260"/>
            <ac:picMk id="4" creationId="{64997754-E2CE-B695-B92E-4AD2A1196731}"/>
          </ac:picMkLst>
        </pc:picChg>
        <pc:picChg chg="add mod">
          <ac:chgData name="Jenny Hollingworth" userId="34cdff03-55d2-49a3-adb6-d0d909b1c7e8" providerId="ADAL" clId="{67E1308F-3876-496E-A894-AA860F58A651}" dt="2024-02-21T13:44:55.901" v="3232" actId="1076"/>
          <ac:picMkLst>
            <pc:docMk/>
            <pc:sldMk cId="2398263019" sldId="260"/>
            <ac:picMk id="1026" creationId="{FFA5B17D-A3E9-C56F-B005-E042C2D5F4C8}"/>
          </ac:picMkLst>
        </pc:picChg>
        <pc:picChg chg="add mod">
          <ac:chgData name="Jenny Hollingworth" userId="34cdff03-55d2-49a3-adb6-d0d909b1c7e8" providerId="ADAL" clId="{67E1308F-3876-496E-A894-AA860F58A651}" dt="2024-02-21T13:44:37.232" v="3230" actId="1076"/>
          <ac:picMkLst>
            <pc:docMk/>
            <pc:sldMk cId="2398263019" sldId="260"/>
            <ac:picMk id="1028" creationId="{8163A295-E535-2643-E3C8-71493687CA58}"/>
          </ac:picMkLst>
        </pc:picChg>
        <pc:picChg chg="add mod">
          <ac:chgData name="Jenny Hollingworth" userId="34cdff03-55d2-49a3-adb6-d0d909b1c7e8" providerId="ADAL" clId="{67E1308F-3876-496E-A894-AA860F58A651}" dt="2024-02-21T13:44:39.432" v="3231" actId="1076"/>
          <ac:picMkLst>
            <pc:docMk/>
            <pc:sldMk cId="2398263019" sldId="260"/>
            <ac:picMk id="1030" creationId="{EE97E899-9352-0977-4A08-36A321FA3362}"/>
          </ac:picMkLst>
        </pc:picChg>
      </pc:sldChg>
      <pc:sldChg chg="del">
        <pc:chgData name="Jenny Hollingworth" userId="34cdff03-55d2-49a3-adb6-d0d909b1c7e8" providerId="ADAL" clId="{67E1308F-3876-496E-A894-AA860F58A651}" dt="2024-02-21T10:32:57.837" v="3112" actId="47"/>
        <pc:sldMkLst>
          <pc:docMk/>
          <pc:sldMk cId="1272264688" sldId="261"/>
        </pc:sldMkLst>
      </pc:sldChg>
      <pc:sldChg chg="modSp mod modNotesTx">
        <pc:chgData name="Jenny Hollingworth" userId="34cdff03-55d2-49a3-adb6-d0d909b1c7e8" providerId="ADAL" clId="{67E1308F-3876-496E-A894-AA860F58A651}" dt="2024-02-21T16:17:55.744" v="3980" actId="20577"/>
        <pc:sldMkLst>
          <pc:docMk/>
          <pc:sldMk cId="3730620769" sldId="262"/>
        </pc:sldMkLst>
        <pc:spChg chg="mod">
          <ac:chgData name="Jenny Hollingworth" userId="34cdff03-55d2-49a3-adb6-d0d909b1c7e8" providerId="ADAL" clId="{67E1308F-3876-496E-A894-AA860F58A651}" dt="2024-02-21T08:13:37.995" v="622" actId="1076"/>
          <ac:spMkLst>
            <pc:docMk/>
            <pc:sldMk cId="3730620769" sldId="262"/>
            <ac:spMk id="2" creationId="{D7D6D894-E43C-913B-078E-0E4393D4A08F}"/>
          </ac:spMkLst>
        </pc:spChg>
        <pc:spChg chg="mod">
          <ac:chgData name="Jenny Hollingworth" userId="34cdff03-55d2-49a3-adb6-d0d909b1c7e8" providerId="ADAL" clId="{67E1308F-3876-496E-A894-AA860F58A651}" dt="2024-02-21T16:17:55.744" v="3980" actId="20577"/>
          <ac:spMkLst>
            <pc:docMk/>
            <pc:sldMk cId="3730620769" sldId="262"/>
            <ac:spMk id="3" creationId="{E1E1AED5-70AD-035C-E451-FA981455CF75}"/>
          </ac:spMkLst>
        </pc:spChg>
      </pc:sldChg>
      <pc:sldChg chg="modSp mod modNotesTx">
        <pc:chgData name="Jenny Hollingworth" userId="34cdff03-55d2-49a3-adb6-d0d909b1c7e8" providerId="ADAL" clId="{67E1308F-3876-496E-A894-AA860F58A651}" dt="2024-02-21T16:20:09.729" v="3990" actId="20577"/>
        <pc:sldMkLst>
          <pc:docMk/>
          <pc:sldMk cId="656035937" sldId="263"/>
        </pc:sldMkLst>
        <pc:spChg chg="mod">
          <ac:chgData name="Jenny Hollingworth" userId="34cdff03-55d2-49a3-adb6-d0d909b1c7e8" providerId="ADAL" clId="{67E1308F-3876-496E-A894-AA860F58A651}" dt="2024-02-21T07:47:51.462" v="6"/>
          <ac:spMkLst>
            <pc:docMk/>
            <pc:sldMk cId="656035937" sldId="263"/>
            <ac:spMk id="2" creationId="{8DD49658-0A62-EDF2-B6AA-15D72FA2092D}"/>
          </ac:spMkLst>
        </pc:spChg>
        <pc:spChg chg="mod">
          <ac:chgData name="Jenny Hollingworth" userId="34cdff03-55d2-49a3-adb6-d0d909b1c7e8" providerId="ADAL" clId="{67E1308F-3876-496E-A894-AA860F58A651}" dt="2024-02-21T16:18:57.392" v="3984" actId="20577"/>
          <ac:spMkLst>
            <pc:docMk/>
            <pc:sldMk cId="656035937" sldId="263"/>
            <ac:spMk id="3" creationId="{A797F369-52DE-EC5A-55B7-0EEA5591EBA1}"/>
          </ac:spMkLst>
        </pc:spChg>
      </pc:sldChg>
      <pc:sldChg chg="addSp delSp modSp mod modNotesTx">
        <pc:chgData name="Jenny Hollingworth" userId="34cdff03-55d2-49a3-adb6-d0d909b1c7e8" providerId="ADAL" clId="{67E1308F-3876-496E-A894-AA860F58A651}" dt="2024-02-21T13:26:36.354" v="3149" actId="20577"/>
        <pc:sldMkLst>
          <pc:docMk/>
          <pc:sldMk cId="1534434264" sldId="264"/>
        </pc:sldMkLst>
        <pc:spChg chg="mod">
          <ac:chgData name="Jenny Hollingworth" userId="34cdff03-55d2-49a3-adb6-d0d909b1c7e8" providerId="ADAL" clId="{67E1308F-3876-496E-A894-AA860F58A651}" dt="2024-02-21T07:48:22.651" v="10"/>
          <ac:spMkLst>
            <pc:docMk/>
            <pc:sldMk cId="1534434264" sldId="264"/>
            <ac:spMk id="2" creationId="{7ACC3068-7EED-930E-F10E-92D6D49380EF}"/>
          </ac:spMkLst>
        </pc:spChg>
        <pc:spChg chg="del mod">
          <ac:chgData name="Jenny Hollingworth" userId="34cdff03-55d2-49a3-adb6-d0d909b1c7e8" providerId="ADAL" clId="{67E1308F-3876-496E-A894-AA860F58A651}" dt="2024-02-21T13:25:26.509" v="3122" actId="478"/>
          <ac:spMkLst>
            <pc:docMk/>
            <pc:sldMk cId="1534434264" sldId="264"/>
            <ac:spMk id="3" creationId="{C428AAD7-B0EE-9D2A-EC93-406D9C633067}"/>
          </ac:spMkLst>
        </pc:spChg>
        <pc:spChg chg="add del mod">
          <ac:chgData name="Jenny Hollingworth" userId="34cdff03-55d2-49a3-adb6-d0d909b1c7e8" providerId="ADAL" clId="{67E1308F-3876-496E-A894-AA860F58A651}" dt="2024-02-21T13:25:37.450" v="3123"/>
          <ac:spMkLst>
            <pc:docMk/>
            <pc:sldMk cId="1534434264" sldId="264"/>
            <ac:spMk id="6" creationId="{0FAF5FB4-0BEA-5FBC-D637-7AD73C803B5C}"/>
          </ac:spMkLst>
        </pc:spChg>
        <pc:spChg chg="add del">
          <ac:chgData name="Jenny Hollingworth" userId="34cdff03-55d2-49a3-adb6-d0d909b1c7e8" providerId="ADAL" clId="{67E1308F-3876-496E-A894-AA860F58A651}" dt="2024-02-21T07:48:37.860" v="13" actId="478"/>
          <ac:spMkLst>
            <pc:docMk/>
            <pc:sldMk cId="1534434264" sldId="264"/>
            <ac:spMk id="6" creationId="{600DAC81-25F4-DA64-1953-172A0B2C59BD}"/>
          </ac:spMkLst>
        </pc:spChg>
        <pc:spChg chg="add mod">
          <ac:chgData name="Jenny Hollingworth" userId="34cdff03-55d2-49a3-adb6-d0d909b1c7e8" providerId="ADAL" clId="{67E1308F-3876-496E-A894-AA860F58A651}" dt="2024-02-21T13:26:15.841" v="3126" actId="20577"/>
          <ac:spMkLst>
            <pc:docMk/>
            <pc:sldMk cId="1534434264" sldId="264"/>
            <ac:spMk id="7" creationId="{53DC4C07-00AE-A362-EF98-6DE0B368DE4C}"/>
          </ac:spMkLst>
        </pc:spChg>
      </pc:sldChg>
      <pc:sldChg chg="addSp delSp modSp mod modNotesTx">
        <pc:chgData name="Jenny Hollingworth" userId="34cdff03-55d2-49a3-adb6-d0d909b1c7e8" providerId="ADAL" clId="{67E1308F-3876-496E-A894-AA860F58A651}" dt="2024-02-21T15:51:43.318" v="3340" actId="313"/>
        <pc:sldMkLst>
          <pc:docMk/>
          <pc:sldMk cId="1710914249" sldId="265"/>
        </pc:sldMkLst>
        <pc:spChg chg="mod">
          <ac:chgData name="Jenny Hollingworth" userId="34cdff03-55d2-49a3-adb6-d0d909b1c7e8" providerId="ADAL" clId="{67E1308F-3876-496E-A894-AA860F58A651}" dt="2024-02-21T07:48:56.104" v="14"/>
          <ac:spMkLst>
            <pc:docMk/>
            <pc:sldMk cId="1710914249" sldId="265"/>
            <ac:spMk id="2" creationId="{2283F4A4-BC71-967B-AF42-435E5D18100D}"/>
          </ac:spMkLst>
        </pc:spChg>
        <pc:spChg chg="add del mod">
          <ac:chgData name="Jenny Hollingworth" userId="34cdff03-55d2-49a3-adb6-d0d909b1c7e8" providerId="ADAL" clId="{67E1308F-3876-496E-A894-AA860F58A651}" dt="2024-02-21T14:27:46.998" v="3235" actId="478"/>
          <ac:spMkLst>
            <pc:docMk/>
            <pc:sldMk cId="1710914249" sldId="265"/>
            <ac:spMk id="3" creationId="{2505C01B-67AE-C55A-5A04-C683F32048F9}"/>
          </ac:spMkLst>
        </pc:spChg>
        <pc:spChg chg="add del mod">
          <ac:chgData name="Jenny Hollingworth" userId="34cdff03-55d2-49a3-adb6-d0d909b1c7e8" providerId="ADAL" clId="{67E1308F-3876-496E-A894-AA860F58A651}" dt="2024-02-21T13:24:40.938" v="3120" actId="478"/>
          <ac:spMkLst>
            <pc:docMk/>
            <pc:sldMk cId="1710914249" sldId="265"/>
            <ac:spMk id="6" creationId="{29257A1A-760B-F2E9-0912-041E6F2DD3B3}"/>
          </ac:spMkLst>
        </pc:spChg>
        <pc:spChg chg="add del mod">
          <ac:chgData name="Jenny Hollingworth" userId="34cdff03-55d2-49a3-adb6-d0d909b1c7e8" providerId="ADAL" clId="{67E1308F-3876-496E-A894-AA860F58A651}" dt="2024-02-21T14:30:19.005" v="3244" actId="478"/>
          <ac:spMkLst>
            <pc:docMk/>
            <pc:sldMk cId="1710914249" sldId="265"/>
            <ac:spMk id="9" creationId="{93DC91C3-A682-7D60-018D-1DC29EE8920F}"/>
          </ac:spMkLst>
        </pc:spChg>
        <pc:spChg chg="add del mod">
          <ac:chgData name="Jenny Hollingworth" userId="34cdff03-55d2-49a3-adb6-d0d909b1c7e8" providerId="ADAL" clId="{67E1308F-3876-496E-A894-AA860F58A651}" dt="2024-02-21T14:28:04.133" v="3240" actId="478"/>
          <ac:spMkLst>
            <pc:docMk/>
            <pc:sldMk cId="1710914249" sldId="265"/>
            <ac:spMk id="11" creationId="{6CAF50EA-3285-D7E9-7C96-D249736FA5FD}"/>
          </ac:spMkLst>
        </pc:spChg>
        <pc:spChg chg="add del mod">
          <ac:chgData name="Jenny Hollingworth" userId="34cdff03-55d2-49a3-adb6-d0d909b1c7e8" providerId="ADAL" clId="{67E1308F-3876-496E-A894-AA860F58A651}" dt="2024-02-21T14:30:45.667" v="3245" actId="478"/>
          <ac:spMkLst>
            <pc:docMk/>
            <pc:sldMk cId="1710914249" sldId="265"/>
            <ac:spMk id="12" creationId="{2505C01B-67AE-C55A-5A04-C683F32048F9}"/>
          </ac:spMkLst>
        </pc:spChg>
        <pc:spChg chg="add mod">
          <ac:chgData name="Jenny Hollingworth" userId="34cdff03-55d2-49a3-adb6-d0d909b1c7e8" providerId="ADAL" clId="{67E1308F-3876-496E-A894-AA860F58A651}" dt="2024-02-21T14:30:54.301" v="3249" actId="12"/>
          <ac:spMkLst>
            <pc:docMk/>
            <pc:sldMk cId="1710914249" sldId="265"/>
            <ac:spMk id="13" creationId="{2505C01B-67AE-C55A-5A04-C683F32048F9}"/>
          </ac:spMkLst>
        </pc:spChg>
        <pc:graphicFrameChg chg="add mod">
          <ac:chgData name="Jenny Hollingworth" userId="34cdff03-55d2-49a3-adb6-d0d909b1c7e8" providerId="ADAL" clId="{67E1308F-3876-496E-A894-AA860F58A651}" dt="2024-02-21T07:49:15.860" v="15"/>
          <ac:graphicFrameMkLst>
            <pc:docMk/>
            <pc:sldMk cId="1710914249" sldId="265"/>
            <ac:graphicFrameMk id="6" creationId="{CF966C4A-AD53-EEB4-CBCF-9D5F52B3BA9C}"/>
          </ac:graphicFrameMkLst>
        </pc:graphicFrameChg>
        <pc:picChg chg="add mod">
          <ac:chgData name="Jenny Hollingworth" userId="34cdff03-55d2-49a3-adb6-d0d909b1c7e8" providerId="ADAL" clId="{67E1308F-3876-496E-A894-AA860F58A651}" dt="2024-02-21T13:24:26.153" v="3117" actId="1076"/>
          <ac:picMkLst>
            <pc:docMk/>
            <pc:sldMk cId="1710914249" sldId="265"/>
            <ac:picMk id="7" creationId="{567C6F0C-6507-2A8B-3D79-B3E2D114D1BC}"/>
          </ac:picMkLst>
        </pc:picChg>
      </pc:sldChg>
      <pc:sldChg chg="add del">
        <pc:chgData name="Jenny Hollingworth" userId="34cdff03-55d2-49a3-adb6-d0d909b1c7e8" providerId="ADAL" clId="{67E1308F-3876-496E-A894-AA860F58A651}" dt="2024-02-21T13:31:05.270" v="3151"/>
        <pc:sldMkLst>
          <pc:docMk/>
          <pc:sldMk cId="2690807622" sldId="2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1B3BC1-0DB9-4336-BCD5-41F781B32A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EA5D48A-2137-49A4-89DD-3CCEBFCDEE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2064A7-27AE-4AB2-8B90-81DD7F9AEDF2}" type="datetimeFigureOut">
              <a:rPr lang="en-GB" smtClean="0"/>
              <a:t>28/02/2024</a:t>
            </a:fld>
            <a:endParaRPr lang="en-GB"/>
          </a:p>
        </p:txBody>
      </p:sp>
      <p:sp>
        <p:nvSpPr>
          <p:cNvPr id="4" name="Footer Placeholder 3">
            <a:extLst>
              <a:ext uri="{FF2B5EF4-FFF2-40B4-BE49-F238E27FC236}">
                <a16:creationId xmlns:a16="http://schemas.microsoft.com/office/drawing/2014/main" id="{3C7A2817-36C0-4901-8B96-7737603479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F18D050-5E40-46D7-831E-0542655E6C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5011EC-F915-4EB4-9C23-38E1C59BB062}" type="slidenum">
              <a:rPr lang="en-GB" smtClean="0"/>
              <a:t>‹#›</a:t>
            </a:fld>
            <a:endParaRPr lang="en-GB"/>
          </a:p>
        </p:txBody>
      </p:sp>
    </p:spTree>
    <p:extLst>
      <p:ext uri="{BB962C8B-B14F-4D97-AF65-F5344CB8AC3E}">
        <p14:creationId xmlns:p14="http://schemas.microsoft.com/office/powerpoint/2010/main" val="903064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890E4-3E58-49DF-9AED-2CD40E1FAA60}" type="datetimeFigureOut">
              <a:rPr lang="en-GB" smtClean="0"/>
              <a:t>28/02/2024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20846-4C2F-4C13-9B49-CADF8D60C115}" type="slidenum">
              <a:rPr lang="en-GB" smtClean="0"/>
              <a:t>‹#›</a:t>
            </a:fld>
            <a:endParaRPr lang="en-GB"/>
          </a:p>
        </p:txBody>
      </p:sp>
    </p:spTree>
    <p:extLst>
      <p:ext uri="{BB962C8B-B14F-4D97-AF65-F5344CB8AC3E}">
        <p14:creationId xmlns:p14="http://schemas.microsoft.com/office/powerpoint/2010/main" val="362454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Bristol and Beyond</a:t>
            </a:r>
            <a:endParaRPr lang="en-GB" dirty="0"/>
          </a:p>
        </p:txBody>
      </p:sp>
      <p:sp>
        <p:nvSpPr>
          <p:cNvPr id="4" name="Slide Number Placeholder 3"/>
          <p:cNvSpPr>
            <a:spLocks noGrp="1"/>
          </p:cNvSpPr>
          <p:nvPr>
            <p:ph type="sldNum" sz="quarter" idx="5"/>
          </p:nvPr>
        </p:nvSpPr>
        <p:spPr/>
        <p:txBody>
          <a:bodyPr/>
          <a:lstStyle/>
          <a:p>
            <a:fld id="{39620846-4C2F-4C13-9B49-CADF8D60C115}" type="slidenum">
              <a:rPr lang="en-GB" smtClean="0"/>
              <a:t>1</a:t>
            </a:fld>
            <a:endParaRPr lang="en-GB"/>
          </a:p>
        </p:txBody>
      </p:sp>
    </p:spTree>
    <p:extLst>
      <p:ext uri="{BB962C8B-B14F-4D97-AF65-F5344CB8AC3E}">
        <p14:creationId xmlns:p14="http://schemas.microsoft.com/office/powerpoint/2010/main" val="48151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Presented by Liverpool and Beyond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Stronger</a:t>
            </a:r>
            <a:r>
              <a:rPr lang="en-US" baseline="0" dirty="0"/>
              <a:t> Practice Hubs have a number of Key Partners, some of which are national partners such as the DfE, EEF and NCB, others are regional partners such as English Hub, Maths Hub, Research Schools and other partners are more </a:t>
            </a:r>
            <a:r>
              <a:rPr lang="en-US" baseline="0" dirty="0" err="1"/>
              <a:t>localised</a:t>
            </a:r>
            <a:r>
              <a:rPr lang="en-US" baseline="0" dirty="0"/>
              <a:t> to each individual Stronger Practice Hub.  This opportunity to engage with a range of Key Partners has enabled the Stronger Practice Hubs to build on existing partnerships.  This in turn has brought to the fore opportunities to acknowledge and deliver high quality evidence informed practice with colleagues.</a:t>
            </a:r>
            <a:endParaRPr lang="en-GB" dirty="0"/>
          </a:p>
          <a:p>
            <a:endParaRPr lang="en-GB" dirty="0"/>
          </a:p>
        </p:txBody>
      </p:sp>
      <p:sp>
        <p:nvSpPr>
          <p:cNvPr id="4" name="Slide Number Placeholder 3"/>
          <p:cNvSpPr>
            <a:spLocks noGrp="1"/>
          </p:cNvSpPr>
          <p:nvPr>
            <p:ph type="sldNum" sz="quarter" idx="5"/>
          </p:nvPr>
        </p:nvSpPr>
        <p:spPr/>
        <p:txBody>
          <a:bodyPr/>
          <a:lstStyle/>
          <a:p>
            <a:fld id="{39620846-4C2F-4C13-9B49-CADF8D60C115}" type="slidenum">
              <a:rPr lang="en-GB" smtClean="0"/>
              <a:t>2</a:t>
            </a:fld>
            <a:endParaRPr lang="en-GB"/>
          </a:p>
        </p:txBody>
      </p:sp>
    </p:spTree>
    <p:extLst>
      <p:ext uri="{BB962C8B-B14F-4D97-AF65-F5344CB8AC3E}">
        <p14:creationId xmlns:p14="http://schemas.microsoft.com/office/powerpoint/2010/main" val="34392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Bright Futures</a:t>
            </a:r>
          </a:p>
          <a:p>
            <a:r>
              <a:rPr lang="en-US" dirty="0"/>
              <a:t>As per slide text </a:t>
            </a:r>
          </a:p>
          <a:p>
            <a:r>
              <a:rPr lang="en-US" dirty="0"/>
              <a:t>Initial meetings about listening to partners needs, context and talking about how we can complement this</a:t>
            </a:r>
          </a:p>
          <a:p>
            <a:r>
              <a:rPr lang="en-US" dirty="0"/>
              <a:t>Identifying their strengths and not duplicating local offer</a:t>
            </a:r>
          </a:p>
          <a:p>
            <a:r>
              <a:rPr lang="en-US" dirty="0"/>
              <a:t>Encouraging collaboration taping into local knowledge and skills and best practice</a:t>
            </a:r>
          </a:p>
          <a:p>
            <a:r>
              <a:rPr lang="en-US" dirty="0"/>
              <a:t>Revisiting partnerships regularly </a:t>
            </a:r>
          </a:p>
          <a:p>
            <a:r>
              <a:rPr lang="en-US" dirty="0"/>
              <a:t>Getting involved and supporting partners work </a:t>
            </a:r>
          </a:p>
          <a:p>
            <a:r>
              <a:rPr lang="en-GB" dirty="0"/>
              <a:t>Importance of the Mentor scheme in developing CM partnerships</a:t>
            </a:r>
          </a:p>
          <a:p>
            <a:r>
              <a:rPr lang="en-GB" dirty="0"/>
              <a:t>Supporting promotion of events </a:t>
            </a:r>
          </a:p>
        </p:txBody>
      </p:sp>
      <p:sp>
        <p:nvSpPr>
          <p:cNvPr id="4" name="Slide Number Placeholder 3"/>
          <p:cNvSpPr>
            <a:spLocks noGrp="1"/>
          </p:cNvSpPr>
          <p:nvPr>
            <p:ph type="sldNum" sz="quarter" idx="5"/>
          </p:nvPr>
        </p:nvSpPr>
        <p:spPr/>
        <p:txBody>
          <a:bodyPr/>
          <a:lstStyle/>
          <a:p>
            <a:fld id="{39620846-4C2F-4C13-9B49-CADF8D60C115}" type="slidenum">
              <a:rPr lang="en-GB" smtClean="0"/>
              <a:t>3</a:t>
            </a:fld>
            <a:endParaRPr lang="en-GB"/>
          </a:p>
        </p:txBody>
      </p:sp>
    </p:spTree>
    <p:extLst>
      <p:ext uri="{BB962C8B-B14F-4D97-AF65-F5344CB8AC3E}">
        <p14:creationId xmlns:p14="http://schemas.microsoft.com/office/powerpoint/2010/main" val="33283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Bright Futures</a:t>
            </a:r>
          </a:p>
          <a:p>
            <a:r>
              <a:rPr lang="en-US" dirty="0"/>
              <a:t>As per slide text above</a:t>
            </a:r>
            <a:endParaRPr lang="en-GB" dirty="0"/>
          </a:p>
        </p:txBody>
      </p:sp>
      <p:sp>
        <p:nvSpPr>
          <p:cNvPr id="4" name="Slide Number Placeholder 3"/>
          <p:cNvSpPr>
            <a:spLocks noGrp="1"/>
          </p:cNvSpPr>
          <p:nvPr>
            <p:ph type="sldNum" sz="quarter" idx="5"/>
          </p:nvPr>
        </p:nvSpPr>
        <p:spPr/>
        <p:txBody>
          <a:bodyPr/>
          <a:lstStyle/>
          <a:p>
            <a:fld id="{39620846-4C2F-4C13-9B49-CADF8D60C115}" type="slidenum">
              <a:rPr lang="en-GB" smtClean="0"/>
              <a:t>4</a:t>
            </a:fld>
            <a:endParaRPr lang="en-GB"/>
          </a:p>
        </p:txBody>
      </p:sp>
    </p:spTree>
    <p:extLst>
      <p:ext uri="{BB962C8B-B14F-4D97-AF65-F5344CB8AC3E}">
        <p14:creationId xmlns:p14="http://schemas.microsoft.com/office/powerpoint/2010/main" val="53219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Covid still very prevalent, a cost of living crisis and the recruitment and retention crisis very much an issue we wanted to share the impact of our partnerships…..</a:t>
            </a:r>
            <a:endParaRPr lang="en-GB" dirty="0"/>
          </a:p>
        </p:txBody>
      </p:sp>
      <p:sp>
        <p:nvSpPr>
          <p:cNvPr id="4" name="Slide Number Placeholder 3"/>
          <p:cNvSpPr>
            <a:spLocks noGrp="1"/>
          </p:cNvSpPr>
          <p:nvPr>
            <p:ph type="sldNum" sz="quarter" idx="5"/>
          </p:nvPr>
        </p:nvSpPr>
        <p:spPr/>
        <p:txBody>
          <a:bodyPr/>
          <a:lstStyle/>
          <a:p>
            <a:fld id="{39620846-4C2F-4C13-9B49-CADF8D60C115}" type="slidenum">
              <a:rPr lang="en-GB" smtClean="0"/>
              <a:t>5</a:t>
            </a:fld>
            <a:endParaRPr lang="en-GB"/>
          </a:p>
        </p:txBody>
      </p:sp>
    </p:spTree>
    <p:extLst>
      <p:ext uri="{BB962C8B-B14F-4D97-AF65-F5344CB8AC3E}">
        <p14:creationId xmlns:p14="http://schemas.microsoft.com/office/powerpoint/2010/main" val="479641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Covid still very prevalent, a cost of living crisis and the recruitment and retention crisis very much an issue we wanted to share the impact of our partnerships…..</a:t>
            </a:r>
            <a:endParaRPr lang="en-GB" dirty="0"/>
          </a:p>
        </p:txBody>
      </p:sp>
      <p:sp>
        <p:nvSpPr>
          <p:cNvPr id="4" name="Slide Number Placeholder 3"/>
          <p:cNvSpPr>
            <a:spLocks noGrp="1"/>
          </p:cNvSpPr>
          <p:nvPr>
            <p:ph type="sldNum" sz="quarter" idx="5"/>
          </p:nvPr>
        </p:nvSpPr>
        <p:spPr/>
        <p:txBody>
          <a:bodyPr/>
          <a:lstStyle/>
          <a:p>
            <a:fld id="{39620846-4C2F-4C13-9B49-CADF8D60C115}" type="slidenum">
              <a:rPr lang="en-GB" smtClean="0"/>
              <a:t>6</a:t>
            </a:fld>
            <a:endParaRPr lang="en-GB"/>
          </a:p>
        </p:txBody>
      </p:sp>
    </p:spTree>
    <p:extLst>
      <p:ext uri="{BB962C8B-B14F-4D97-AF65-F5344CB8AC3E}">
        <p14:creationId xmlns:p14="http://schemas.microsoft.com/office/powerpoint/2010/main" val="546382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197109" y="6308003"/>
            <a:ext cx="2743200" cy="365125"/>
          </a:xfrm>
          <a:prstGeom prst="rect">
            <a:avLst/>
          </a:prstGeom>
        </p:spPr>
        <p:txBody>
          <a:bodyPr/>
          <a:lstStyle/>
          <a:p>
            <a:fld id="{EEB5C66E-5DC7-44DE-A2BC-A5C49D76756C}" type="slidenum">
              <a:rPr lang="en-GB" smtClean="0"/>
              <a:t>‹#›</a:t>
            </a:fld>
            <a:endParaRPr lang="en-GB"/>
          </a:p>
        </p:txBody>
      </p:sp>
      <p:pic>
        <p:nvPicPr>
          <p:cNvPr id="7" name="Picture 6">
            <a:extLst>
              <a:ext uri="{FF2B5EF4-FFF2-40B4-BE49-F238E27FC236}">
                <a16:creationId xmlns:a16="http://schemas.microsoft.com/office/drawing/2014/main" id="{9D1363E6-6783-48A3-9F95-1B6B97FB11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233318">
            <a:off x="-1895861" y="1245878"/>
            <a:ext cx="7428480" cy="4680000"/>
          </a:xfrm>
          <a:prstGeom prst="rect">
            <a:avLst/>
          </a:prstGeom>
        </p:spPr>
      </p:pic>
      <p:sp>
        <p:nvSpPr>
          <p:cNvPr id="2" name="Title 1"/>
          <p:cNvSpPr>
            <a:spLocks noGrp="1"/>
          </p:cNvSpPr>
          <p:nvPr>
            <p:ph type="ctrTitle"/>
          </p:nvPr>
        </p:nvSpPr>
        <p:spPr>
          <a:xfrm>
            <a:off x="238126" y="3585878"/>
            <a:ext cx="5343524" cy="765898"/>
          </a:xfrm>
        </p:spPr>
        <p:txBody>
          <a:bodyPr anchor="b">
            <a:normAutofit/>
          </a:bodyPr>
          <a:lstStyle>
            <a:lvl1pPr algn="l">
              <a:defRPr sz="3200"/>
            </a:lvl1pPr>
          </a:lstStyle>
          <a:p>
            <a:r>
              <a:rPr lang="en-US"/>
              <a:t>Click to edit Master title style</a:t>
            </a:r>
            <a:endParaRPr lang="en-GB" dirty="0"/>
          </a:p>
        </p:txBody>
      </p:sp>
      <p:sp>
        <p:nvSpPr>
          <p:cNvPr id="3" name="Subtitle 2"/>
          <p:cNvSpPr>
            <a:spLocks noGrp="1"/>
          </p:cNvSpPr>
          <p:nvPr>
            <p:ph type="subTitle" idx="1"/>
          </p:nvPr>
        </p:nvSpPr>
        <p:spPr>
          <a:xfrm>
            <a:off x="238126" y="2891708"/>
            <a:ext cx="5343524" cy="464545"/>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45660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1964" y="681037"/>
            <a:ext cx="10577945" cy="1325563"/>
          </a:xfrm>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a:xfrm>
            <a:off x="701964" y="2238375"/>
            <a:ext cx="10651836" cy="3938588"/>
          </a:xfrm>
        </p:spPr>
        <p:txBody>
          <a:bodyPr vert="eaVert"/>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197109" y="6308003"/>
            <a:ext cx="2743200" cy="365125"/>
          </a:xfrm>
          <a:prstGeom prst="rect">
            <a:avLst/>
          </a:prstGeom>
        </p:spPr>
        <p:txBody>
          <a:bodyPr/>
          <a:lstStyle/>
          <a:p>
            <a:fld id="{EEB5C66E-5DC7-44DE-A2BC-A5C49D76756C}" type="slidenum">
              <a:rPr lang="en-GB" smtClean="0"/>
              <a:t>‹#›</a:t>
            </a:fld>
            <a:endParaRPr lang="en-GB"/>
          </a:p>
        </p:txBody>
      </p:sp>
    </p:spTree>
    <p:extLst>
      <p:ext uri="{BB962C8B-B14F-4D97-AF65-F5344CB8AC3E}">
        <p14:creationId xmlns:p14="http://schemas.microsoft.com/office/powerpoint/2010/main" val="115411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197109" y="6308003"/>
            <a:ext cx="2743200" cy="365125"/>
          </a:xfrm>
          <a:prstGeom prst="rect">
            <a:avLst/>
          </a:prstGeom>
        </p:spPr>
        <p:txBody>
          <a:bodyPr/>
          <a:lstStyle/>
          <a:p>
            <a:fld id="{EEB5C66E-5DC7-44DE-A2BC-A5C49D76756C}" type="slidenum">
              <a:rPr lang="en-GB" smtClean="0"/>
              <a:t>‹#›</a:t>
            </a:fld>
            <a:endParaRPr lang="en-GB"/>
          </a:p>
        </p:txBody>
      </p:sp>
    </p:spTree>
    <p:extLst>
      <p:ext uri="{BB962C8B-B14F-4D97-AF65-F5344CB8AC3E}">
        <p14:creationId xmlns:p14="http://schemas.microsoft.com/office/powerpoint/2010/main" val="94048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197109" y="6308003"/>
            <a:ext cx="2743200" cy="365125"/>
          </a:xfrm>
          <a:prstGeom prst="rect">
            <a:avLst/>
          </a:prstGeom>
        </p:spPr>
        <p:txBody>
          <a:bodyPr/>
          <a:lstStyle/>
          <a:p>
            <a:fld id="{EEB5C66E-5DC7-44DE-A2BC-A5C49D76756C}" type="slidenum">
              <a:rPr lang="en-GB" smtClean="0"/>
              <a:t>‹#›</a:t>
            </a:fld>
            <a:endParaRPr lang="en-GB"/>
          </a:p>
        </p:txBody>
      </p:sp>
    </p:spTree>
    <p:extLst>
      <p:ext uri="{BB962C8B-B14F-4D97-AF65-F5344CB8AC3E}">
        <p14:creationId xmlns:p14="http://schemas.microsoft.com/office/powerpoint/2010/main" val="89089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197109" y="6308003"/>
            <a:ext cx="2743200" cy="365125"/>
          </a:xfrm>
          <a:prstGeom prst="rect">
            <a:avLst/>
          </a:prstGeom>
        </p:spPr>
        <p:txBody>
          <a:bodyPr/>
          <a:lstStyle/>
          <a:p>
            <a:fld id="{EEB5C66E-5DC7-44DE-A2BC-A5C49D76756C}" type="slidenum">
              <a:rPr lang="en-GB" smtClean="0"/>
              <a:t>‹#›</a:t>
            </a:fld>
            <a:endParaRPr lang="en-GB"/>
          </a:p>
        </p:txBody>
      </p:sp>
    </p:spTree>
    <p:extLst>
      <p:ext uri="{BB962C8B-B14F-4D97-AF65-F5344CB8AC3E}">
        <p14:creationId xmlns:p14="http://schemas.microsoft.com/office/powerpoint/2010/main" val="408663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9197109" y="6308003"/>
            <a:ext cx="2743200" cy="365125"/>
          </a:xfrm>
          <a:prstGeom prst="rect">
            <a:avLst/>
          </a:prstGeom>
        </p:spPr>
        <p:txBody>
          <a:bodyPr/>
          <a:lstStyle/>
          <a:p>
            <a:fld id="{EEB5C66E-5DC7-44DE-A2BC-A5C49D76756C}" type="slidenum">
              <a:rPr lang="en-GB" smtClean="0"/>
              <a:t>‹#›</a:t>
            </a:fld>
            <a:endParaRPr lang="en-GB"/>
          </a:p>
        </p:txBody>
      </p:sp>
    </p:spTree>
    <p:extLst>
      <p:ext uri="{BB962C8B-B14F-4D97-AF65-F5344CB8AC3E}">
        <p14:creationId xmlns:p14="http://schemas.microsoft.com/office/powerpoint/2010/main" val="140054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9197109" y="6308003"/>
            <a:ext cx="2743200" cy="365125"/>
          </a:xfrm>
          <a:prstGeom prst="rect">
            <a:avLst/>
          </a:prstGeom>
        </p:spPr>
        <p:txBody>
          <a:bodyPr/>
          <a:lstStyle/>
          <a:p>
            <a:fld id="{EEB5C66E-5DC7-44DE-A2BC-A5C49D76756C}" type="slidenum">
              <a:rPr lang="en-GB" smtClean="0"/>
              <a:t>‹#›</a:t>
            </a:fld>
            <a:endParaRPr lang="en-GB"/>
          </a:p>
        </p:txBody>
      </p:sp>
    </p:spTree>
    <p:extLst>
      <p:ext uri="{BB962C8B-B14F-4D97-AF65-F5344CB8AC3E}">
        <p14:creationId xmlns:p14="http://schemas.microsoft.com/office/powerpoint/2010/main" val="341989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9197109" y="6308003"/>
            <a:ext cx="2743200" cy="365125"/>
          </a:xfrm>
          <a:prstGeom prst="rect">
            <a:avLst/>
          </a:prstGeom>
        </p:spPr>
        <p:txBody>
          <a:bodyPr/>
          <a:lstStyle/>
          <a:p>
            <a:fld id="{EEB5C66E-5DC7-44DE-A2BC-A5C49D76756C}" type="slidenum">
              <a:rPr lang="en-GB" smtClean="0"/>
              <a:t>‹#›</a:t>
            </a:fld>
            <a:endParaRPr lang="en-GB"/>
          </a:p>
        </p:txBody>
      </p:sp>
    </p:spTree>
    <p:extLst>
      <p:ext uri="{BB962C8B-B14F-4D97-AF65-F5344CB8AC3E}">
        <p14:creationId xmlns:p14="http://schemas.microsoft.com/office/powerpoint/2010/main" val="292821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747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5183188" y="457201"/>
            <a:ext cx="6172200" cy="5403850"/>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9197109" y="6308003"/>
            <a:ext cx="2743200" cy="365125"/>
          </a:xfrm>
          <a:prstGeom prst="rect">
            <a:avLst/>
          </a:prstGeom>
        </p:spPr>
        <p:txBody>
          <a:bodyPr/>
          <a:lstStyle/>
          <a:p>
            <a:fld id="{EEB5C66E-5DC7-44DE-A2BC-A5C49D76756C}" type="slidenum">
              <a:rPr lang="en-GB" smtClean="0"/>
              <a:t>‹#›</a:t>
            </a:fld>
            <a:endParaRPr lang="en-GB"/>
          </a:p>
        </p:txBody>
      </p:sp>
    </p:spTree>
    <p:extLst>
      <p:ext uri="{BB962C8B-B14F-4D97-AF65-F5344CB8AC3E}">
        <p14:creationId xmlns:p14="http://schemas.microsoft.com/office/powerpoint/2010/main" val="164754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9197109" y="6308003"/>
            <a:ext cx="2743200" cy="365125"/>
          </a:xfrm>
          <a:prstGeom prst="rect">
            <a:avLst/>
          </a:prstGeom>
        </p:spPr>
        <p:txBody>
          <a:bodyPr/>
          <a:lstStyle/>
          <a:p>
            <a:fld id="{EEB5C66E-5DC7-44DE-A2BC-A5C49D76756C}" type="slidenum">
              <a:rPr lang="en-GB" smtClean="0"/>
              <a:t>‹#›</a:t>
            </a:fld>
            <a:endParaRPr lang="en-GB"/>
          </a:p>
        </p:txBody>
      </p:sp>
    </p:spTree>
    <p:extLst>
      <p:ext uri="{BB962C8B-B14F-4D97-AF65-F5344CB8AC3E}">
        <p14:creationId xmlns:p14="http://schemas.microsoft.com/office/powerpoint/2010/main" val="340492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1964" y="937779"/>
            <a:ext cx="10577945"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701964" y="2576945"/>
            <a:ext cx="10651836" cy="36000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60302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1B1464"/>
          </a:solidFill>
          <a:latin typeface="Cera Round Pro"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rgbClr val="FF557A"/>
          </a:solidFill>
          <a:latin typeface="Cera Pro" panose="00000500000000000000" pitchFamily="50" charset="0"/>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Cera Pro" panose="00000500000000000000" pitchFamily="50" charset="0"/>
          <a:ea typeface="+mn-ea"/>
          <a:cs typeface="+mn-cs"/>
        </a:defRPr>
      </a:lvl2pPr>
      <a:lvl3pPr marL="1143000" indent="-228600" algn="l" defTabSz="914400" rtl="0" eaLnBrk="1" latinLnBrk="0" hangingPunct="1">
        <a:lnSpc>
          <a:spcPct val="90000"/>
        </a:lnSpc>
        <a:spcBef>
          <a:spcPts val="300"/>
        </a:spcBef>
        <a:spcAft>
          <a:spcPts val="300"/>
        </a:spcAft>
        <a:buFont typeface="Arial" panose="020B0604020202020204" pitchFamily="34" charset="0"/>
        <a:buChar char="•"/>
        <a:defRPr sz="2000" kern="1200">
          <a:solidFill>
            <a:schemeClr val="tx1"/>
          </a:solidFill>
          <a:latin typeface="Cera Pro" panose="00000500000000000000" pitchFamily="50" charset="0"/>
          <a:ea typeface="+mn-ea"/>
          <a:cs typeface="+mn-cs"/>
        </a:defRPr>
      </a:lvl3pPr>
      <a:lvl4pPr marL="1600200" indent="-228600" algn="l" defTabSz="914400" rtl="0" eaLnBrk="1" latinLnBrk="0" hangingPunct="1">
        <a:lnSpc>
          <a:spcPct val="90000"/>
        </a:lnSpc>
        <a:spcBef>
          <a:spcPts val="300"/>
        </a:spcBef>
        <a:spcAft>
          <a:spcPts val="300"/>
        </a:spcAft>
        <a:buFont typeface="Arial" panose="020B0604020202020204" pitchFamily="34" charset="0"/>
        <a:buChar char="•"/>
        <a:defRPr sz="1800" kern="1200">
          <a:solidFill>
            <a:schemeClr val="tx1"/>
          </a:solidFill>
          <a:latin typeface="Cera Pro" panose="00000500000000000000" pitchFamily="50" charset="0"/>
          <a:ea typeface="+mn-ea"/>
          <a:cs typeface="+mn-cs"/>
        </a:defRPr>
      </a:lvl4pPr>
      <a:lvl5pPr marL="2057400" indent="-228600" algn="l" defTabSz="914400" rtl="0" eaLnBrk="1" latinLnBrk="0" hangingPunct="1">
        <a:lnSpc>
          <a:spcPct val="90000"/>
        </a:lnSpc>
        <a:spcBef>
          <a:spcPts val="300"/>
        </a:spcBef>
        <a:spcAft>
          <a:spcPts val="300"/>
        </a:spcAft>
        <a:buFont typeface="Arial" panose="020B0604020202020204" pitchFamily="34" charset="0"/>
        <a:buChar char="•"/>
        <a:defRPr sz="1800" kern="1200">
          <a:solidFill>
            <a:schemeClr val="tx1"/>
          </a:solidFill>
          <a:latin typeface="Cera Pro"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vertonnurseryschoolandfamilycentre.org/strongerpracticehub" TargetMode="External"/><Relationship Id="rId7" Type="http://schemas.openxmlformats.org/officeDocument/2006/relationships/hyperlink" Target="https://earlyyears.bright-futures.co.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beyth.co.uk/sph/" TargetMode="External"/><Relationship Id="rId5" Type="http://schemas.openxmlformats.org/officeDocument/2006/relationships/hyperlink" Target="https://www.pengreen.org/stronger-practice-hub/" TargetMode="External"/><Relationship Id="rId4" Type="http://schemas.openxmlformats.org/officeDocument/2006/relationships/hyperlink" Target="https://protect-eu.mimecast.com/s/GgtfCQNLlfXj8qLcxefT_?domain=strongerpracticehubs.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BDF1-E193-4367-A1C4-22B94C6CB73C}"/>
              </a:ext>
            </a:extLst>
          </p:cNvPr>
          <p:cNvSpPr>
            <a:spLocks noGrp="1"/>
          </p:cNvSpPr>
          <p:nvPr>
            <p:ph type="ctrTitle"/>
          </p:nvPr>
        </p:nvSpPr>
        <p:spPr>
          <a:xfrm>
            <a:off x="238125" y="3585878"/>
            <a:ext cx="8500293" cy="765898"/>
          </a:xfrm>
        </p:spPr>
        <p:txBody>
          <a:bodyPr>
            <a:normAutofit fontScale="90000"/>
          </a:bodyPr>
          <a:lstStyle/>
          <a:p>
            <a:r>
              <a:rPr lang="en-US" dirty="0"/>
              <a:t>Establishing and maintaining effective partnerships that make the Hub most impactful</a:t>
            </a:r>
            <a:endParaRPr lang="en-GB" dirty="0"/>
          </a:p>
        </p:txBody>
      </p:sp>
      <p:pic>
        <p:nvPicPr>
          <p:cNvPr id="1026" name="Picture 2" descr="Liverpool City Region and Beyond Early Years Stronger Practice Hub">
            <a:extLst>
              <a:ext uri="{FF2B5EF4-FFF2-40B4-BE49-F238E27FC236}">
                <a16:creationId xmlns:a16="http://schemas.microsoft.com/office/drawing/2014/main" id="{FFA5B17D-A3E9-C56F-B005-E042C2D5F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467" y="1005380"/>
            <a:ext cx="2356972" cy="9679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ight Futures North West Early Years Stronger Practice Hub">
            <a:extLst>
              <a:ext uri="{FF2B5EF4-FFF2-40B4-BE49-F238E27FC236}">
                <a16:creationId xmlns:a16="http://schemas.microsoft.com/office/drawing/2014/main" id="{8163A295-E535-2643-E3C8-71493687C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407" y="2396317"/>
            <a:ext cx="2337897" cy="8989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Great North Early Years Stronger Practice Hub">
            <a:extLst>
              <a:ext uri="{FF2B5EF4-FFF2-40B4-BE49-F238E27FC236}">
                <a16:creationId xmlns:a16="http://schemas.microsoft.com/office/drawing/2014/main" id="{EE97E899-9352-0977-4A08-36A321FA33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3241" y="848666"/>
            <a:ext cx="2163728" cy="1257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20AE873-9136-F1BB-F339-F0B541C9EC24}"/>
              </a:ext>
            </a:extLst>
          </p:cNvPr>
          <p:cNvPicPr>
            <a:picLocks noChangeAspect="1"/>
          </p:cNvPicPr>
          <p:nvPr/>
        </p:nvPicPr>
        <p:blipFill>
          <a:blip r:embed="rId6"/>
          <a:stretch>
            <a:fillRect/>
          </a:stretch>
        </p:blipFill>
        <p:spPr>
          <a:xfrm>
            <a:off x="2946895" y="797003"/>
            <a:ext cx="1981535" cy="1384710"/>
          </a:xfrm>
          <a:prstGeom prst="rect">
            <a:avLst/>
          </a:prstGeom>
        </p:spPr>
      </p:pic>
      <p:pic>
        <p:nvPicPr>
          <p:cNvPr id="4" name="Picture 3">
            <a:extLst>
              <a:ext uri="{FF2B5EF4-FFF2-40B4-BE49-F238E27FC236}">
                <a16:creationId xmlns:a16="http://schemas.microsoft.com/office/drawing/2014/main" id="{64997754-E2CE-B695-B92E-4AD2A1196731}"/>
              </a:ext>
            </a:extLst>
          </p:cNvPr>
          <p:cNvPicPr>
            <a:picLocks noChangeAspect="1"/>
          </p:cNvPicPr>
          <p:nvPr/>
        </p:nvPicPr>
        <p:blipFill>
          <a:blip r:embed="rId7"/>
          <a:stretch>
            <a:fillRect/>
          </a:stretch>
        </p:blipFill>
        <p:spPr>
          <a:xfrm>
            <a:off x="8323977" y="4031014"/>
            <a:ext cx="2336327" cy="1558180"/>
          </a:xfrm>
          <a:prstGeom prst="rect">
            <a:avLst/>
          </a:prstGeom>
        </p:spPr>
      </p:pic>
    </p:spTree>
    <p:extLst>
      <p:ext uri="{BB962C8B-B14F-4D97-AF65-F5344CB8AC3E}">
        <p14:creationId xmlns:p14="http://schemas.microsoft.com/office/powerpoint/2010/main" val="239826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2B59E2-A0D4-3A77-A14D-2EBE9B2DAD49}"/>
              </a:ext>
            </a:extLst>
          </p:cNvPr>
          <p:cNvSpPr/>
          <p:nvPr/>
        </p:nvSpPr>
        <p:spPr>
          <a:xfrm>
            <a:off x="-159026" y="1788008"/>
            <a:ext cx="12351026" cy="51915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a fist bumping a child&#10;&#10;Description automatically generated">
            <a:extLst>
              <a:ext uri="{FF2B5EF4-FFF2-40B4-BE49-F238E27FC236}">
                <a16:creationId xmlns:a16="http://schemas.microsoft.com/office/drawing/2014/main" id="{FB48D8DB-511E-B534-6568-03643FF67621}"/>
              </a:ext>
            </a:extLst>
          </p:cNvPr>
          <p:cNvPicPr>
            <a:picLocks noChangeAspect="1"/>
          </p:cNvPicPr>
          <p:nvPr/>
        </p:nvPicPr>
        <p:blipFill rotWithShape="1">
          <a:blip r:embed="rId3">
            <a:extLst>
              <a:ext uri="{28A0092B-C50C-407E-A947-70E740481C1C}">
                <a14:useLocalDpi xmlns:a14="http://schemas.microsoft.com/office/drawing/2010/main" val="0"/>
              </a:ext>
            </a:extLst>
          </a:blip>
          <a:srcRect r="3361"/>
          <a:stretch/>
        </p:blipFill>
        <p:spPr>
          <a:xfrm>
            <a:off x="1" y="-349493"/>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pic>
        <p:nvPicPr>
          <p:cNvPr id="9" name="Picture 8" descr="A screenshot of a computer&#10;&#10;Description automatically generated">
            <a:extLst>
              <a:ext uri="{FF2B5EF4-FFF2-40B4-BE49-F238E27FC236}">
                <a16:creationId xmlns:a16="http://schemas.microsoft.com/office/drawing/2014/main" id="{CDE1B358-E57E-CB29-9C5D-025CEA9CA4A6}"/>
              </a:ext>
            </a:extLst>
          </p:cNvPr>
          <p:cNvPicPr>
            <a:picLocks noChangeAspect="1"/>
          </p:cNvPicPr>
          <p:nvPr/>
        </p:nvPicPr>
        <p:blipFill rotWithShape="1">
          <a:blip r:embed="rId4">
            <a:extLst>
              <a:ext uri="{28A0092B-C50C-407E-A947-70E740481C1C}">
                <a14:useLocalDpi xmlns:a14="http://schemas.microsoft.com/office/drawing/2010/main" val="0"/>
              </a:ext>
            </a:extLst>
          </a:blip>
          <a:srcRect l="23200"/>
          <a:stretch/>
        </p:blipFill>
        <p:spPr>
          <a:xfrm>
            <a:off x="2494421" y="-2039317"/>
            <a:ext cx="9848050" cy="10749408"/>
          </a:xfrm>
          <a:prstGeom prst="rect">
            <a:avLst/>
          </a:prstGeom>
        </p:spPr>
      </p:pic>
      <p:sp>
        <p:nvSpPr>
          <p:cNvPr id="7" name="Content Placeholder 2">
            <a:extLst>
              <a:ext uri="{FF2B5EF4-FFF2-40B4-BE49-F238E27FC236}">
                <a16:creationId xmlns:a16="http://schemas.microsoft.com/office/drawing/2014/main" id="{EAF5F3A4-D6E9-DF88-38C4-01C955EB811A}"/>
              </a:ext>
            </a:extLst>
          </p:cNvPr>
          <p:cNvSpPr>
            <a:spLocks noGrp="1"/>
          </p:cNvSpPr>
          <p:nvPr/>
        </p:nvSpPr>
        <p:spPr>
          <a:xfrm>
            <a:off x="155191" y="2656124"/>
            <a:ext cx="10667138" cy="4227678"/>
          </a:xfrm>
          <a:prstGeom prst="rect">
            <a:avLst/>
          </a:prstGeom>
        </p:spPr>
        <p:txBody>
          <a:bodyPr vert="horz" lIns="91440" tIns="45720" rIns="91440" bIns="45720" numCol="1" rtlCol="0" anchor="ctr">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Cera Pro" panose="00000500000000000000" pitchFamily="50" charset="0"/>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Cera Pro" panose="00000500000000000000" pitchFamily="50" charset="0"/>
                <a:ea typeface="+mn-ea"/>
                <a:cs typeface="+mn-cs"/>
              </a:defRPr>
            </a:lvl2pPr>
            <a:lvl3pPr marL="1143000" indent="-228600" algn="l" defTabSz="914400" rtl="0" eaLnBrk="1" latinLnBrk="0" hangingPunct="1">
              <a:lnSpc>
                <a:spcPct val="90000"/>
              </a:lnSpc>
              <a:spcBef>
                <a:spcPts val="300"/>
              </a:spcBef>
              <a:spcAft>
                <a:spcPts val="300"/>
              </a:spcAft>
              <a:buFont typeface="Arial" panose="020B0604020202020204" pitchFamily="34" charset="0"/>
              <a:buChar char="•"/>
              <a:defRPr sz="2000" kern="1200">
                <a:solidFill>
                  <a:schemeClr val="tx1"/>
                </a:solidFill>
                <a:latin typeface="Cera Pro" panose="00000500000000000000" pitchFamily="50" charset="0"/>
                <a:ea typeface="+mn-ea"/>
                <a:cs typeface="+mn-cs"/>
              </a:defRPr>
            </a:lvl3pPr>
            <a:lvl4pPr marL="1600200" indent="-228600" algn="l" defTabSz="914400" rtl="0" eaLnBrk="1" latinLnBrk="0" hangingPunct="1">
              <a:lnSpc>
                <a:spcPct val="90000"/>
              </a:lnSpc>
              <a:spcBef>
                <a:spcPts val="300"/>
              </a:spcBef>
              <a:spcAft>
                <a:spcPts val="300"/>
              </a:spcAft>
              <a:buFont typeface="Arial" panose="020B0604020202020204" pitchFamily="34" charset="0"/>
              <a:buChar char="•"/>
              <a:defRPr sz="1800" kern="1200">
                <a:solidFill>
                  <a:schemeClr val="tx1"/>
                </a:solidFill>
                <a:latin typeface="Cera Pro" panose="00000500000000000000" pitchFamily="50" charset="0"/>
                <a:ea typeface="+mn-ea"/>
                <a:cs typeface="+mn-cs"/>
              </a:defRPr>
            </a:lvl4pPr>
            <a:lvl5pPr marL="2057400" indent="-228600" algn="l" defTabSz="914400" rtl="0" eaLnBrk="1" latinLnBrk="0" hangingPunct="1">
              <a:lnSpc>
                <a:spcPct val="90000"/>
              </a:lnSpc>
              <a:spcBef>
                <a:spcPts val="300"/>
              </a:spcBef>
              <a:spcAft>
                <a:spcPts val="300"/>
              </a:spcAft>
              <a:buFont typeface="Arial" panose="020B0604020202020204" pitchFamily="34" charset="0"/>
              <a:buChar char="•"/>
              <a:defRPr sz="1800" kern="1200">
                <a:solidFill>
                  <a:schemeClr val="tx1"/>
                </a:solidFill>
                <a:latin typeface="Cera Pro"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222222"/>
              </a:buClr>
              <a:buSzPts val="1100"/>
            </a:pPr>
            <a:r>
              <a:rPr lang="en-US" sz="1600" u="sng" dirty="0">
                <a:latin typeface="+mn-lt"/>
              </a:rPr>
              <a:t>National Partners </a:t>
            </a:r>
            <a:r>
              <a:rPr lang="en-US" sz="1600" dirty="0">
                <a:latin typeface="+mn-lt"/>
              </a:rPr>
              <a:t>such as the DfE/EEF/NCB</a:t>
            </a:r>
          </a:p>
          <a:p>
            <a:pPr>
              <a:spcBef>
                <a:spcPts val="600"/>
              </a:spcBef>
              <a:buClr>
                <a:srgbClr val="222222"/>
              </a:buClr>
              <a:buSzPts val="1100"/>
            </a:pPr>
            <a:r>
              <a:rPr lang="en-US" sz="1600" u="sng" dirty="0">
                <a:latin typeface="+mn-lt"/>
              </a:rPr>
              <a:t>Regional Partners </a:t>
            </a:r>
            <a:r>
              <a:rPr lang="en-US" sz="1600" dirty="0">
                <a:latin typeface="+mn-lt"/>
              </a:rPr>
              <a:t>such as the English Hub, </a:t>
            </a:r>
            <a:r>
              <a:rPr lang="en-US" sz="1600" dirty="0" err="1">
                <a:latin typeface="+mn-lt"/>
              </a:rPr>
              <a:t>Maths</a:t>
            </a:r>
            <a:r>
              <a:rPr lang="en-US" sz="1600" dirty="0">
                <a:latin typeface="+mn-lt"/>
              </a:rPr>
              <a:t> Hub, Family Hub, Teaching School Hub, SCITT, other Stronger Practice Hubs</a:t>
            </a:r>
          </a:p>
          <a:p>
            <a:pPr>
              <a:spcBef>
                <a:spcPts val="600"/>
              </a:spcBef>
              <a:buClr>
                <a:srgbClr val="222222"/>
              </a:buClr>
              <a:buSzPts val="1100"/>
            </a:pPr>
            <a:r>
              <a:rPr lang="en-US" sz="1600" dirty="0">
                <a:latin typeface="+mn-lt"/>
              </a:rPr>
              <a:t>Research schools and specialist provision schools</a:t>
            </a:r>
          </a:p>
          <a:p>
            <a:pPr lvl="0">
              <a:spcBef>
                <a:spcPts val="600"/>
              </a:spcBef>
              <a:buClr>
                <a:srgbClr val="222222"/>
              </a:buClr>
              <a:buSzPts val="1100"/>
            </a:pPr>
            <a:r>
              <a:rPr lang="en-US" sz="1600" dirty="0">
                <a:latin typeface="+mn-lt"/>
              </a:rPr>
              <a:t>Area Leads for Experts and Mentors, both PVI and Childminder, SLE’s and NLE’s</a:t>
            </a:r>
          </a:p>
          <a:p>
            <a:pPr lvl="0">
              <a:spcBef>
                <a:spcPts val="600"/>
              </a:spcBef>
              <a:buClr>
                <a:srgbClr val="222222"/>
              </a:buClr>
              <a:buSzPts val="1100"/>
            </a:pPr>
            <a:r>
              <a:rPr lang="en-US" sz="1600" u="sng" strike="noStrike" dirty="0">
                <a:effectLst/>
                <a:latin typeface="+mn-lt"/>
              </a:rPr>
              <a:t>Our </a:t>
            </a:r>
            <a:r>
              <a:rPr lang="en-US" sz="1600" u="sng" dirty="0">
                <a:latin typeface="+mn-lt"/>
              </a:rPr>
              <a:t>o</a:t>
            </a:r>
            <a:r>
              <a:rPr lang="en-US" sz="1600" u="sng" strike="noStrike" dirty="0">
                <a:effectLst/>
                <a:latin typeface="+mn-lt"/>
              </a:rPr>
              <a:t>wn </a:t>
            </a:r>
            <a:r>
              <a:rPr lang="en-US" sz="1600" u="sng" strike="noStrike" dirty="0" err="1">
                <a:effectLst/>
                <a:latin typeface="+mn-lt"/>
              </a:rPr>
              <a:t>localised</a:t>
            </a:r>
            <a:r>
              <a:rPr lang="en-US" sz="1600" u="sng" strike="noStrike" dirty="0">
                <a:effectLst/>
                <a:latin typeface="+mn-lt"/>
              </a:rPr>
              <a:t> Partners </a:t>
            </a:r>
            <a:r>
              <a:rPr lang="en-US" sz="1600" dirty="0">
                <a:latin typeface="+mn-lt"/>
              </a:rPr>
              <a:t>including the range of nursery settings and childminders identified as delivering high quality evidence informed practice within local areas</a:t>
            </a:r>
          </a:p>
          <a:p>
            <a:pPr lvl="0">
              <a:spcBef>
                <a:spcPts val="600"/>
              </a:spcBef>
              <a:buClr>
                <a:srgbClr val="222222"/>
              </a:buClr>
              <a:buSzPts val="1100"/>
            </a:pPr>
            <a:r>
              <a:rPr lang="en-US" sz="1600" dirty="0">
                <a:latin typeface="+mn-lt"/>
              </a:rPr>
              <a:t>Local Authorities and Combined Authorities</a:t>
            </a:r>
          </a:p>
          <a:p>
            <a:pPr lvl="0">
              <a:spcBef>
                <a:spcPts val="600"/>
              </a:spcBef>
              <a:buClr>
                <a:srgbClr val="222222"/>
              </a:buClr>
              <a:buSzPts val="1100"/>
            </a:pPr>
            <a:r>
              <a:rPr lang="en-US" sz="1600" dirty="0">
                <a:latin typeface="+mn-lt"/>
              </a:rPr>
              <a:t>Teaching School Alliances</a:t>
            </a:r>
          </a:p>
          <a:p>
            <a:pPr>
              <a:spcBef>
                <a:spcPts val="600"/>
              </a:spcBef>
              <a:buClr>
                <a:srgbClr val="222222"/>
              </a:buClr>
              <a:buSzPts val="1100"/>
            </a:pPr>
            <a:r>
              <a:rPr lang="en-US" sz="1600" dirty="0">
                <a:latin typeface="+mn-lt"/>
              </a:rPr>
              <a:t>Universities</a:t>
            </a:r>
          </a:p>
          <a:p>
            <a:pPr>
              <a:spcBef>
                <a:spcPts val="600"/>
              </a:spcBef>
              <a:buClr>
                <a:srgbClr val="222222"/>
              </a:buClr>
              <a:buSzPts val="1100"/>
            </a:pPr>
            <a:r>
              <a:rPr lang="en-US" sz="1600" dirty="0">
                <a:latin typeface="+mn-lt"/>
              </a:rPr>
              <a:t>Plus other key providers to the early years sector such as </a:t>
            </a:r>
            <a:r>
              <a:rPr lang="en-US" sz="1600" dirty="0" err="1">
                <a:latin typeface="+mn-lt"/>
              </a:rPr>
              <a:t>Elklan</a:t>
            </a:r>
            <a:r>
              <a:rPr lang="en-US" sz="1600" dirty="0">
                <a:latin typeface="+mn-lt"/>
              </a:rPr>
              <a:t>, EYPDP, Best Practice, Pacey, Dingley’s Promise, </a:t>
            </a:r>
            <a:r>
              <a:rPr lang="en-US" sz="1600" dirty="0" err="1">
                <a:latin typeface="+mn-lt"/>
              </a:rPr>
              <a:t>Hartbeeps</a:t>
            </a:r>
            <a:r>
              <a:rPr lang="en-US" sz="1600" dirty="0">
                <a:latin typeface="+mn-lt"/>
              </a:rPr>
              <a:t>, Helicopter Stories etc.</a:t>
            </a:r>
          </a:p>
          <a:p>
            <a:pPr marL="0">
              <a:spcBef>
                <a:spcPts val="600"/>
              </a:spcBef>
              <a:buClr>
                <a:srgbClr val="222222"/>
              </a:buClr>
              <a:buSzPts val="1100"/>
            </a:pPr>
            <a:endParaRPr lang="en-US" sz="1600" u="none" strike="noStrike" dirty="0">
              <a:effectLst/>
              <a:latin typeface="+mn-lt"/>
            </a:endParaRPr>
          </a:p>
          <a:p>
            <a:pPr marL="0" lvl="0">
              <a:spcBef>
                <a:spcPts val="600"/>
              </a:spcBef>
              <a:buClr>
                <a:srgbClr val="222222"/>
              </a:buClr>
              <a:buSzPts val="1100"/>
            </a:pPr>
            <a:endParaRPr lang="en-US" sz="1600" u="none" strike="noStrike" dirty="0">
              <a:effectLst/>
              <a:latin typeface="+mn-lt"/>
            </a:endParaRPr>
          </a:p>
        </p:txBody>
      </p:sp>
      <p:sp>
        <p:nvSpPr>
          <p:cNvPr id="2" name="Title 1"/>
          <p:cNvSpPr>
            <a:spLocks noGrp="1"/>
          </p:cNvSpPr>
          <p:nvPr>
            <p:ph type="title"/>
          </p:nvPr>
        </p:nvSpPr>
        <p:spPr>
          <a:xfrm>
            <a:off x="2494421" y="1030286"/>
            <a:ext cx="7633854" cy="2398713"/>
          </a:xfrm>
        </p:spPr>
        <p:txBody>
          <a:bodyPr vert="horz" lIns="91440" tIns="45720" rIns="91440" bIns="45720" rtlCol="0" anchor="ctr">
            <a:normAutofit/>
          </a:bodyPr>
          <a:lstStyle/>
          <a:p>
            <a:pPr algn="ctr"/>
            <a:r>
              <a:rPr lang="en-US" sz="4000" b="1" dirty="0">
                <a:solidFill>
                  <a:schemeClr val="bg1"/>
                </a:solidFill>
                <a:effectLst/>
                <a:latin typeface="+mj-lt"/>
              </a:rPr>
              <a:t>WHO are our Key Partners?</a:t>
            </a:r>
            <a:br>
              <a:rPr lang="en-US" sz="4000" dirty="0">
                <a:solidFill>
                  <a:schemeClr val="bg1"/>
                </a:solidFill>
                <a:effectLst/>
                <a:latin typeface="+mj-lt"/>
              </a:rPr>
            </a:br>
            <a:endParaRPr lang="en-US" sz="4000" dirty="0">
              <a:solidFill>
                <a:schemeClr val="bg1"/>
              </a:solidFill>
              <a:latin typeface="+mj-lt"/>
            </a:endParaRPr>
          </a:p>
        </p:txBody>
      </p:sp>
    </p:spTree>
    <p:extLst>
      <p:ext uri="{BB962C8B-B14F-4D97-AF65-F5344CB8AC3E}">
        <p14:creationId xmlns:p14="http://schemas.microsoft.com/office/powerpoint/2010/main" val="317053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9CD09-A00A-F0FF-3DD7-201E885CF73B}"/>
            </a:ext>
          </a:extLst>
        </p:cNvPr>
        <p:cNvGrpSpPr/>
        <p:nvPr/>
      </p:nvGrpSpPr>
      <p:grpSpPr>
        <a:xfrm>
          <a:off x="0" y="0"/>
          <a:ext cx="0" cy="0"/>
          <a:chOff x="0" y="0"/>
          <a:chExt cx="0" cy="0"/>
        </a:xfrm>
      </p:grpSpPr>
      <p:pic>
        <p:nvPicPr>
          <p:cNvPr id="6" name="Picture 5" descr="A group of women sitting at a table&#10;&#10;Description automatically generated">
            <a:extLst>
              <a:ext uri="{FF2B5EF4-FFF2-40B4-BE49-F238E27FC236}">
                <a16:creationId xmlns:a16="http://schemas.microsoft.com/office/drawing/2014/main" id="{A19FD06D-406B-FF6D-5B2E-79857F61771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658517" y="0"/>
            <a:ext cx="13725636" cy="6967959"/>
          </a:xfrm>
          <a:prstGeom prst="rect">
            <a:avLst/>
          </a:prstGeom>
        </p:spPr>
      </p:pic>
      <p:sp>
        <p:nvSpPr>
          <p:cNvPr id="2" name="Title 1">
            <a:extLst>
              <a:ext uri="{FF2B5EF4-FFF2-40B4-BE49-F238E27FC236}">
                <a16:creationId xmlns:a16="http://schemas.microsoft.com/office/drawing/2014/main" id="{D7D6D894-E43C-913B-078E-0E4393D4A08F}"/>
              </a:ext>
            </a:extLst>
          </p:cNvPr>
          <p:cNvSpPr>
            <a:spLocks noGrp="1"/>
          </p:cNvSpPr>
          <p:nvPr>
            <p:ph type="title"/>
          </p:nvPr>
        </p:nvSpPr>
        <p:spPr>
          <a:xfrm>
            <a:off x="915328" y="450433"/>
            <a:ext cx="10577945" cy="1325563"/>
          </a:xfrm>
        </p:spPr>
        <p:txBody>
          <a:bodyPr/>
          <a:lstStyle/>
          <a:p>
            <a:r>
              <a:rPr lang="en-GB" sz="2800" dirty="0">
                <a:latin typeface="+mj-lt"/>
              </a:rPr>
              <a:t>HOW did we get them on board?</a:t>
            </a:r>
            <a:br>
              <a:rPr lang="en-GB" sz="2800" dirty="0">
                <a:latin typeface="+mj-lt"/>
              </a:rPr>
            </a:br>
            <a:endParaRPr lang="en-GB" sz="2800" dirty="0">
              <a:latin typeface="+mj-lt"/>
            </a:endParaRPr>
          </a:p>
        </p:txBody>
      </p:sp>
      <p:sp>
        <p:nvSpPr>
          <p:cNvPr id="3" name="Content Placeholder 2">
            <a:extLst>
              <a:ext uri="{FF2B5EF4-FFF2-40B4-BE49-F238E27FC236}">
                <a16:creationId xmlns:a16="http://schemas.microsoft.com/office/drawing/2014/main" id="{E1E1AED5-70AD-035C-E451-FA981455CF75}"/>
              </a:ext>
            </a:extLst>
          </p:cNvPr>
          <p:cNvSpPr>
            <a:spLocks noGrp="1"/>
          </p:cNvSpPr>
          <p:nvPr>
            <p:ph idx="1"/>
          </p:nvPr>
        </p:nvSpPr>
        <p:spPr>
          <a:xfrm>
            <a:off x="818707" y="1443487"/>
            <a:ext cx="9942745" cy="4534244"/>
          </a:xfrm>
        </p:spPr>
        <p:txBody>
          <a:bodyPr numCol="2">
            <a:normAutofit fontScale="32500" lnSpcReduction="20000"/>
          </a:bodyPr>
          <a:lstStyle/>
          <a:p>
            <a:pPr>
              <a:lnSpc>
                <a:spcPct val="115000"/>
              </a:lnSpc>
              <a:spcBef>
                <a:spcPts val="600"/>
              </a:spcBef>
            </a:pPr>
            <a:r>
              <a:rPr lang="en-GB" sz="5600" dirty="0">
                <a:latin typeface="+mn-lt"/>
                <a:ea typeface="Calibri" panose="020F0502020204030204" pitchFamily="34" charset="0"/>
              </a:rPr>
              <a:t>Email introductions and SPH launches to breadth of sector </a:t>
            </a:r>
          </a:p>
          <a:p>
            <a:pPr>
              <a:lnSpc>
                <a:spcPct val="115000"/>
              </a:lnSpc>
              <a:spcBef>
                <a:spcPts val="600"/>
              </a:spcBef>
            </a:pPr>
            <a:r>
              <a:rPr lang="en-GB" sz="5600" dirty="0">
                <a:latin typeface="+mn-lt"/>
                <a:ea typeface="Calibri" panose="020F0502020204030204" pitchFamily="34" charset="0"/>
                <a:cs typeface="Arial" panose="020B0604020202020204" pitchFamily="34" charset="0"/>
              </a:rPr>
              <a:t>Use existing connections and networks</a:t>
            </a:r>
            <a:endParaRPr lang="en-GB" sz="5600" dirty="0">
              <a:latin typeface="+mn-lt"/>
              <a:ea typeface="Arial" panose="020B0604020202020204" pitchFamily="34" charset="0"/>
            </a:endParaRPr>
          </a:p>
          <a:p>
            <a:pPr>
              <a:lnSpc>
                <a:spcPct val="115000"/>
              </a:lnSpc>
              <a:spcBef>
                <a:spcPts val="600"/>
              </a:spcBef>
            </a:pPr>
            <a:r>
              <a:rPr lang="en-GB" sz="5600" dirty="0">
                <a:latin typeface="+mn-lt"/>
                <a:ea typeface="Calibri" panose="020F0502020204030204" pitchFamily="34" charset="0"/>
              </a:rPr>
              <a:t>F</a:t>
            </a:r>
            <a:r>
              <a:rPr lang="en-GB" sz="5600" dirty="0">
                <a:effectLst/>
                <a:latin typeface="+mn-lt"/>
                <a:ea typeface="Calibri" panose="020F0502020204030204" pitchFamily="34" charset="0"/>
              </a:rPr>
              <a:t>ace to face &amp; virtual meetings tailored to each partner</a:t>
            </a:r>
          </a:p>
          <a:p>
            <a:pPr>
              <a:lnSpc>
                <a:spcPct val="115000"/>
              </a:lnSpc>
              <a:spcBef>
                <a:spcPts val="600"/>
              </a:spcBef>
            </a:pPr>
            <a:r>
              <a:rPr lang="en-GB" sz="5600" dirty="0">
                <a:solidFill>
                  <a:srgbClr val="222222"/>
                </a:solidFill>
                <a:latin typeface="+mn-lt"/>
                <a:ea typeface="Calibri" panose="020F0502020204030204" pitchFamily="34" charset="0"/>
                <a:cs typeface="Arial" panose="020B0604020202020204" pitchFamily="34" charset="0"/>
              </a:rPr>
              <a:t>Identifying expertise and strengths</a:t>
            </a:r>
            <a:r>
              <a:rPr lang="en-GB" sz="5600" dirty="0">
                <a:latin typeface="+mn-lt"/>
                <a:ea typeface="Calibri" panose="020F0502020204030204" pitchFamily="34" charset="0"/>
                <a:cs typeface="Arial" panose="020B0604020202020204" pitchFamily="34" charset="0"/>
              </a:rPr>
              <a:t>, </a:t>
            </a:r>
            <a:r>
              <a:rPr lang="en-GB" sz="5600" u="none" strike="noStrike" dirty="0">
                <a:solidFill>
                  <a:srgbClr val="222222"/>
                </a:solidFill>
                <a:effectLst/>
                <a:latin typeface="+mn-lt"/>
                <a:ea typeface="Calibri" panose="020F0502020204030204" pitchFamily="34" charset="0"/>
                <a:cs typeface="Arial" panose="020B0604020202020204" pitchFamily="34" charset="0"/>
              </a:rPr>
              <a:t>identifying gaps in local offer aligning delivery with local need</a:t>
            </a:r>
            <a:endParaRPr lang="en-GB" sz="5600" u="none" strike="noStrike" dirty="0">
              <a:effectLst/>
              <a:latin typeface="+mn-lt"/>
              <a:ea typeface="Arial" panose="020B0604020202020204" pitchFamily="34" charset="0"/>
              <a:cs typeface="Arial" panose="020B0604020202020204" pitchFamily="34" charset="0"/>
            </a:endParaRPr>
          </a:p>
          <a:p>
            <a:pPr>
              <a:lnSpc>
                <a:spcPct val="115000"/>
              </a:lnSpc>
              <a:spcBef>
                <a:spcPts val="600"/>
              </a:spcBef>
              <a:buClr>
                <a:srgbClr val="222222"/>
              </a:buClr>
              <a:buSzPct val="100000"/>
            </a:pPr>
            <a:r>
              <a:rPr lang="en-GB" sz="5600" u="none" strike="noStrike" dirty="0">
                <a:solidFill>
                  <a:srgbClr val="222222"/>
                </a:solidFill>
                <a:effectLst/>
                <a:latin typeface="+mn-lt"/>
                <a:ea typeface="Calibri" panose="020F0502020204030204" pitchFamily="34" charset="0"/>
                <a:cs typeface="Arial" panose="020B0604020202020204" pitchFamily="34" charset="0"/>
              </a:rPr>
              <a:t>Invitation to contribute to hub offer – collaborative working through events, blogs, case studies, mutual sign-posting</a:t>
            </a:r>
            <a:endParaRPr lang="en-GB" sz="5600" u="none" strike="noStrike" dirty="0">
              <a:effectLst/>
              <a:latin typeface="+mn-lt"/>
              <a:ea typeface="Arial" panose="020B0604020202020204" pitchFamily="34" charset="0"/>
              <a:cs typeface="Arial" panose="020B0604020202020204" pitchFamily="34" charset="0"/>
            </a:endParaRPr>
          </a:p>
          <a:p>
            <a:pPr>
              <a:lnSpc>
                <a:spcPct val="115000"/>
              </a:lnSpc>
              <a:spcBef>
                <a:spcPts val="600"/>
              </a:spcBef>
              <a:buClr>
                <a:srgbClr val="222222"/>
              </a:buClr>
              <a:buSzPct val="100000"/>
            </a:pPr>
            <a:r>
              <a:rPr lang="en-GB" sz="5600" u="none" strike="noStrike" dirty="0">
                <a:solidFill>
                  <a:srgbClr val="222222"/>
                </a:solidFill>
                <a:effectLst/>
                <a:latin typeface="+mn-lt"/>
                <a:ea typeface="Calibri" panose="020F0502020204030204" pitchFamily="34" charset="0"/>
                <a:cs typeface="Arial" panose="020B0604020202020204" pitchFamily="34" charset="0"/>
              </a:rPr>
              <a:t>Termly/half termly wider partners/LA  meetings – to include info sharing about bespoke PD and network offer</a:t>
            </a:r>
            <a:endParaRPr lang="en-GB" sz="5600" u="none" strike="noStrike" dirty="0">
              <a:effectLst/>
              <a:latin typeface="+mn-lt"/>
              <a:ea typeface="Arial" panose="020B0604020202020204" pitchFamily="34" charset="0"/>
              <a:cs typeface="Arial" panose="020B0604020202020204" pitchFamily="34" charset="0"/>
            </a:endParaRPr>
          </a:p>
          <a:p>
            <a:pPr>
              <a:lnSpc>
                <a:spcPct val="115000"/>
              </a:lnSpc>
              <a:spcBef>
                <a:spcPts val="600"/>
              </a:spcBef>
              <a:buClr>
                <a:srgbClr val="222222"/>
              </a:buClr>
              <a:buSzPct val="100000"/>
            </a:pPr>
            <a:r>
              <a:rPr lang="en-GB" sz="5600" u="none" strike="noStrike" dirty="0">
                <a:effectLst/>
                <a:latin typeface="+mn-lt"/>
                <a:ea typeface="Calibri" panose="020F0502020204030204" pitchFamily="34" charset="0"/>
                <a:cs typeface="Arial" panose="020B0604020202020204" pitchFamily="34" charset="0"/>
              </a:rPr>
              <a:t>Attendance at LA strategic meeting, networks and conferences</a:t>
            </a:r>
            <a:endParaRPr lang="en-GB" sz="5600" u="none" strike="noStrike" dirty="0">
              <a:effectLst/>
              <a:latin typeface="+mn-lt"/>
              <a:ea typeface="Arial" panose="020B0604020202020204" pitchFamily="34" charset="0"/>
              <a:cs typeface="Arial" panose="020B0604020202020204" pitchFamily="34" charset="0"/>
            </a:endParaRPr>
          </a:p>
          <a:p>
            <a:pPr>
              <a:lnSpc>
                <a:spcPct val="115000"/>
              </a:lnSpc>
              <a:spcBef>
                <a:spcPts val="600"/>
              </a:spcBef>
              <a:buClr>
                <a:srgbClr val="222222"/>
              </a:buClr>
              <a:buSzPct val="100000"/>
            </a:pPr>
            <a:r>
              <a:rPr lang="en-GB" sz="5600" u="none" strike="noStrike" dirty="0">
                <a:effectLst/>
                <a:latin typeface="+mn-lt"/>
                <a:ea typeface="Calibri" panose="020F0502020204030204" pitchFamily="34" charset="0"/>
                <a:cs typeface="Arial" panose="020B0604020202020204" pitchFamily="34" charset="0"/>
              </a:rPr>
              <a:t>Working with key advisors with specific expertise e.g. childminder, PVI’s and nursery development leads</a:t>
            </a:r>
            <a:endParaRPr lang="en-GB" sz="5600" u="none" strike="noStrike" dirty="0">
              <a:effectLst/>
              <a:latin typeface="+mn-lt"/>
              <a:ea typeface="Arial" panose="020B0604020202020204" pitchFamily="34" charset="0"/>
              <a:cs typeface="Arial" panose="020B0604020202020204" pitchFamily="34" charset="0"/>
            </a:endParaRPr>
          </a:p>
          <a:p>
            <a:pPr>
              <a:lnSpc>
                <a:spcPct val="115000"/>
              </a:lnSpc>
              <a:spcBef>
                <a:spcPts val="600"/>
              </a:spcBef>
              <a:buClr>
                <a:srgbClr val="222222"/>
              </a:buClr>
              <a:buSzPct val="100000"/>
            </a:pPr>
            <a:r>
              <a:rPr lang="en-GB" sz="5600" u="none" strike="noStrike" dirty="0">
                <a:effectLst/>
                <a:latin typeface="+mn-lt"/>
                <a:ea typeface="Calibri" panose="020F0502020204030204" pitchFamily="34" charset="0"/>
                <a:cs typeface="Arial" panose="020B0604020202020204" pitchFamily="34" charset="0"/>
              </a:rPr>
              <a:t>Using a range of social media and SPH website to engage the range of different providers to sign post and promote the SPH, DfE &amp; EEF funded offers / showcase examples of best evidence informed practice</a:t>
            </a:r>
          </a:p>
          <a:p>
            <a:pPr marL="0" lvl="0" indent="0" algn="ctr">
              <a:lnSpc>
                <a:spcPct val="115000"/>
              </a:lnSpc>
              <a:spcBef>
                <a:spcPts val="600"/>
              </a:spcBef>
              <a:buClr>
                <a:srgbClr val="222222"/>
              </a:buClr>
              <a:buSzPts val="1100"/>
              <a:buNone/>
            </a:pPr>
            <a:r>
              <a:rPr lang="en-GB" sz="5600" dirty="0">
                <a:solidFill>
                  <a:srgbClr val="7030A0"/>
                </a:solidFill>
                <a:latin typeface="+mn-lt"/>
                <a:ea typeface="Calibri" panose="020F0502020204030204" pitchFamily="34" charset="0"/>
                <a:cs typeface="Arial" panose="020B0604020202020204" pitchFamily="34" charset="0"/>
              </a:rPr>
              <a:t>Persisting, </a:t>
            </a:r>
            <a:r>
              <a:rPr lang="en-GB" sz="5600" dirty="0">
                <a:solidFill>
                  <a:schemeClr val="accent1">
                    <a:lumMod val="60000"/>
                    <a:lumOff val="40000"/>
                  </a:schemeClr>
                </a:solidFill>
                <a:latin typeface="+mn-lt"/>
                <a:ea typeface="Calibri" panose="020F0502020204030204" pitchFamily="34" charset="0"/>
                <a:cs typeface="Arial" panose="020B0604020202020204" pitchFamily="34" charset="0"/>
              </a:rPr>
              <a:t>listening</a:t>
            </a:r>
            <a:r>
              <a:rPr lang="en-GB" sz="5600" dirty="0">
                <a:solidFill>
                  <a:srgbClr val="7030A0"/>
                </a:solidFill>
                <a:latin typeface="+mn-lt"/>
                <a:ea typeface="Calibri" panose="020F0502020204030204" pitchFamily="34" charset="0"/>
                <a:cs typeface="Arial" panose="020B0604020202020204" pitchFamily="34" charset="0"/>
              </a:rPr>
              <a:t>, </a:t>
            </a:r>
            <a:r>
              <a:rPr lang="en-GB" sz="5600" dirty="0">
                <a:solidFill>
                  <a:srgbClr val="00B050"/>
                </a:solidFill>
                <a:latin typeface="+mn-lt"/>
                <a:ea typeface="Calibri" panose="020F0502020204030204" pitchFamily="34" charset="0"/>
                <a:cs typeface="Arial" panose="020B0604020202020204" pitchFamily="34" charset="0"/>
              </a:rPr>
              <a:t>consulting</a:t>
            </a:r>
            <a:r>
              <a:rPr lang="en-GB" sz="5600" dirty="0">
                <a:solidFill>
                  <a:srgbClr val="7030A0"/>
                </a:solidFill>
                <a:latin typeface="+mn-lt"/>
                <a:ea typeface="Calibri" panose="020F0502020204030204" pitchFamily="34" charset="0"/>
                <a:cs typeface="Arial" panose="020B0604020202020204" pitchFamily="34" charset="0"/>
              </a:rPr>
              <a:t>, </a:t>
            </a:r>
            <a:r>
              <a:rPr lang="en-GB" sz="5600" dirty="0">
                <a:solidFill>
                  <a:srgbClr val="A82877"/>
                </a:solidFill>
                <a:latin typeface="+mn-lt"/>
                <a:ea typeface="Calibri" panose="020F0502020204030204" pitchFamily="34" charset="0"/>
                <a:cs typeface="Arial" panose="020B0604020202020204" pitchFamily="34" charset="0"/>
              </a:rPr>
              <a:t>accommodating</a:t>
            </a:r>
            <a:r>
              <a:rPr lang="en-GB" sz="5600" dirty="0">
                <a:solidFill>
                  <a:srgbClr val="7030A0"/>
                </a:solidFill>
                <a:latin typeface="+mn-lt"/>
                <a:ea typeface="Calibri" panose="020F0502020204030204" pitchFamily="34" charset="0"/>
                <a:cs typeface="Arial" panose="020B0604020202020204" pitchFamily="34" charset="0"/>
              </a:rPr>
              <a:t>, </a:t>
            </a:r>
            <a:r>
              <a:rPr lang="en-GB" sz="5600" dirty="0">
                <a:solidFill>
                  <a:srgbClr val="C00000"/>
                </a:solidFill>
                <a:latin typeface="+mn-lt"/>
                <a:ea typeface="Calibri" panose="020F0502020204030204" pitchFamily="34" charset="0"/>
                <a:cs typeface="Arial" panose="020B0604020202020204" pitchFamily="34" charset="0"/>
              </a:rPr>
              <a:t>involving</a:t>
            </a:r>
            <a:r>
              <a:rPr lang="en-GB" sz="5600" dirty="0">
                <a:solidFill>
                  <a:srgbClr val="7030A0"/>
                </a:solidFill>
                <a:latin typeface="+mn-lt"/>
                <a:ea typeface="Calibri" panose="020F0502020204030204" pitchFamily="34" charset="0"/>
                <a:cs typeface="Arial" panose="020B0604020202020204" pitchFamily="34" charset="0"/>
              </a:rPr>
              <a:t>, </a:t>
            </a:r>
            <a:r>
              <a:rPr lang="en-GB" sz="5600" dirty="0">
                <a:solidFill>
                  <a:schemeClr val="tx2">
                    <a:lumMod val="75000"/>
                  </a:schemeClr>
                </a:solidFill>
                <a:latin typeface="+mn-lt"/>
                <a:ea typeface="Calibri" panose="020F0502020204030204" pitchFamily="34" charset="0"/>
                <a:cs typeface="Arial" panose="020B0604020202020204" pitchFamily="34" charset="0"/>
              </a:rPr>
              <a:t>contributing</a:t>
            </a:r>
            <a:r>
              <a:rPr lang="en-GB" sz="5600" dirty="0">
                <a:solidFill>
                  <a:srgbClr val="7030A0"/>
                </a:solidFill>
                <a:latin typeface="+mn-lt"/>
                <a:ea typeface="Calibri" panose="020F0502020204030204" pitchFamily="34" charset="0"/>
                <a:cs typeface="Arial" panose="020B0604020202020204" pitchFamily="34" charset="0"/>
              </a:rPr>
              <a:t>, </a:t>
            </a:r>
            <a:r>
              <a:rPr lang="en-GB" sz="5600" dirty="0">
                <a:solidFill>
                  <a:schemeClr val="accent5">
                    <a:lumMod val="75000"/>
                  </a:schemeClr>
                </a:solidFill>
                <a:latin typeface="+mn-lt"/>
                <a:ea typeface="Calibri" panose="020F0502020204030204" pitchFamily="34" charset="0"/>
                <a:cs typeface="Arial" panose="020B0604020202020204" pitchFamily="34" charset="0"/>
              </a:rPr>
              <a:t>delivering</a:t>
            </a:r>
            <a:endParaRPr lang="en-GB" sz="5600" u="none" strike="noStrike" dirty="0">
              <a:solidFill>
                <a:schemeClr val="accent5">
                  <a:lumMod val="75000"/>
                </a:schemeClr>
              </a:solidFill>
              <a:effectLst/>
              <a:latin typeface="+mn-lt"/>
              <a:ea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E2E318BF-811E-CA42-78C8-AF4EC1B1641B}"/>
              </a:ext>
            </a:extLst>
          </p:cNvPr>
          <p:cNvSpPr>
            <a:spLocks noGrp="1"/>
          </p:cNvSpPr>
          <p:nvPr>
            <p:ph type="sldNum" sz="quarter" idx="12"/>
          </p:nvPr>
        </p:nvSpPr>
        <p:spPr>
          <a:xfrm>
            <a:off x="9197109" y="6308003"/>
            <a:ext cx="2743200" cy="365125"/>
          </a:xfrm>
          <a:prstGeom prst="rect">
            <a:avLst/>
          </a:prstGeom>
        </p:spPr>
        <p:txBody>
          <a:bodyPr vert="horz" lIns="91440" tIns="45720" rIns="91440" bIns="45720" rtlCol="0" anchor="ctr"/>
          <a:lstStyle>
            <a:lvl1pPr algn="r">
              <a:defRPr sz="1800">
                <a:solidFill>
                  <a:schemeClr val="bg1"/>
                </a:solidFill>
                <a:latin typeface="Cera Pro" panose="00000500000000000000" pitchFamily="50" charset="0"/>
              </a:defRPr>
            </a:lvl1pPr>
          </a:lstStyle>
          <a:p>
            <a:r>
              <a:rPr lang="en-GB" dirty="0"/>
              <a:t>ncb.org.uk</a:t>
            </a:r>
          </a:p>
        </p:txBody>
      </p:sp>
    </p:spTree>
    <p:extLst>
      <p:ext uri="{BB962C8B-B14F-4D97-AF65-F5344CB8AC3E}">
        <p14:creationId xmlns:p14="http://schemas.microsoft.com/office/powerpoint/2010/main" val="3730620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C8C732-CC6E-7B59-2097-B5D3B87FB66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DD49658-0A62-EDF2-B6AA-15D72FA2092D}"/>
              </a:ext>
            </a:extLst>
          </p:cNvPr>
          <p:cNvSpPr>
            <a:spLocks noGrp="1"/>
          </p:cNvSpPr>
          <p:nvPr>
            <p:ph type="title"/>
          </p:nvPr>
        </p:nvSpPr>
        <p:spPr>
          <a:xfrm>
            <a:off x="520367" y="253768"/>
            <a:ext cx="8710914" cy="1325563"/>
          </a:xfrm>
        </p:spPr>
        <p:txBody>
          <a:bodyPr>
            <a:normAutofit/>
          </a:bodyPr>
          <a:lstStyle/>
          <a:p>
            <a:r>
              <a:rPr lang="en-GB" sz="2800" b="1" dirty="0">
                <a:effectLst/>
                <a:latin typeface="+mj-lt"/>
                <a:ea typeface="Arial" panose="020B0604020202020204" pitchFamily="34" charset="0"/>
              </a:rPr>
              <a:t>WHAT sort of things are we working on with them?</a:t>
            </a:r>
            <a:br>
              <a:rPr lang="en-GB" sz="2800" dirty="0">
                <a:effectLst/>
                <a:latin typeface="Arial" panose="020B0604020202020204" pitchFamily="34" charset="0"/>
                <a:ea typeface="Arial" panose="020B0604020202020204" pitchFamily="34" charset="0"/>
              </a:rPr>
            </a:br>
            <a:endParaRPr lang="en-GB" sz="2800" dirty="0"/>
          </a:p>
        </p:txBody>
      </p:sp>
      <p:sp>
        <p:nvSpPr>
          <p:cNvPr id="3" name="Content Placeholder 2">
            <a:extLst>
              <a:ext uri="{FF2B5EF4-FFF2-40B4-BE49-F238E27FC236}">
                <a16:creationId xmlns:a16="http://schemas.microsoft.com/office/drawing/2014/main" id="{A797F369-52DE-EC5A-55B7-0EEA5591EBA1}"/>
              </a:ext>
            </a:extLst>
          </p:cNvPr>
          <p:cNvSpPr>
            <a:spLocks noGrp="1"/>
          </p:cNvSpPr>
          <p:nvPr>
            <p:ph idx="1"/>
          </p:nvPr>
        </p:nvSpPr>
        <p:spPr>
          <a:xfrm>
            <a:off x="366634" y="1281675"/>
            <a:ext cx="5393361" cy="5211200"/>
          </a:xfrm>
        </p:spPr>
        <p:txBody>
          <a:bodyPr numCol="2">
            <a:normAutofit fontScale="92500" lnSpcReduction="10000"/>
          </a:bodyPr>
          <a:lstStyle/>
          <a:p>
            <a:pPr>
              <a:spcBef>
                <a:spcPts val="600"/>
              </a:spcBef>
              <a:buClr>
                <a:srgbClr val="222222"/>
              </a:buClr>
              <a:buSzPts val="1100"/>
            </a:pPr>
            <a:r>
              <a:rPr lang="en-GB" sz="1400" u="none" strike="noStrike" dirty="0">
                <a:effectLst/>
                <a:latin typeface="+mn-lt"/>
                <a:ea typeface="Calibri" panose="020F0502020204030204" pitchFamily="34" charset="0"/>
                <a:cs typeface="Calibri" panose="020F0502020204030204" pitchFamily="34" charset="0"/>
              </a:rPr>
              <a:t>Sustaining and building and re-establishing networks where need exists</a:t>
            </a:r>
          </a:p>
          <a:p>
            <a:pPr>
              <a:spcBef>
                <a:spcPts val="600"/>
              </a:spcBef>
              <a:buClr>
                <a:srgbClr val="222222"/>
              </a:buClr>
              <a:buSzPts val="1100"/>
            </a:pPr>
            <a:r>
              <a:rPr lang="en-GB" sz="1400" dirty="0">
                <a:latin typeface="+mn-lt"/>
                <a:ea typeface="Arial" panose="020B0604020202020204" pitchFamily="34" charset="0"/>
                <a:cs typeface="Calibri" panose="020F0502020204030204" pitchFamily="34" charset="0"/>
              </a:rPr>
              <a:t>Using existing networks to disseminate evidence based best practice and bring expertise</a:t>
            </a:r>
            <a:endParaRPr lang="en-GB" sz="1400" u="none" strike="noStrike" dirty="0">
              <a:effectLst/>
              <a:latin typeface="+mn-lt"/>
              <a:ea typeface="Arial" panose="020B0604020202020204" pitchFamily="34" charset="0"/>
              <a:cs typeface="Calibri" panose="020F0502020204030204" pitchFamily="34" charset="0"/>
            </a:endParaRPr>
          </a:p>
          <a:p>
            <a:pPr>
              <a:spcBef>
                <a:spcPts val="600"/>
              </a:spcBef>
              <a:buClr>
                <a:srgbClr val="222222"/>
              </a:buClr>
              <a:buSzPts val="1100"/>
            </a:pPr>
            <a:r>
              <a:rPr lang="en-GB" sz="1400" dirty="0">
                <a:latin typeface="+mn-lt"/>
                <a:cs typeface="Calibri" panose="020F0502020204030204" pitchFamily="34" charset="0"/>
              </a:rPr>
              <a:t>Delivering bespoke support and CPD responding to needs identified by local data and needs assessments</a:t>
            </a:r>
          </a:p>
          <a:p>
            <a:pPr>
              <a:spcBef>
                <a:spcPts val="600"/>
              </a:spcBef>
              <a:buClr>
                <a:srgbClr val="222222"/>
              </a:buClr>
              <a:buSzPts val="1100"/>
            </a:pPr>
            <a:r>
              <a:rPr lang="en-GB" sz="1400" dirty="0">
                <a:latin typeface="+mn-lt"/>
                <a:cs typeface="Calibri" panose="020F0502020204030204" pitchFamily="34" charset="0"/>
              </a:rPr>
              <a:t>Roadshows, learning walks, face to face training</a:t>
            </a:r>
          </a:p>
          <a:p>
            <a:pPr>
              <a:spcBef>
                <a:spcPts val="600"/>
              </a:spcBef>
              <a:buClr>
                <a:srgbClr val="222222"/>
              </a:buClr>
              <a:buSzPts val="1100"/>
            </a:pPr>
            <a:r>
              <a:rPr lang="en-GB" sz="1400" dirty="0">
                <a:latin typeface="+mn-lt"/>
                <a:cs typeface="Calibri" panose="020F0502020204030204" pitchFamily="34" charset="0"/>
              </a:rPr>
              <a:t>Targeting settings in areas of disadvantage</a:t>
            </a:r>
          </a:p>
          <a:p>
            <a:pPr fontAlgn="base">
              <a:spcBef>
                <a:spcPts val="600"/>
              </a:spcBef>
              <a:buClr>
                <a:srgbClr val="222222"/>
              </a:buClr>
              <a:buSzPts val="1100"/>
            </a:pPr>
            <a:r>
              <a:rPr lang="en-GB" sz="1400" dirty="0">
                <a:latin typeface="+mn-lt"/>
                <a:cs typeface="Calibri" panose="020F0502020204030204" pitchFamily="34" charset="0"/>
              </a:rPr>
              <a:t>Sharing data and intelligence </a:t>
            </a:r>
          </a:p>
          <a:p>
            <a:pPr fontAlgn="base">
              <a:spcBef>
                <a:spcPts val="600"/>
              </a:spcBef>
              <a:buClr>
                <a:srgbClr val="222222"/>
              </a:buClr>
              <a:buSzPts val="1100"/>
            </a:pPr>
            <a:r>
              <a:rPr lang="en-GB" sz="1400" dirty="0">
                <a:latin typeface="+mn-lt"/>
                <a:cs typeface="Calibri" panose="020F0502020204030204" pitchFamily="34" charset="0"/>
              </a:rPr>
              <a:t>Sign posting to national offers and wider recovery programme e.g. Childminder Mentor scheme, NPQEYL, EY SENDCO training</a:t>
            </a:r>
          </a:p>
          <a:p>
            <a:pPr fontAlgn="base">
              <a:spcBef>
                <a:spcPts val="600"/>
              </a:spcBef>
              <a:buClr>
                <a:srgbClr val="222222"/>
              </a:buClr>
              <a:buSzPts val="1100"/>
            </a:pPr>
            <a:r>
              <a:rPr lang="en-US" sz="1400" dirty="0">
                <a:latin typeface="+mn-lt"/>
                <a:cs typeface="Calibri" panose="020F0502020204030204" pitchFamily="34" charset="0"/>
              </a:rPr>
              <a:t>Blog writing, produce resources, present at and facilitate co-host other event, develop webinars</a:t>
            </a:r>
          </a:p>
          <a:p>
            <a:pPr fontAlgn="base">
              <a:spcBef>
                <a:spcPts val="600"/>
              </a:spcBef>
              <a:buClr>
                <a:srgbClr val="222222"/>
              </a:buClr>
              <a:buSzPts val="1100"/>
            </a:pPr>
            <a:r>
              <a:rPr lang="en-US" sz="1400" dirty="0">
                <a:latin typeface="+mn-lt"/>
                <a:cs typeface="Calibri" panose="020F0502020204030204" pitchFamily="34" charset="0"/>
              </a:rPr>
              <a:t>Partners help promote our activities increasing engagement</a:t>
            </a:r>
          </a:p>
          <a:p>
            <a:pPr fontAlgn="base">
              <a:spcBef>
                <a:spcPts val="600"/>
              </a:spcBef>
              <a:buClr>
                <a:srgbClr val="222222"/>
              </a:buClr>
              <a:buSzPts val="1100"/>
            </a:pPr>
            <a:r>
              <a:rPr lang="en-US" sz="1400" dirty="0">
                <a:latin typeface="+mn-lt"/>
                <a:cs typeface="Calibri" panose="020F0502020204030204" pitchFamily="34" charset="0"/>
              </a:rPr>
              <a:t>Sustainable legacy.</a:t>
            </a:r>
          </a:p>
          <a:p>
            <a:pPr fontAlgn="base">
              <a:spcBef>
                <a:spcPts val="600"/>
              </a:spcBef>
              <a:buClr>
                <a:srgbClr val="222222"/>
              </a:buClr>
              <a:buSzPts val="1100"/>
            </a:pPr>
            <a:r>
              <a:rPr lang="en-US" sz="1400" dirty="0">
                <a:latin typeface="+mn-lt"/>
                <a:cs typeface="Calibri" panose="020F0502020204030204" pitchFamily="34" charset="0"/>
              </a:rPr>
              <a:t>Raising profile of the EEF Evidence Store materials </a:t>
            </a:r>
            <a:endParaRPr lang="en-GB" sz="1400" dirty="0">
              <a:latin typeface="+mn-lt"/>
              <a:cs typeface="Calibri" panose="020F0502020204030204" pitchFamily="34" charset="0"/>
            </a:endParaRPr>
          </a:p>
          <a:p>
            <a:pPr fontAlgn="base">
              <a:spcBef>
                <a:spcPts val="600"/>
              </a:spcBef>
              <a:buClr>
                <a:srgbClr val="222222"/>
              </a:buClr>
              <a:buSzPts val="1100"/>
            </a:pPr>
            <a:r>
              <a:rPr lang="en-GB" sz="1400" dirty="0">
                <a:latin typeface="+mn-lt"/>
                <a:cs typeface="Calibri" panose="020F0502020204030204" pitchFamily="34" charset="0"/>
              </a:rPr>
              <a:t>Using social media to increase numbers of engagement from all provider types </a:t>
            </a:r>
          </a:p>
          <a:p>
            <a:pPr fontAlgn="base">
              <a:spcBef>
                <a:spcPts val="600"/>
              </a:spcBef>
              <a:buClr>
                <a:srgbClr val="222222"/>
              </a:buClr>
              <a:buSzPts val="1100"/>
            </a:pPr>
            <a:r>
              <a:rPr lang="en-GB" sz="1400" dirty="0">
                <a:latin typeface="+mn-lt"/>
                <a:cs typeface="Calibri" panose="020F0502020204030204" pitchFamily="34" charset="0"/>
              </a:rPr>
              <a:t> Working in partnership with Research schools to showcase evidence informed practice</a:t>
            </a:r>
          </a:p>
          <a:p>
            <a:pPr fontAlgn="base">
              <a:spcBef>
                <a:spcPts val="600"/>
              </a:spcBef>
              <a:buClr>
                <a:srgbClr val="222222"/>
              </a:buClr>
              <a:buSzPts val="1100"/>
            </a:pPr>
            <a:r>
              <a:rPr lang="en-GB" sz="1400" dirty="0">
                <a:latin typeface="+mn-lt"/>
                <a:cs typeface="Calibri" panose="020F0502020204030204" pitchFamily="34" charset="0"/>
              </a:rPr>
              <a:t>Ongoing -  response to audits and feedback from the sector informs future PD programme content and support </a:t>
            </a:r>
          </a:p>
          <a:p>
            <a:pPr marL="0" indent="0" fontAlgn="base">
              <a:spcBef>
                <a:spcPts val="600"/>
              </a:spcBef>
              <a:buClr>
                <a:srgbClr val="222222"/>
              </a:buClr>
              <a:buSzPts val="1100"/>
              <a:buNone/>
            </a:pPr>
            <a:br>
              <a:rPr lang="en-US" sz="1400" dirty="0">
                <a:latin typeface="+mn-lt"/>
                <a:cs typeface="Calibri" panose="020F0502020204030204" pitchFamily="34" charset="0"/>
              </a:rPr>
            </a:br>
            <a:br>
              <a:rPr lang="en-US" sz="1400" dirty="0">
                <a:latin typeface="+mn-lt"/>
                <a:cs typeface="Calibri" panose="020F0502020204030204" pitchFamily="34" charset="0"/>
              </a:rPr>
            </a:br>
            <a:br>
              <a:rPr lang="en-US" sz="1400" dirty="0">
                <a:latin typeface="+mn-lt"/>
                <a:cs typeface="Calibri" panose="020F0502020204030204" pitchFamily="34" charset="0"/>
              </a:rPr>
            </a:br>
            <a:r>
              <a:rPr lang="en-GB" sz="1400" dirty="0">
                <a:latin typeface="+mn-lt"/>
                <a:cs typeface="Calibri" panose="020F0502020204030204" pitchFamily="34" charset="0"/>
              </a:rPr>
              <a:t> </a:t>
            </a:r>
          </a:p>
          <a:p>
            <a:endParaRPr lang="en-GB" sz="1400" dirty="0">
              <a:latin typeface="+mn-lt"/>
            </a:endParaRPr>
          </a:p>
        </p:txBody>
      </p:sp>
      <p:pic>
        <p:nvPicPr>
          <p:cNvPr id="6" name="Picture 5">
            <a:extLst>
              <a:ext uri="{FF2B5EF4-FFF2-40B4-BE49-F238E27FC236}">
                <a16:creationId xmlns:a16="http://schemas.microsoft.com/office/drawing/2014/main" id="{59B79EFE-AF5F-04E9-8FF1-7CCE3D1E28AC}"/>
              </a:ext>
            </a:extLst>
          </p:cNvPr>
          <p:cNvPicPr>
            <a:picLocks noChangeAspect="1"/>
          </p:cNvPicPr>
          <p:nvPr/>
        </p:nvPicPr>
        <p:blipFill rotWithShape="1">
          <a:blip r:embed="rId3">
            <a:extLst>
              <a:ext uri="{28A0092B-C50C-407E-A947-70E740481C1C}">
                <a14:useLocalDpi xmlns:a14="http://schemas.microsoft.com/office/drawing/2010/main" val="0"/>
              </a:ext>
            </a:extLst>
          </a:blip>
          <a:srcRect l="12709" r="20540"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5" name="Slide Number Placeholder 5">
            <a:extLst>
              <a:ext uri="{FF2B5EF4-FFF2-40B4-BE49-F238E27FC236}">
                <a16:creationId xmlns:a16="http://schemas.microsoft.com/office/drawing/2014/main" id="{12B3966B-28D6-AF9C-C0A5-AB6FCD62FD74}"/>
              </a:ext>
            </a:extLst>
          </p:cNvPr>
          <p:cNvSpPr>
            <a:spLocks noGrp="1"/>
          </p:cNvSpPr>
          <p:nvPr>
            <p:ph type="sldNum" sz="quarter" idx="12"/>
          </p:nvPr>
        </p:nvSpPr>
        <p:spPr>
          <a:xfrm>
            <a:off x="8610600" y="6356349"/>
            <a:ext cx="2743200" cy="365125"/>
          </a:xfrm>
          <a:prstGeom prst="rect">
            <a:avLst/>
          </a:prstGeom>
        </p:spPr>
        <p:txBody>
          <a:bodyPr vert="horz" lIns="91440" tIns="45720" rIns="91440" bIns="45720" rtlCol="0">
            <a:normAutofit/>
          </a:bodyPr>
          <a:lstStyle>
            <a:lvl1pPr algn="r">
              <a:defRPr sz="1800">
                <a:solidFill>
                  <a:schemeClr val="bg1"/>
                </a:solidFill>
                <a:latin typeface="Cera Pro" panose="00000500000000000000" pitchFamily="50" charset="0"/>
              </a:defRPr>
            </a:lvl1pPr>
          </a:lstStyle>
          <a:p>
            <a:pPr>
              <a:lnSpc>
                <a:spcPct val="90000"/>
              </a:lnSpc>
              <a:spcAft>
                <a:spcPts val="600"/>
              </a:spcAft>
            </a:pPr>
            <a:r>
              <a:rPr lang="en-GB" dirty="0"/>
              <a:t>ncb.org.uk</a:t>
            </a:r>
            <a:endParaRPr lang="en-GB"/>
          </a:p>
        </p:txBody>
      </p:sp>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descr="A screenshot of a computer&#10;&#10;Description automatically generated">
            <a:extLst>
              <a:ext uri="{FF2B5EF4-FFF2-40B4-BE49-F238E27FC236}">
                <a16:creationId xmlns:a16="http://schemas.microsoft.com/office/drawing/2014/main" id="{E1E9BC6D-F194-3CC4-1733-4CD93B754F5C}"/>
              </a:ext>
            </a:extLst>
          </p:cNvPr>
          <p:cNvPicPr>
            <a:picLocks noChangeAspect="1"/>
          </p:cNvPicPr>
          <p:nvPr/>
        </p:nvPicPr>
        <p:blipFill rotWithShape="1">
          <a:blip r:embed="rId4">
            <a:extLst>
              <a:ext uri="{28A0092B-C50C-407E-A947-70E740481C1C}">
                <a14:useLocalDpi xmlns:a14="http://schemas.microsoft.com/office/drawing/2010/main" val="0"/>
              </a:ext>
            </a:extLst>
          </a:blip>
          <a:srcRect l="50589" b="16732"/>
          <a:stretch/>
        </p:blipFill>
        <p:spPr>
          <a:xfrm>
            <a:off x="6153893" y="-1991985"/>
            <a:ext cx="6270565" cy="8858445"/>
          </a:xfrm>
          <a:prstGeom prst="rect">
            <a:avLst/>
          </a:prstGeom>
        </p:spPr>
      </p:pic>
    </p:spTree>
    <p:extLst>
      <p:ext uri="{BB962C8B-B14F-4D97-AF65-F5344CB8AC3E}">
        <p14:creationId xmlns:p14="http://schemas.microsoft.com/office/powerpoint/2010/main" val="65603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25A0A-77CB-1303-38BB-6125D0B7D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C3068-7EED-930E-F10E-92D6D49380EF}"/>
              </a:ext>
            </a:extLst>
          </p:cNvPr>
          <p:cNvSpPr>
            <a:spLocks noGrp="1"/>
          </p:cNvSpPr>
          <p:nvPr>
            <p:ph type="title"/>
          </p:nvPr>
        </p:nvSpPr>
        <p:spPr>
          <a:xfrm>
            <a:off x="690389" y="378133"/>
            <a:ext cx="10577945" cy="1325563"/>
          </a:xfrm>
        </p:spPr>
        <p:txBody>
          <a:bodyPr/>
          <a:lstStyle/>
          <a:p>
            <a:r>
              <a:rPr lang="en-GB" sz="2800" dirty="0">
                <a:latin typeface="+mj-lt"/>
              </a:rPr>
              <a:t>IMPACT of this to date?</a:t>
            </a:r>
            <a:br>
              <a:rPr lang="en-GB" sz="2800" dirty="0">
                <a:latin typeface="+mj-lt"/>
              </a:rPr>
            </a:br>
            <a:endParaRPr lang="en-GB" sz="2800" dirty="0">
              <a:latin typeface="+mj-lt"/>
            </a:endParaRPr>
          </a:p>
        </p:txBody>
      </p:sp>
      <p:sp>
        <p:nvSpPr>
          <p:cNvPr id="5" name="Slide Number Placeholder 5">
            <a:extLst>
              <a:ext uri="{FF2B5EF4-FFF2-40B4-BE49-F238E27FC236}">
                <a16:creationId xmlns:a16="http://schemas.microsoft.com/office/drawing/2014/main" id="{EE2D8C43-DEC2-C89C-9077-E36D14B0A318}"/>
              </a:ext>
            </a:extLst>
          </p:cNvPr>
          <p:cNvSpPr>
            <a:spLocks noGrp="1"/>
          </p:cNvSpPr>
          <p:nvPr>
            <p:ph type="sldNum" sz="quarter" idx="12"/>
          </p:nvPr>
        </p:nvSpPr>
        <p:spPr>
          <a:xfrm>
            <a:off x="9197109" y="6308003"/>
            <a:ext cx="2743200" cy="365125"/>
          </a:xfrm>
          <a:prstGeom prst="rect">
            <a:avLst/>
          </a:prstGeom>
        </p:spPr>
        <p:txBody>
          <a:bodyPr vert="horz" lIns="91440" tIns="45720" rIns="91440" bIns="45720" rtlCol="0" anchor="ctr"/>
          <a:lstStyle>
            <a:lvl1pPr algn="r">
              <a:defRPr sz="1800">
                <a:solidFill>
                  <a:schemeClr val="bg1"/>
                </a:solidFill>
                <a:latin typeface="Cera Pro" panose="00000500000000000000" pitchFamily="50" charset="0"/>
              </a:defRPr>
            </a:lvl1pPr>
          </a:lstStyle>
          <a:p>
            <a:r>
              <a:rPr lang="en-GB" dirty="0"/>
              <a:t>ncb.org.uk</a:t>
            </a:r>
          </a:p>
        </p:txBody>
      </p:sp>
      <p:sp>
        <p:nvSpPr>
          <p:cNvPr id="7" name="Content Placeholder 2">
            <a:extLst>
              <a:ext uri="{FF2B5EF4-FFF2-40B4-BE49-F238E27FC236}">
                <a16:creationId xmlns:a16="http://schemas.microsoft.com/office/drawing/2014/main" id="{53DC4C07-00AE-A362-EF98-6DE0B368DE4C}"/>
              </a:ext>
            </a:extLst>
          </p:cNvPr>
          <p:cNvSpPr>
            <a:spLocks noGrp="1"/>
          </p:cNvSpPr>
          <p:nvPr>
            <p:ph idx="1"/>
          </p:nvPr>
        </p:nvSpPr>
        <p:spPr>
          <a:xfrm>
            <a:off x="320012" y="1542842"/>
            <a:ext cx="11775532" cy="5130285"/>
          </a:xfrm>
        </p:spPr>
        <p:txBody>
          <a:bodyPr numCol="2">
            <a:noAutofit/>
          </a:bodyPr>
          <a:lstStyle/>
          <a:p>
            <a:pPr marL="342900" indent="-342900">
              <a:lnSpc>
                <a:spcPct val="115000"/>
              </a:lnSpc>
              <a:buClr>
                <a:srgbClr val="222222"/>
              </a:buClr>
              <a:buSzPts val="1100"/>
              <a:buFont typeface="Arial" panose="020B0604020202020204" pitchFamily="34" charset="0"/>
              <a:buChar char="●"/>
            </a:pPr>
            <a:r>
              <a:rPr lang="en-GB" sz="1400" u="none" strike="noStrike" dirty="0">
                <a:solidFill>
                  <a:srgbClr val="222222"/>
                </a:solidFill>
                <a:effectLst/>
                <a:latin typeface="+mn-lt"/>
                <a:ea typeface="Calibri" panose="020F0502020204030204" pitchFamily="34" charset="0"/>
                <a:cs typeface="Arial" panose="020B0604020202020204" pitchFamily="34" charset="0"/>
              </a:rPr>
              <a:t>Hub reach is growing daily evidenced through mailing lists, social media, websites and phonelines bringing offer to increasing numbers of</a:t>
            </a:r>
            <a:r>
              <a:rPr lang="en-GB" sz="1400" dirty="0">
                <a:latin typeface="+mn-lt"/>
                <a:ea typeface="Calibri" panose="020F0502020204030204" pitchFamily="34" charset="0"/>
                <a:cs typeface="Arial" panose="020B0604020202020204" pitchFamily="34" charset="0"/>
              </a:rPr>
              <a:t> childminders and EY practitioners</a:t>
            </a:r>
          </a:p>
          <a:p>
            <a:pPr marL="342900" indent="-342900">
              <a:lnSpc>
                <a:spcPct val="115000"/>
              </a:lnSpc>
              <a:buClr>
                <a:srgbClr val="222222"/>
              </a:buClr>
              <a:buSzPts val="1100"/>
              <a:buFont typeface="Arial" panose="020B0604020202020204" pitchFamily="34" charset="0"/>
              <a:buChar char="●"/>
            </a:pPr>
            <a:r>
              <a:rPr lang="en-GB" sz="1400" dirty="0">
                <a:latin typeface="+mn-lt"/>
                <a:ea typeface="Calibri" panose="020F0502020204030204" pitchFamily="34" charset="0"/>
                <a:cs typeface="Arial" panose="020B0604020202020204" pitchFamily="34" charset="0"/>
              </a:rPr>
              <a:t>Leading to well attended networks and events </a:t>
            </a:r>
            <a:r>
              <a:rPr lang="en-GB" sz="1400" u="none" strike="noStrike" dirty="0">
                <a:effectLst/>
                <a:latin typeface="+mn-lt"/>
                <a:ea typeface="Calibri" panose="020F0502020204030204" pitchFamily="34" charset="0"/>
                <a:cs typeface="Arial" panose="020B0604020202020204" pitchFamily="34" charset="0"/>
              </a:rPr>
              <a:t>increasing access to high quality evidence-based programmes and training</a:t>
            </a:r>
            <a:endParaRPr lang="en-GB" sz="1400" dirty="0">
              <a:latin typeface="+mn-lt"/>
              <a:ea typeface="Calibri" panose="020F0502020204030204" pitchFamily="34" charset="0"/>
              <a:cs typeface="Arial" panose="020B0604020202020204" pitchFamily="34" charset="0"/>
            </a:endParaRPr>
          </a:p>
          <a:p>
            <a:pPr marL="342900" indent="-342900">
              <a:lnSpc>
                <a:spcPct val="115000"/>
              </a:lnSpc>
              <a:buClr>
                <a:srgbClr val="222222"/>
              </a:buClr>
              <a:buSzPts val="1100"/>
              <a:buFont typeface="Arial" panose="020B0604020202020204" pitchFamily="34" charset="0"/>
              <a:buChar char="●"/>
            </a:pPr>
            <a:r>
              <a:rPr lang="en-GB" sz="1400" u="none" strike="noStrike" dirty="0">
                <a:solidFill>
                  <a:srgbClr val="222222"/>
                </a:solidFill>
                <a:effectLst/>
                <a:latin typeface="+mn-lt"/>
                <a:ea typeface="Calibri" panose="020F0502020204030204" pitchFamily="34" charset="0"/>
                <a:cs typeface="Arial" panose="020B0604020202020204" pitchFamily="34" charset="0"/>
              </a:rPr>
              <a:t>Giving a voice to </a:t>
            </a:r>
            <a:r>
              <a:rPr lang="en-GB" sz="1400" dirty="0">
                <a:solidFill>
                  <a:srgbClr val="222222"/>
                </a:solidFill>
                <a:latin typeface="+mn-lt"/>
                <a:ea typeface="Calibri" panose="020F0502020204030204" pitchFamily="34" charset="0"/>
                <a:cs typeface="Arial" panose="020B0604020202020204" pitchFamily="34" charset="0"/>
              </a:rPr>
              <a:t>the sector - </a:t>
            </a:r>
            <a:r>
              <a:rPr lang="en-GB" sz="1400" dirty="0">
                <a:latin typeface="+mn-lt"/>
                <a:ea typeface="Calibri" panose="020F0502020204030204" pitchFamily="34" charset="0"/>
                <a:cs typeface="Arial" panose="020B0604020202020204" pitchFamily="34" charset="0"/>
              </a:rPr>
              <a:t>practitioners and childminders are providing feedback related specifically to their areas of need</a:t>
            </a:r>
          </a:p>
          <a:p>
            <a:pPr marL="342900" indent="-342900">
              <a:lnSpc>
                <a:spcPct val="115000"/>
              </a:lnSpc>
              <a:buClr>
                <a:srgbClr val="222222"/>
              </a:buClr>
              <a:buSzPts val="1100"/>
              <a:buFont typeface="Arial" panose="020B0604020202020204" pitchFamily="34" charset="0"/>
              <a:buChar char="●"/>
            </a:pPr>
            <a:r>
              <a:rPr lang="en-GB" sz="1400" dirty="0">
                <a:latin typeface="+mn-lt"/>
                <a:ea typeface="Calibri" panose="020F0502020204030204" pitchFamily="34" charset="0"/>
                <a:cs typeface="Arial" panose="020B0604020202020204" pitchFamily="34" charset="0"/>
              </a:rPr>
              <a:t>Delivering packages of support for all provider types</a:t>
            </a:r>
            <a:endParaRPr lang="en-GB" sz="1400" dirty="0">
              <a:solidFill>
                <a:srgbClr val="222222"/>
              </a:solidFill>
              <a:latin typeface="+mn-lt"/>
              <a:ea typeface="Calibri" panose="020F0502020204030204" pitchFamily="34" charset="0"/>
              <a:cs typeface="Arial" panose="020B0604020202020204" pitchFamily="34" charset="0"/>
            </a:endParaRPr>
          </a:p>
          <a:p>
            <a:pPr marL="342900" lvl="0" indent="-342900">
              <a:lnSpc>
                <a:spcPct val="115000"/>
              </a:lnSpc>
              <a:buClr>
                <a:srgbClr val="222222"/>
              </a:buClr>
              <a:buSzPts val="1100"/>
              <a:buFont typeface="Arial" panose="020B0604020202020204" pitchFamily="34" charset="0"/>
              <a:buChar char="●"/>
            </a:pPr>
            <a:r>
              <a:rPr lang="en-GB" sz="1400" dirty="0">
                <a:latin typeface="+mn-lt"/>
                <a:ea typeface="Calibri" panose="020F0502020204030204" pitchFamily="34" charset="0"/>
                <a:cs typeface="Arial" panose="020B0604020202020204" pitchFamily="34" charset="0"/>
              </a:rPr>
              <a:t>Increasing childminder engagement with Hub, they are feeling valued leading to childminders sharing SPH information widely with their colleagues </a:t>
            </a:r>
            <a:endParaRPr lang="en-GB" sz="1400" dirty="0">
              <a:latin typeface="+mn-lt"/>
              <a:ea typeface="Arial" panose="020B0604020202020204" pitchFamily="34" charset="0"/>
              <a:cs typeface="Arial" panose="020B0604020202020204" pitchFamily="34" charset="0"/>
            </a:endParaRPr>
          </a:p>
          <a:p>
            <a:pPr marL="342900" indent="-342900">
              <a:lnSpc>
                <a:spcPct val="115000"/>
              </a:lnSpc>
              <a:buClr>
                <a:srgbClr val="222222"/>
              </a:buClr>
              <a:buSzPts val="1100"/>
              <a:buFont typeface="Arial" panose="020B0604020202020204" pitchFamily="34" charset="0"/>
              <a:buChar char="●"/>
            </a:pPr>
            <a:r>
              <a:rPr lang="en-GB" sz="1400" dirty="0">
                <a:latin typeface="+mn-lt"/>
                <a:ea typeface="Calibri" panose="020F0502020204030204" pitchFamily="34" charset="0"/>
                <a:cs typeface="Arial" panose="020B0604020202020204" pitchFamily="34" charset="0"/>
              </a:rPr>
              <a:t>EY Practitioners have raised awareness of the Evidence Store and best practice</a:t>
            </a:r>
          </a:p>
          <a:p>
            <a:pPr marL="342900" indent="-342900">
              <a:lnSpc>
                <a:spcPct val="115000"/>
              </a:lnSpc>
              <a:buClr>
                <a:srgbClr val="222222"/>
              </a:buClr>
              <a:buSzPts val="1100"/>
              <a:buFont typeface="Arial" panose="020B0604020202020204" pitchFamily="34" charset="0"/>
              <a:buChar char="●"/>
            </a:pPr>
            <a:r>
              <a:rPr lang="en-GB" sz="1400" dirty="0">
                <a:latin typeface="+mn-lt"/>
                <a:ea typeface="Calibri" panose="020F0502020204030204" pitchFamily="34" charset="0"/>
                <a:cs typeface="Arial" panose="020B0604020202020204" pitchFamily="34" charset="0"/>
              </a:rPr>
              <a:t>Partnerships are also raising the profile of evidence informed practice</a:t>
            </a:r>
          </a:p>
          <a:p>
            <a:pPr marL="342900" indent="-342900">
              <a:lnSpc>
                <a:spcPct val="115000"/>
              </a:lnSpc>
              <a:buClr>
                <a:srgbClr val="222222"/>
              </a:buClr>
              <a:buSzPts val="1100"/>
              <a:buFont typeface="Arial" panose="020B0604020202020204" pitchFamily="34" charset="0"/>
              <a:buChar char="●"/>
            </a:pPr>
            <a:endParaRPr lang="en-GB" sz="1400" dirty="0">
              <a:latin typeface="+mn-lt"/>
              <a:ea typeface="Arial" panose="020B0604020202020204" pitchFamily="34" charset="0"/>
              <a:cs typeface="Arial" panose="020B0604020202020204" pitchFamily="34" charset="0"/>
            </a:endParaRPr>
          </a:p>
          <a:p>
            <a:pPr marL="342900" indent="-342900">
              <a:lnSpc>
                <a:spcPct val="115000"/>
              </a:lnSpc>
              <a:buClr>
                <a:srgbClr val="222222"/>
              </a:buClr>
              <a:buSzPts val="1100"/>
              <a:buFont typeface="Arial" panose="020B0604020202020204" pitchFamily="34" charset="0"/>
              <a:buChar char="●"/>
            </a:pPr>
            <a:r>
              <a:rPr lang="en-GB" sz="1400" dirty="0">
                <a:latin typeface="+mn-lt"/>
                <a:ea typeface="Calibri" panose="020F0502020204030204" pitchFamily="34" charset="0"/>
                <a:cs typeface="Arial" panose="020B0604020202020204" pitchFamily="34" charset="0"/>
              </a:rPr>
              <a:t>Very positive relationships with the EYFS Leads from LAs enabling a </a:t>
            </a:r>
            <a:r>
              <a:rPr lang="en-GB" sz="1400" u="none" strike="noStrike" dirty="0">
                <a:effectLst/>
                <a:latin typeface="+mn-lt"/>
                <a:ea typeface="Calibri" panose="020F0502020204030204" pitchFamily="34" charset="0"/>
                <a:cs typeface="Arial" panose="020B0604020202020204" pitchFamily="34" charset="0"/>
              </a:rPr>
              <a:t>targeted approach and a greater level of depth.  </a:t>
            </a:r>
            <a:r>
              <a:rPr lang="en-GB" sz="1400" dirty="0">
                <a:latin typeface="+mn-lt"/>
                <a:ea typeface="Calibri" panose="020F0502020204030204" pitchFamily="34" charset="0"/>
                <a:cs typeface="Arial" panose="020B0604020202020204" pitchFamily="34" charset="0"/>
              </a:rPr>
              <a:t>Local offer - bespoke to local needs </a:t>
            </a:r>
            <a:endParaRPr lang="en-GB" sz="1400" dirty="0">
              <a:latin typeface="+mn-lt"/>
              <a:ea typeface="Arial" panose="020B0604020202020204" pitchFamily="34" charset="0"/>
              <a:cs typeface="Arial" panose="020B0604020202020204" pitchFamily="34" charset="0"/>
            </a:endParaRPr>
          </a:p>
          <a:p>
            <a:pPr marL="342900" indent="-342900">
              <a:lnSpc>
                <a:spcPct val="115000"/>
              </a:lnSpc>
              <a:buClr>
                <a:srgbClr val="222222"/>
              </a:buClr>
              <a:buSzPts val="1100"/>
              <a:buFont typeface="Arial" panose="020B0604020202020204" pitchFamily="34" charset="0"/>
              <a:buChar char="●"/>
            </a:pPr>
            <a:r>
              <a:rPr lang="en-GB" sz="1400" dirty="0">
                <a:solidFill>
                  <a:srgbClr val="222222"/>
                </a:solidFill>
                <a:latin typeface="+mn-lt"/>
                <a:ea typeface="Calibri" panose="020F0502020204030204" pitchFamily="34" charset="0"/>
                <a:cs typeface="Arial" panose="020B0604020202020204" pitchFamily="34" charset="0"/>
              </a:rPr>
              <a:t>Hubs facilitating LAs working together on common need</a:t>
            </a:r>
            <a:endParaRPr lang="en-GB" sz="1400" dirty="0">
              <a:latin typeface="+mn-lt"/>
              <a:ea typeface="Arial" panose="020B0604020202020204" pitchFamily="34" charset="0"/>
              <a:cs typeface="Arial" panose="020B0604020202020204" pitchFamily="34" charset="0"/>
            </a:endParaRPr>
          </a:p>
          <a:p>
            <a:pPr marL="342900" indent="-342900">
              <a:lnSpc>
                <a:spcPct val="115000"/>
              </a:lnSpc>
              <a:buClr>
                <a:srgbClr val="222222"/>
              </a:buClr>
              <a:buSzPts val="1100"/>
              <a:buFont typeface="Arial" panose="020B0604020202020204" pitchFamily="34" charset="0"/>
              <a:buChar char="●"/>
            </a:pPr>
            <a:r>
              <a:rPr lang="en-GB" sz="1400" u="none" strike="noStrike" dirty="0">
                <a:solidFill>
                  <a:srgbClr val="222222"/>
                </a:solidFill>
                <a:effectLst/>
                <a:latin typeface="+mn-lt"/>
                <a:ea typeface="Calibri" panose="020F0502020204030204" pitchFamily="34" charset="0"/>
                <a:cs typeface="Arial" panose="020B0604020202020204" pitchFamily="34" charset="0"/>
              </a:rPr>
              <a:t>More equitable offer to the EY sector across all LAs</a:t>
            </a:r>
          </a:p>
          <a:p>
            <a:pPr marL="342900" indent="-342900">
              <a:lnSpc>
                <a:spcPct val="115000"/>
              </a:lnSpc>
              <a:buClr>
                <a:srgbClr val="222222"/>
              </a:buClr>
              <a:buSzPts val="1100"/>
              <a:buFont typeface="Arial" panose="020B0604020202020204" pitchFamily="34" charset="0"/>
              <a:buChar char="●"/>
            </a:pPr>
            <a:r>
              <a:rPr lang="en-GB" sz="1400" u="none" strike="noStrike" dirty="0">
                <a:effectLst/>
                <a:latin typeface="+mn-lt"/>
                <a:ea typeface="Calibri" panose="020F0502020204030204" pitchFamily="34" charset="0"/>
                <a:cs typeface="Arial" panose="020B0604020202020204" pitchFamily="34" charset="0"/>
              </a:rPr>
              <a:t>Growing and developing an effective infrastructure of partnerships, consisting of a range of </a:t>
            </a:r>
            <a:r>
              <a:rPr lang="en-GB" sz="1400" dirty="0">
                <a:latin typeface="+mn-lt"/>
                <a:ea typeface="Calibri" panose="020F0502020204030204" pitchFamily="34" charset="0"/>
                <a:cs typeface="Arial" panose="020B0604020202020204" pitchFamily="34" charset="0"/>
              </a:rPr>
              <a:t>EY stakeholders</a:t>
            </a:r>
          </a:p>
          <a:p>
            <a:pPr marL="342900" indent="-342900">
              <a:lnSpc>
                <a:spcPct val="115000"/>
              </a:lnSpc>
              <a:buClr>
                <a:srgbClr val="222222"/>
              </a:buClr>
              <a:buSzPts val="1100"/>
              <a:buFont typeface="Arial" panose="020B0604020202020204" pitchFamily="34" charset="0"/>
              <a:buChar char="●"/>
            </a:pPr>
            <a:r>
              <a:rPr lang="en-GB" sz="1400" dirty="0">
                <a:latin typeface="+mn-lt"/>
                <a:ea typeface="Calibri" panose="020F0502020204030204" pitchFamily="34" charset="0"/>
                <a:cs typeface="Arial" panose="020B0604020202020204" pitchFamily="34" charset="0"/>
              </a:rPr>
              <a:t>Hubs receiving an increase in offers from a range of EY  professionals to collaboratively support the sector</a:t>
            </a:r>
            <a:endParaRPr lang="en-GB" sz="1400" u="none" strike="noStrike" dirty="0">
              <a:effectLst/>
              <a:latin typeface="+mn-lt"/>
              <a:ea typeface="Calibri" panose="020F0502020204030204" pitchFamily="34" charset="0"/>
              <a:cs typeface="Arial" panose="020B0604020202020204" pitchFamily="34" charset="0"/>
            </a:endParaRPr>
          </a:p>
          <a:p>
            <a:pPr marL="342900" lvl="0" indent="-342900">
              <a:lnSpc>
                <a:spcPct val="115000"/>
              </a:lnSpc>
              <a:buClr>
                <a:srgbClr val="222222"/>
              </a:buClr>
              <a:buSzPts val="1100"/>
              <a:buFont typeface="Arial" panose="020B0604020202020204" pitchFamily="34" charset="0"/>
              <a:buChar char="●"/>
            </a:pPr>
            <a:r>
              <a:rPr lang="en-GB" sz="1400" u="none" strike="noStrike" dirty="0">
                <a:effectLst/>
                <a:latin typeface="+mn-lt"/>
                <a:ea typeface="Calibri" panose="020F0502020204030204" pitchFamily="34" charset="0"/>
                <a:cs typeface="Arial" panose="020B0604020202020204" pitchFamily="34" charset="0"/>
              </a:rPr>
              <a:t>Collaborative working to upskill the EY workforce through raising awareness, modelling and supporting implementation of evidence-based practices in settings</a:t>
            </a:r>
          </a:p>
          <a:p>
            <a:pPr marL="342900" lvl="0" indent="-342900">
              <a:lnSpc>
                <a:spcPct val="115000"/>
              </a:lnSpc>
              <a:buClr>
                <a:srgbClr val="222222"/>
              </a:buClr>
              <a:buSzPts val="1100"/>
              <a:buFont typeface="Arial" panose="020B0604020202020204" pitchFamily="34" charset="0"/>
              <a:buChar char="●"/>
            </a:pPr>
            <a:r>
              <a:rPr lang="en-GB" sz="1400" dirty="0">
                <a:latin typeface="+mn-lt"/>
                <a:ea typeface="Calibri" panose="020F0502020204030204" pitchFamily="34" charset="0"/>
                <a:cs typeface="Arial" panose="020B0604020202020204" pitchFamily="34" charset="0"/>
              </a:rPr>
              <a:t>Where the r</a:t>
            </a:r>
            <a:r>
              <a:rPr lang="en-GB" sz="1400" u="none" strike="noStrike" dirty="0">
                <a:effectLst/>
                <a:latin typeface="+mn-lt"/>
                <a:ea typeface="Calibri" panose="020F0502020204030204" pitchFamily="34" charset="0"/>
                <a:cs typeface="Arial" panose="020B0604020202020204" pitchFamily="34" charset="0"/>
              </a:rPr>
              <a:t>elationships with partners are strongest </a:t>
            </a:r>
            <a:r>
              <a:rPr lang="en-GB" sz="1400" dirty="0">
                <a:latin typeface="+mn-lt"/>
                <a:ea typeface="Calibri" panose="020F0502020204030204" pitchFamily="34" charset="0"/>
                <a:cs typeface="Arial" panose="020B0604020202020204" pitchFamily="34" charset="0"/>
              </a:rPr>
              <a:t>r</a:t>
            </a:r>
            <a:r>
              <a:rPr lang="en-GB" sz="1400" u="none" strike="noStrike" dirty="0">
                <a:effectLst/>
                <a:latin typeface="+mn-lt"/>
                <a:ea typeface="Calibri" panose="020F0502020204030204" pitchFamily="34" charset="0"/>
                <a:cs typeface="Arial" panose="020B0604020202020204" pitchFamily="34" charset="0"/>
              </a:rPr>
              <a:t>ecruitment to the EEF programmes are increased</a:t>
            </a:r>
            <a:endParaRPr lang="en-GB" sz="1400" u="none" strike="noStrike" dirty="0">
              <a:effectLst/>
              <a:latin typeface="+mn-lt"/>
              <a:ea typeface="Arial" panose="020B0604020202020204" pitchFamily="34" charset="0"/>
              <a:cs typeface="Arial" panose="020B0604020202020204" pitchFamily="34" charset="0"/>
            </a:endParaRPr>
          </a:p>
          <a:p>
            <a:endParaRPr lang="en-GB" sz="900" dirty="0">
              <a:solidFill>
                <a:schemeClr val="tx1"/>
              </a:solidFill>
              <a:latin typeface="+mn-lt"/>
            </a:endParaRPr>
          </a:p>
        </p:txBody>
      </p:sp>
    </p:spTree>
    <p:extLst>
      <p:ext uri="{BB962C8B-B14F-4D97-AF65-F5344CB8AC3E}">
        <p14:creationId xmlns:p14="http://schemas.microsoft.com/office/powerpoint/2010/main" val="153443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25A0A-77CB-1303-38BB-6125D0B7D2F3}"/>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E2D8C43-DEC2-C89C-9077-E36D14B0A318}"/>
              </a:ext>
            </a:extLst>
          </p:cNvPr>
          <p:cNvSpPr>
            <a:spLocks noGrp="1"/>
          </p:cNvSpPr>
          <p:nvPr>
            <p:ph type="sldNum" sz="quarter" idx="12"/>
          </p:nvPr>
        </p:nvSpPr>
        <p:spPr>
          <a:xfrm>
            <a:off x="9197109" y="6308003"/>
            <a:ext cx="2743200" cy="365125"/>
          </a:xfrm>
          <a:prstGeom prst="rect">
            <a:avLst/>
          </a:prstGeom>
        </p:spPr>
        <p:txBody>
          <a:bodyPr vert="horz" lIns="91440" tIns="45720" rIns="91440" bIns="45720" rtlCol="0" anchor="ctr"/>
          <a:lstStyle>
            <a:lvl1pPr algn="r">
              <a:defRPr sz="1800">
                <a:solidFill>
                  <a:schemeClr val="bg1"/>
                </a:solidFill>
                <a:latin typeface="Cera Pro" panose="00000500000000000000" pitchFamily="50" charset="0"/>
              </a:defRPr>
            </a:lvl1pPr>
          </a:lstStyle>
          <a:p>
            <a:r>
              <a:rPr lang="en-GB" dirty="0"/>
              <a:t>ncb.org.uk</a:t>
            </a:r>
          </a:p>
        </p:txBody>
      </p:sp>
      <p:sp>
        <p:nvSpPr>
          <p:cNvPr id="4" name="Content Placeholder 3">
            <a:extLst>
              <a:ext uri="{FF2B5EF4-FFF2-40B4-BE49-F238E27FC236}">
                <a16:creationId xmlns:a16="http://schemas.microsoft.com/office/drawing/2014/main" id="{7B070807-6CF7-8955-FEC2-2338ECB231A7}"/>
              </a:ext>
            </a:extLst>
          </p:cNvPr>
          <p:cNvSpPr>
            <a:spLocks noGrp="1"/>
          </p:cNvSpPr>
          <p:nvPr>
            <p:ph idx="1"/>
          </p:nvPr>
        </p:nvSpPr>
        <p:spPr>
          <a:xfrm>
            <a:off x="770082" y="547600"/>
            <a:ext cx="10651836" cy="5760403"/>
          </a:xfrm>
        </p:spPr>
        <p:txBody>
          <a:bodyPr>
            <a:normAutofit fontScale="92500" lnSpcReduction="10000"/>
          </a:bodyPr>
          <a:lstStyle/>
          <a:p>
            <a:pPr marL="0" indent="0" algn="l">
              <a:buNone/>
            </a:pPr>
            <a:r>
              <a:rPr lang="en-GB" sz="2000" b="1" i="0" u="none" strike="noStrike" dirty="0">
                <a:solidFill>
                  <a:srgbClr val="1B1464"/>
                </a:solidFill>
                <a:effectLst/>
                <a:latin typeface="Aptos" panose="020B0004020202020204" pitchFamily="34" charset="0"/>
              </a:rPr>
              <a:t>Liverpool City Region and Beyond Early Years Stronger Practice Hub</a:t>
            </a:r>
          </a:p>
          <a:p>
            <a:pPr marL="0" indent="0" algn="l">
              <a:buNone/>
            </a:pPr>
            <a:r>
              <a:rPr lang="en-GB" sz="1900" b="0" i="0" u="sng" strike="noStrike" dirty="0">
                <a:solidFill>
                  <a:srgbClr val="0078D7"/>
                </a:solidFill>
                <a:effectLst/>
                <a:latin typeface="Aptos" panose="020B0004020202020204" pitchFamily="34" charset="0"/>
                <a:hlinkClick r:id="rId3" tooltip="https://protect-eu.mimecast.com/s/vKkdCNE1gtZmAxAc4sAtG?domain=evertonnurseryschoolandfamilycentre.org"/>
              </a:rPr>
              <a:t>www.evertonnurseryschoolandfamilycentre.org/strongerpracticehub</a:t>
            </a:r>
            <a:endParaRPr lang="en-GB" sz="1900" b="0" i="0" u="sng" strike="noStrike" dirty="0">
              <a:solidFill>
                <a:srgbClr val="0078D7"/>
              </a:solidFill>
              <a:effectLst/>
              <a:latin typeface="Aptos" panose="020B0004020202020204" pitchFamily="34" charset="0"/>
            </a:endParaRPr>
          </a:p>
          <a:p>
            <a:pPr marL="0" indent="0" algn="l">
              <a:buNone/>
            </a:pPr>
            <a:endParaRPr lang="en-GB" sz="1300" u="sng" dirty="0">
              <a:solidFill>
                <a:srgbClr val="0078D7"/>
              </a:solidFill>
              <a:latin typeface="Aptos" panose="020B0004020202020204" pitchFamily="34" charset="0"/>
            </a:endParaRPr>
          </a:p>
          <a:p>
            <a:pPr marL="0" indent="0">
              <a:buNone/>
            </a:pPr>
            <a:r>
              <a:rPr lang="en-GB" sz="2000" b="1" dirty="0">
                <a:solidFill>
                  <a:srgbClr val="1B1464"/>
                </a:solidFill>
                <a:latin typeface="Aptos" panose="020B0004020202020204" pitchFamily="34" charset="0"/>
              </a:rPr>
              <a:t>The Great North Early Years Stronger Practice Hub</a:t>
            </a:r>
          </a:p>
          <a:p>
            <a:pPr marL="0" indent="0">
              <a:buNone/>
            </a:pPr>
            <a:r>
              <a:rPr lang="en-GB" sz="1800" b="0" i="0" u="sng" dirty="0">
                <a:solidFill>
                  <a:srgbClr val="0078D7"/>
                </a:solidFill>
                <a:effectLst/>
                <a:latin typeface="Aptos" panose="020B0004020202020204" pitchFamily="34" charset="0"/>
                <a:hlinkClick r:id="rId4" tooltip="https://protect-eu.mimecast.com/s/GgtfCQNLlfXj8qLcxefT_?domain=strongerpracticehubs.org.uk"/>
              </a:rPr>
              <a:t>https://www.strongerpracticehubs.org.uk/hubs/ne/great-n-eysph</a:t>
            </a:r>
            <a:r>
              <a:rPr lang="en-GB" sz="1800" b="0" i="0" u="none" strike="noStrike" dirty="0">
                <a:solidFill>
                  <a:srgbClr val="212121"/>
                </a:solidFill>
                <a:effectLst/>
                <a:latin typeface="Aptos" panose="020B0004020202020204" pitchFamily="34" charset="0"/>
              </a:rPr>
              <a:t> </a:t>
            </a:r>
          </a:p>
          <a:p>
            <a:pPr marL="0" indent="0">
              <a:buNone/>
            </a:pPr>
            <a:endParaRPr lang="en-GB" sz="1300" dirty="0">
              <a:solidFill>
                <a:srgbClr val="212121"/>
              </a:solidFill>
              <a:latin typeface="Aptos" panose="020B0004020202020204" pitchFamily="34" charset="0"/>
            </a:endParaRPr>
          </a:p>
          <a:p>
            <a:pPr marL="0" indent="0">
              <a:buNone/>
            </a:pPr>
            <a:r>
              <a:rPr lang="en-GB" sz="2000" b="1" dirty="0">
                <a:solidFill>
                  <a:srgbClr val="1B1464"/>
                </a:solidFill>
                <a:latin typeface="Aptos" panose="020B0004020202020204" pitchFamily="34" charset="0"/>
              </a:rPr>
              <a:t>East Midlands Early Years Stronger Practice Hub</a:t>
            </a:r>
          </a:p>
          <a:p>
            <a:pPr marL="0" indent="0">
              <a:buNone/>
            </a:pPr>
            <a:r>
              <a:rPr lang="en-GB" sz="1800" b="0" i="0" u="none" strike="noStrike" dirty="0">
                <a:solidFill>
                  <a:srgbClr val="212121"/>
                </a:solidFill>
                <a:effectLst/>
                <a:latin typeface="Aptos" panose="020B0004020202020204" pitchFamily="34" charset="0"/>
                <a:hlinkClick r:id="rId5"/>
              </a:rPr>
              <a:t>https://www.pengreen.org/stronger-practice-hub/</a:t>
            </a:r>
            <a:endParaRPr lang="en-GB" sz="1800" b="0" i="0" u="none" strike="noStrike" dirty="0">
              <a:solidFill>
                <a:srgbClr val="212121"/>
              </a:solidFill>
              <a:effectLst/>
              <a:latin typeface="Aptos" panose="020B0004020202020204" pitchFamily="34" charset="0"/>
            </a:endParaRPr>
          </a:p>
          <a:p>
            <a:pPr marL="0" indent="0">
              <a:buNone/>
            </a:pPr>
            <a:endParaRPr lang="en-GB" sz="1300" dirty="0">
              <a:solidFill>
                <a:srgbClr val="212121"/>
              </a:solidFill>
              <a:latin typeface="Aptos" panose="020B0004020202020204" pitchFamily="34" charset="0"/>
            </a:endParaRPr>
          </a:p>
          <a:p>
            <a:pPr marL="0" indent="0">
              <a:buNone/>
            </a:pPr>
            <a:r>
              <a:rPr lang="en-GB" sz="2000" b="1" dirty="0">
                <a:solidFill>
                  <a:srgbClr val="1B1464"/>
                </a:solidFill>
                <a:latin typeface="Aptos" panose="020B0004020202020204" pitchFamily="34" charset="0"/>
              </a:rPr>
              <a:t>Bristol and Beyond Stronger Practice Hub</a:t>
            </a:r>
          </a:p>
          <a:p>
            <a:pPr marL="0" indent="0">
              <a:buNone/>
            </a:pPr>
            <a:r>
              <a:rPr lang="en-GB" sz="1800" dirty="0">
                <a:solidFill>
                  <a:srgbClr val="212121"/>
                </a:solidFill>
                <a:latin typeface="Aptos" panose="020B0004020202020204" pitchFamily="34" charset="0"/>
                <a:hlinkClick r:id="rId6"/>
              </a:rPr>
              <a:t>https://beyth.co.uk/sph/</a:t>
            </a:r>
            <a:endParaRPr lang="en-GB" sz="1800" dirty="0">
              <a:solidFill>
                <a:srgbClr val="212121"/>
              </a:solidFill>
              <a:latin typeface="Aptos" panose="020B0004020202020204" pitchFamily="34" charset="0"/>
            </a:endParaRPr>
          </a:p>
          <a:p>
            <a:pPr marL="0" indent="0">
              <a:lnSpc>
                <a:spcPct val="100000"/>
              </a:lnSpc>
              <a:buNone/>
            </a:pPr>
            <a:endParaRPr lang="en-GB" sz="2000" b="1" dirty="0">
              <a:solidFill>
                <a:srgbClr val="1B1464"/>
              </a:solidFill>
              <a:latin typeface="Aptos" panose="020B0004020202020204" pitchFamily="34" charset="0"/>
            </a:endParaRPr>
          </a:p>
          <a:p>
            <a:pPr marL="0" indent="0">
              <a:lnSpc>
                <a:spcPct val="100000"/>
              </a:lnSpc>
              <a:buNone/>
            </a:pPr>
            <a:r>
              <a:rPr lang="en-GB" sz="2000" b="1" dirty="0">
                <a:solidFill>
                  <a:srgbClr val="1B1464"/>
                </a:solidFill>
                <a:latin typeface="Aptos" panose="020B0004020202020204" pitchFamily="34" charset="0"/>
              </a:rPr>
              <a:t>Bright Futures NW Early Years Stronger Practice Hub</a:t>
            </a:r>
          </a:p>
          <a:p>
            <a:pPr marL="0" indent="0">
              <a:buNone/>
            </a:pPr>
            <a:r>
              <a:rPr lang="en-GB" sz="1800" dirty="0">
                <a:solidFill>
                  <a:srgbClr val="FF557A"/>
                </a:solidFill>
                <a:latin typeface="Aptos" panose="020B0004020202020204" pitchFamily="34" charset="0"/>
                <a:hlinkClick r:id="rId7">
                  <a:extLst>
                    <a:ext uri="{A12FA001-AC4F-418D-AE19-62706E023703}">
                      <ahyp:hlinkClr xmlns:ahyp="http://schemas.microsoft.com/office/drawing/2018/hyperlinkcolor" val="tx"/>
                    </a:ext>
                  </a:extLst>
                </a:hlinkClick>
              </a:rPr>
              <a:t>https://earlyyears.bright-futures.co.uk/</a:t>
            </a:r>
            <a:endParaRPr lang="en-GB" sz="1800" dirty="0">
              <a:solidFill>
                <a:srgbClr val="FF557A"/>
              </a:solidFill>
              <a:latin typeface="Aptos" panose="020B0004020202020204" pitchFamily="34" charset="0"/>
            </a:endParaRPr>
          </a:p>
          <a:p>
            <a:pPr marL="0" indent="0">
              <a:buNone/>
            </a:pPr>
            <a:endParaRPr lang="en-GB" sz="1800" dirty="0">
              <a:solidFill>
                <a:srgbClr val="212121"/>
              </a:solidFill>
              <a:latin typeface="Aptos" panose="020B0004020202020204" pitchFamily="34" charset="0"/>
            </a:endParaRPr>
          </a:p>
          <a:p>
            <a:pPr marL="0" indent="0">
              <a:lnSpc>
                <a:spcPct val="100000"/>
              </a:lnSpc>
              <a:buNone/>
            </a:pPr>
            <a:endParaRPr lang="en-GB" sz="2000" b="1" dirty="0">
              <a:solidFill>
                <a:srgbClr val="1B1464"/>
              </a:solidFill>
              <a:latin typeface="Aptos" panose="020B0004020202020204" pitchFamily="34" charset="0"/>
            </a:endParaRPr>
          </a:p>
          <a:p>
            <a:pPr marL="0" indent="0">
              <a:buNone/>
            </a:pPr>
            <a:endParaRPr lang="en-GB" sz="1800" b="0" i="0" u="none" strike="noStrike" dirty="0">
              <a:solidFill>
                <a:srgbClr val="212121"/>
              </a:solidFill>
              <a:effectLst/>
              <a:latin typeface="Aptos" panose="020B0004020202020204" pitchFamily="34" charset="0"/>
            </a:endParaRPr>
          </a:p>
          <a:p>
            <a:pPr marL="0" indent="0">
              <a:buNone/>
            </a:pPr>
            <a:endParaRPr lang="en-GB" sz="1800" b="0" i="0" u="none" strike="noStrike" dirty="0">
              <a:solidFill>
                <a:srgbClr val="212121"/>
              </a:solidFill>
              <a:effectLst/>
              <a:latin typeface="Aptos" panose="020B0004020202020204" pitchFamily="34" charset="0"/>
            </a:endParaRPr>
          </a:p>
        </p:txBody>
      </p:sp>
    </p:spTree>
    <p:extLst>
      <p:ext uri="{BB962C8B-B14F-4D97-AF65-F5344CB8AC3E}">
        <p14:creationId xmlns:p14="http://schemas.microsoft.com/office/powerpoint/2010/main" val="732511185"/>
      </p:ext>
    </p:extLst>
  </p:cSld>
  <p:clrMapOvr>
    <a:masterClrMapping/>
  </p:clrMapOvr>
</p:sld>
</file>

<file path=ppt/theme/theme1.xml><?xml version="1.0" encoding="utf-8"?>
<a:theme xmlns:a="http://schemas.openxmlformats.org/drawingml/2006/main" name="Office Theme">
  <a:themeElements>
    <a:clrScheme name="NCB_COLOURS">
      <a:dk1>
        <a:sysClr val="windowText" lastClr="000000"/>
      </a:dk1>
      <a:lt1>
        <a:sysClr val="window" lastClr="FFFFFF"/>
      </a:lt1>
      <a:dk2>
        <a:srgbClr val="44546A"/>
      </a:dk2>
      <a:lt2>
        <a:srgbClr val="E7E6E6"/>
      </a:lt2>
      <a:accent1>
        <a:srgbClr val="1B1464"/>
      </a:accent1>
      <a:accent2>
        <a:srgbClr val="8757E5"/>
      </a:accent2>
      <a:accent3>
        <a:srgbClr val="FF557A"/>
      </a:accent3>
      <a:accent4>
        <a:srgbClr val="FFBF00"/>
      </a:accent4>
      <a:accent5>
        <a:srgbClr val="3A8DFF"/>
      </a:accent5>
      <a:accent6>
        <a:srgbClr val="595959"/>
      </a:accent6>
      <a:hlink>
        <a:srgbClr val="FF557A"/>
      </a:hlink>
      <a:folHlink>
        <a:srgbClr val="8757E5"/>
      </a:folHlink>
    </a:clrScheme>
    <a:fontScheme name="Custom 2">
      <a:majorFont>
        <a:latin typeface="Cera Pro"/>
        <a:ea typeface=""/>
        <a:cs typeface=""/>
      </a:majorFont>
      <a:minorFont>
        <a:latin typeface="Cer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AD4CF19-5E61-404A-B7C4-214B3C027BDE}" vid="{F464787D-1D42-432F-8E0D-8D72CCF45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6ae49f3-829e-48a4-b770-42088e17cf9e" xsi:nil="true"/>
    <lcf76f155ced4ddcb4097134ff3c332f xmlns="1a7c69af-98df-481b-aefd-a9a73abe57a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D2BEED754FB34FB9A8EECC0DE65D11" ma:contentTypeVersion="12" ma:contentTypeDescription="Create a new document." ma:contentTypeScope="" ma:versionID="8d56ea960d3017601e5249993dce9770">
  <xsd:schema xmlns:xsd="http://www.w3.org/2001/XMLSchema" xmlns:xs="http://www.w3.org/2001/XMLSchema" xmlns:p="http://schemas.microsoft.com/office/2006/metadata/properties" xmlns:ns2="1a7c69af-98df-481b-aefd-a9a73abe57ac" xmlns:ns3="16ae49f3-829e-48a4-b770-42088e17cf9e" targetNamespace="http://schemas.microsoft.com/office/2006/metadata/properties" ma:root="true" ma:fieldsID="ca57cf14da78bfbb7ce7f60a9a12f309" ns2:_="" ns3:_="">
    <xsd:import namespace="1a7c69af-98df-481b-aefd-a9a73abe57ac"/>
    <xsd:import namespace="16ae49f3-829e-48a4-b770-42088e17cf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7c69af-98df-481b-aefd-a9a73abe5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d4c797-396b-422f-9324-c7326d18571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ae49f3-829e-48a4-b770-42088e17cf9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6b1b432-1b3f-4e3d-84fa-547afe762041}" ma:internalName="TaxCatchAll" ma:showField="CatchAllData" ma:web="16ae49f3-829e-48a4-b770-42088e17cf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280866-C923-4305-9C5A-E5492FE7B897}">
  <ds:schemaRefs>
    <ds:schemaRef ds:uri="http://schemas.microsoft.com/sharepoint/v3/contenttype/forms"/>
  </ds:schemaRefs>
</ds:datastoreItem>
</file>

<file path=customXml/itemProps2.xml><?xml version="1.0" encoding="utf-8"?>
<ds:datastoreItem xmlns:ds="http://schemas.openxmlformats.org/officeDocument/2006/customXml" ds:itemID="{00EE4AC4-E238-4E63-B058-5CB228A12F95}">
  <ds:schemaRefs>
    <ds:schemaRef ds:uri="http://purl.org/dc/elements/1.1/"/>
    <ds:schemaRef ds:uri="http://purl.org/dc/terms/"/>
    <ds:schemaRef ds:uri="http://purl.org/dc/dcmitype/"/>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16ae49f3-829e-48a4-b770-42088e17cf9e"/>
    <ds:schemaRef ds:uri="249ebf64-3396-4d38-98ee-a92d512a50a9"/>
  </ds:schemaRefs>
</ds:datastoreItem>
</file>

<file path=customXml/itemProps3.xml><?xml version="1.0" encoding="utf-8"?>
<ds:datastoreItem xmlns:ds="http://schemas.openxmlformats.org/officeDocument/2006/customXml" ds:itemID="{18B37998-6EEE-4B19-A8A5-C71A009E32AF}"/>
</file>

<file path=docProps/app.xml><?xml version="1.0" encoding="utf-8"?>
<Properties xmlns="http://schemas.openxmlformats.org/officeDocument/2006/extended-properties" xmlns:vt="http://schemas.openxmlformats.org/officeDocument/2006/docPropsVTypes">
  <Template>NCB PowerPoint Template</Template>
  <TotalTime>28</TotalTime>
  <Words>1050</Words>
  <Application>Microsoft Office PowerPoint</Application>
  <PresentationFormat>Widescreen</PresentationFormat>
  <Paragraphs>96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Calibri</vt:lpstr>
      <vt:lpstr>Cera Pro</vt:lpstr>
      <vt:lpstr>Cera Round Pro</vt:lpstr>
      <vt:lpstr>Office Theme</vt:lpstr>
      <vt:lpstr>Establishing and maintaining effective partnerships that make the Hub most impactful</vt:lpstr>
      <vt:lpstr>WHO are our Key Partners? </vt:lpstr>
      <vt:lpstr>HOW did we get them on board? </vt:lpstr>
      <vt:lpstr>WHAT sort of things are we working on with them? </vt:lpstr>
      <vt:lpstr>IMPACT of this to date?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Darby</dc:creator>
  <cp:lastModifiedBy>Theresa Johnson</cp:lastModifiedBy>
  <cp:revision>4</cp:revision>
  <dcterms:created xsi:type="dcterms:W3CDTF">2024-01-18T15:27:08Z</dcterms:created>
  <dcterms:modified xsi:type="dcterms:W3CDTF">2024-02-28T15:09:46Z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0x010100EAD2BEED754FB34FB9A8EECC0DE65D11</vt:lpwstr>
  </property>
  <property fmtid="{D5CDD505-2E9C-101B-9397-08002B2CF9AE}" pid="4" name="MSIP_Label_de6ec094-42b0-4a3f-84e1-779791d08481_Enabled">
    <vt:lpwstr>true</vt:lpwstr>
  </property>
  <property fmtid="{D5CDD505-2E9C-101B-9397-08002B2CF9AE}" pid="5" name="MSIP_Label_de6ec094-42b0-4a3f-84e1-779791d08481_SetDate">
    <vt:lpwstr>2024-02-27T14:07:59Z</vt:lpwstr>
  </property>
  <property fmtid="{D5CDD505-2E9C-101B-9397-08002B2CF9AE}" pid="6" name="MSIP_Label_de6ec094-42b0-4a3f-84e1-779791d08481_Method">
    <vt:lpwstr>Standard</vt:lpwstr>
  </property>
  <property fmtid="{D5CDD505-2E9C-101B-9397-08002B2CF9AE}" pid="7" name="MSIP_Label_de6ec094-42b0-4a3f-84e1-779791d08481_Name">
    <vt:lpwstr>OFFICAL - Public</vt:lpwstr>
  </property>
  <property fmtid="{D5CDD505-2E9C-101B-9397-08002B2CF9AE}" pid="8" name="MSIP_Label_de6ec094-42b0-4a3f-84e1-779791d08481_SiteId">
    <vt:lpwstr>e29c0ef9-9a07-4b02-b98b-7b2d8a78d737</vt:lpwstr>
  </property>
  <property fmtid="{D5CDD505-2E9C-101B-9397-08002B2CF9AE}" pid="9" name="MSIP_Label_de6ec094-42b0-4a3f-84e1-779791d08481_ActionId">
    <vt:lpwstr>9397c11e-d270-47f0-ae30-dad9fbcfa1f0</vt:lpwstr>
  </property>
  <property fmtid="{D5CDD505-2E9C-101B-9397-08002B2CF9AE}" pid="10" name="MSIP_Label_de6ec094-42b0-4a3f-84e1-779791d08481_ContentBits">
    <vt:lpwstr>0</vt:lpwstr>
  </property>
</Properties>
</file>