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60" r:id="rId5"/>
    <p:sldId id="274" r:id="rId6"/>
    <p:sldId id="280" r:id="rId7"/>
    <p:sldId id="261" r:id="rId8"/>
    <p:sldId id="257" r:id="rId9"/>
    <p:sldId id="288" r:id="rId10"/>
    <p:sldId id="275" r:id="rId11"/>
    <p:sldId id="286" r:id="rId12"/>
    <p:sldId id="276" r:id="rId13"/>
    <p:sldId id="293" r:id="rId14"/>
    <p:sldId id="281" r:id="rId15"/>
    <p:sldId id="277" r:id="rId16"/>
    <p:sldId id="296" r:id="rId17"/>
    <p:sldId id="289" r:id="rId18"/>
    <p:sldId id="264" r:id="rId19"/>
    <p:sldId id="294" r:id="rId20"/>
    <p:sldId id="306" r:id="rId21"/>
    <p:sldId id="269" r:id="rId22"/>
    <p:sldId id="271" r:id="rId23"/>
    <p:sldId id="300" r:id="rId24"/>
    <p:sldId id="270" r:id="rId25"/>
    <p:sldId id="291" r:id="rId26"/>
    <p:sldId id="290" r:id="rId27"/>
    <p:sldId id="282" r:id="rId28"/>
    <p:sldId id="301" r:id="rId29"/>
    <p:sldId id="303" r:id="rId30"/>
    <p:sldId id="304" r:id="rId31"/>
    <p:sldId id="302"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FF557A"/>
    <a:srgbClr val="FFBE00"/>
    <a:srgbClr val="458CFF"/>
    <a:srgbClr val="FF5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3971B-0FE5-4683-BA53-BB506E6A69C3}" v="7" dt="2024-02-28T14:12:27.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76521" autoAdjust="0"/>
  </p:normalViewPr>
  <p:slideViewPr>
    <p:cSldViewPr snapToGrid="0">
      <p:cViewPr varScale="1">
        <p:scale>
          <a:sx n="57" d="100"/>
          <a:sy n="57" d="100"/>
        </p:scale>
        <p:origin x="904" y="32"/>
      </p:cViewPr>
      <p:guideLst/>
    </p:cSldViewPr>
  </p:slideViewPr>
  <p:outlineViewPr>
    <p:cViewPr>
      <p:scale>
        <a:sx n="33" d="100"/>
        <a:sy n="33" d="100"/>
      </p:scale>
      <p:origin x="0" y="-916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2280"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1B3BC1-0DB9-4336-BCD5-41F781B32A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EA5D48A-2137-49A4-89DD-3CCEBFCDEE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2064A7-27AE-4AB2-8B90-81DD7F9AEDF2}" type="datetimeFigureOut">
              <a:rPr lang="en-GB" smtClean="0"/>
              <a:t>28/02/2024</a:t>
            </a:fld>
            <a:endParaRPr lang="en-GB"/>
          </a:p>
        </p:txBody>
      </p:sp>
      <p:sp>
        <p:nvSpPr>
          <p:cNvPr id="4" name="Footer Placeholder 3">
            <a:extLst>
              <a:ext uri="{FF2B5EF4-FFF2-40B4-BE49-F238E27FC236}">
                <a16:creationId xmlns:a16="http://schemas.microsoft.com/office/drawing/2014/main" id="{3C7A2817-36C0-4901-8B96-7737603479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F18D050-5E40-46D7-831E-0542655E6C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5011EC-F915-4EB4-9C23-38E1C59BB062}" type="slidenum">
              <a:rPr lang="en-GB" smtClean="0"/>
              <a:t>‹#›</a:t>
            </a:fld>
            <a:endParaRPr lang="en-GB"/>
          </a:p>
        </p:txBody>
      </p:sp>
    </p:spTree>
    <p:extLst>
      <p:ext uri="{BB962C8B-B14F-4D97-AF65-F5344CB8AC3E}">
        <p14:creationId xmlns:p14="http://schemas.microsoft.com/office/powerpoint/2010/main" val="903064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3CBE4-F4E7-49D7-BD21-D1F6D9EFA48E}" type="datetimeFigureOut">
              <a:rPr lang="en-GB" smtClean="0"/>
              <a:t>28/02/2024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1CB65-0FE0-4B9B-8593-B977E5BFBF64}" type="slidenum">
              <a:rPr lang="en-GB" smtClean="0"/>
              <a:t>‹#›</a:t>
            </a:fld>
            <a:endParaRPr lang="en-GB"/>
          </a:p>
        </p:txBody>
      </p:sp>
    </p:spTree>
    <p:extLst>
      <p:ext uri="{BB962C8B-B14F-4D97-AF65-F5344CB8AC3E}">
        <p14:creationId xmlns:p14="http://schemas.microsoft.com/office/powerpoint/2010/main" val="3507765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Mary</a:t>
            </a:r>
            <a:r>
              <a:rPr lang="en-GB" dirty="0"/>
              <a:t> </a:t>
            </a:r>
            <a:r>
              <a:rPr lang="en-GB" b="1" dirty="0"/>
              <a:t>11.00-01</a:t>
            </a:r>
            <a:r>
              <a:rPr lang="en-GB" dirty="0"/>
              <a:t> Notes</a:t>
            </a:r>
          </a:p>
          <a:p>
            <a:pPr marL="171450" indent="-171450">
              <a:buFont typeface="Arial" panose="020B0604020202020204" pitchFamily="34" charset="0"/>
              <a:buChar char="•"/>
            </a:pPr>
            <a:r>
              <a:rPr lang="en-GB" dirty="0"/>
              <a:t>Welcome</a:t>
            </a:r>
          </a:p>
          <a:p>
            <a:pPr marL="171450" indent="-171450">
              <a:buFont typeface="Arial" panose="020B0604020202020204" pitchFamily="34" charset="0"/>
              <a:buChar char="•"/>
            </a:pPr>
            <a:r>
              <a:rPr lang="en-GB" dirty="0"/>
              <a:t>Introduce self &amp; hub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Introduction of which Hubs are present:</a:t>
            </a:r>
          </a:p>
          <a:p>
            <a:pPr marL="628650" lvl="1" indent="-171450">
              <a:buFont typeface="Arial" panose="020B0604020202020204" pitchFamily="34" charset="0"/>
              <a:buChar char="•"/>
            </a:pPr>
            <a:r>
              <a:rPr lang="en-GB" dirty="0"/>
              <a:t>Sian Hudson from St Edmunds, Yorkshire and The Humber </a:t>
            </a:r>
          </a:p>
          <a:p>
            <a:pPr marL="628650" lvl="1" indent="-171450">
              <a:buFont typeface="Arial" panose="020B0604020202020204" pitchFamily="34" charset="0"/>
              <a:buChar char="•"/>
            </a:pPr>
            <a:r>
              <a:rPr lang="en-GB" dirty="0"/>
              <a:t>Emma Whelam-Tate from Northern Lights</a:t>
            </a:r>
          </a:p>
          <a:p>
            <a:pPr marL="628650" lvl="1" indent="-171450">
              <a:buFont typeface="Arial" panose="020B0604020202020204" pitchFamily="34" charset="0"/>
              <a:buChar char="•"/>
            </a:pPr>
            <a:r>
              <a:rPr lang="en-GB" dirty="0"/>
              <a:t>Lucie Hulbert – Early Years South West Stronger Practice Hub </a:t>
            </a:r>
          </a:p>
          <a:p>
            <a:pPr marL="171450" indent="-171450">
              <a:buFont typeface="Arial" panose="020B0604020202020204" pitchFamily="34" charset="0"/>
              <a:buChar char="•"/>
            </a:pPr>
            <a:r>
              <a:rPr lang="en-GB" dirty="0"/>
              <a:t>Explain the titles of the session</a:t>
            </a:r>
          </a:p>
        </p:txBody>
      </p:sp>
      <p:sp>
        <p:nvSpPr>
          <p:cNvPr id="4" name="Slide Number Placeholder 3"/>
          <p:cNvSpPr>
            <a:spLocks noGrp="1"/>
          </p:cNvSpPr>
          <p:nvPr>
            <p:ph type="sldNum" sz="quarter" idx="5"/>
          </p:nvPr>
        </p:nvSpPr>
        <p:spPr/>
        <p:txBody>
          <a:bodyPr/>
          <a:lstStyle/>
          <a:p>
            <a:fld id="{E4E1CB65-0FE0-4B9B-8593-B977E5BFBF64}" type="slidenum">
              <a:rPr lang="en-GB" smtClean="0"/>
              <a:t>1</a:t>
            </a:fld>
            <a:endParaRPr lang="en-GB"/>
          </a:p>
        </p:txBody>
      </p:sp>
    </p:spTree>
    <p:extLst>
      <p:ext uri="{BB962C8B-B14F-4D97-AF65-F5344CB8AC3E}">
        <p14:creationId xmlns:p14="http://schemas.microsoft.com/office/powerpoint/2010/main" val="2980861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t>Sian 11.12-13 </a:t>
            </a:r>
            <a:r>
              <a:rPr lang="en-GB" dirty="0"/>
              <a:t>Notes</a:t>
            </a:r>
          </a:p>
          <a:p>
            <a:pPr marL="171450" indent="-171450">
              <a:buFont typeface="Arial" panose="020B0604020202020204" pitchFamily="34" charset="0"/>
              <a:buChar char="•"/>
            </a:pPr>
            <a:r>
              <a:rPr lang="en-GB" dirty="0"/>
              <a:t>Discuss how St Edmund’s, EY SPH and Yorkshire &amp; The Humber  have gathered feedback so far</a:t>
            </a:r>
          </a:p>
          <a:p>
            <a:pPr marL="171450" indent="-171450">
              <a:buFont typeface="Arial" panose="020B0604020202020204" pitchFamily="34" charset="0"/>
              <a:buChar char="•"/>
            </a:pPr>
            <a:r>
              <a:rPr lang="en-GB" dirty="0"/>
              <a:t>Read from slides</a:t>
            </a:r>
          </a:p>
          <a:p>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10</a:t>
            </a:fld>
            <a:endParaRPr lang="en-GB"/>
          </a:p>
        </p:txBody>
      </p:sp>
    </p:spTree>
    <p:extLst>
      <p:ext uri="{BB962C8B-B14F-4D97-AF65-F5344CB8AC3E}">
        <p14:creationId xmlns:p14="http://schemas.microsoft.com/office/powerpoint/2010/main" val="88011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Emma</a:t>
            </a:r>
            <a:r>
              <a:rPr lang="en-GB" dirty="0"/>
              <a:t> </a:t>
            </a:r>
            <a:r>
              <a:rPr lang="en-US" b="1" baseline="0" dirty="0"/>
              <a:t>11.13 </a:t>
            </a:r>
            <a:r>
              <a:rPr lang="en-GB" dirty="0"/>
              <a:t>Notes</a:t>
            </a:r>
          </a:p>
          <a:p>
            <a:pPr marL="171450" indent="-171450">
              <a:buFont typeface="Arial" panose="020B0604020202020204" pitchFamily="34" charset="0"/>
              <a:buChar char="•"/>
            </a:pPr>
            <a:r>
              <a:rPr lang="en-GB" dirty="0"/>
              <a:t>The road we have travelled so far</a:t>
            </a:r>
          </a:p>
        </p:txBody>
      </p:sp>
      <p:sp>
        <p:nvSpPr>
          <p:cNvPr id="4" name="Slide Number Placeholder 3"/>
          <p:cNvSpPr>
            <a:spLocks noGrp="1"/>
          </p:cNvSpPr>
          <p:nvPr>
            <p:ph type="sldNum" sz="quarter" idx="5"/>
          </p:nvPr>
        </p:nvSpPr>
        <p:spPr/>
        <p:txBody>
          <a:bodyPr/>
          <a:lstStyle/>
          <a:p>
            <a:fld id="{E4E1CB65-0FE0-4B9B-8593-B977E5BFBF64}" type="slidenum">
              <a:rPr lang="en-GB" smtClean="0"/>
              <a:t>11</a:t>
            </a:fld>
            <a:endParaRPr lang="en-GB"/>
          </a:p>
        </p:txBody>
      </p:sp>
    </p:spTree>
    <p:extLst>
      <p:ext uri="{BB962C8B-B14F-4D97-AF65-F5344CB8AC3E}">
        <p14:creationId xmlns:p14="http://schemas.microsoft.com/office/powerpoint/2010/main" val="328586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Emma 11.13-14 </a:t>
            </a:r>
            <a:r>
              <a:rPr lang="en-GB" dirty="0"/>
              <a:t>Notes</a:t>
            </a:r>
          </a:p>
          <a:p>
            <a:pPr marL="171450" indent="-171450">
              <a:buFont typeface="Arial" panose="020B0604020202020204" pitchFamily="34" charset="0"/>
              <a:buChar char="•"/>
            </a:pPr>
            <a:r>
              <a:rPr lang="en-GB" dirty="0"/>
              <a:t>The Hubs have all made excellent connections with stakeholders and largely part of the success of the Hubs has been due to the excellent collaborative work with:</a:t>
            </a:r>
          </a:p>
          <a:p>
            <a:pPr marL="0" indent="0">
              <a:buFont typeface="Arial" panose="020B0604020202020204" pitchFamily="34" charset="0"/>
              <a:buNone/>
            </a:pPr>
            <a:r>
              <a:rPr lang="en-GB" dirty="0"/>
              <a:t>Nurseries</a:t>
            </a:r>
          </a:p>
          <a:p>
            <a:pPr marL="0" indent="0">
              <a:buFont typeface="Arial" panose="020B0604020202020204" pitchFamily="34" charset="0"/>
              <a:buNone/>
            </a:pPr>
            <a:r>
              <a:rPr lang="en-GB" dirty="0"/>
              <a:t>LAs</a:t>
            </a:r>
          </a:p>
          <a:p>
            <a:pPr marL="0" indent="0">
              <a:buFont typeface="Arial" panose="020B0604020202020204" pitchFamily="34" charset="0"/>
              <a:buNone/>
            </a:pPr>
            <a:r>
              <a:rPr lang="en-GB" dirty="0"/>
              <a:t>Childminders</a:t>
            </a:r>
          </a:p>
          <a:p>
            <a:pPr marL="0" indent="0">
              <a:buFont typeface="Arial" panose="020B0604020202020204" pitchFamily="34" charset="0"/>
              <a:buNone/>
            </a:pPr>
            <a:r>
              <a:rPr lang="en-GB" dirty="0"/>
              <a:t>Schools</a:t>
            </a:r>
          </a:p>
          <a:p>
            <a:pPr marL="0" indent="0">
              <a:buFont typeface="Arial" panose="020B0604020202020204" pitchFamily="34" charset="0"/>
              <a:buNone/>
            </a:pPr>
            <a:r>
              <a:rPr lang="en-GB" dirty="0"/>
              <a:t>Leaders</a:t>
            </a:r>
          </a:p>
          <a:p>
            <a:pPr marL="0" indent="0">
              <a:buFont typeface="Arial" panose="020B0604020202020204" pitchFamily="34" charset="0"/>
              <a:buNone/>
            </a:pPr>
            <a:r>
              <a:rPr lang="en-GB" dirty="0"/>
              <a:t>Mentors</a:t>
            </a:r>
          </a:p>
          <a:p>
            <a:pPr marL="0" indent="0">
              <a:buFont typeface="Arial" panose="020B0604020202020204" pitchFamily="34" charset="0"/>
              <a:buNone/>
            </a:pPr>
            <a:r>
              <a:rPr lang="en-GB" dirty="0"/>
              <a:t>Etc</a:t>
            </a:r>
          </a:p>
          <a:p>
            <a:pPr marL="0" indent="0">
              <a:buFont typeface="Arial" panose="020B0604020202020204" pitchFamily="34" charset="0"/>
              <a:buNone/>
            </a:pPr>
            <a:r>
              <a:rPr lang="en-GB" dirty="0"/>
              <a:t>Effectively using the expertise of many professionals and bringing those themes together to product excellent work.</a:t>
            </a:r>
          </a:p>
        </p:txBody>
      </p:sp>
      <p:sp>
        <p:nvSpPr>
          <p:cNvPr id="4" name="Slide Number Placeholder 3"/>
          <p:cNvSpPr>
            <a:spLocks noGrp="1"/>
          </p:cNvSpPr>
          <p:nvPr>
            <p:ph type="sldNum" sz="quarter" idx="5"/>
          </p:nvPr>
        </p:nvSpPr>
        <p:spPr/>
        <p:txBody>
          <a:bodyPr/>
          <a:lstStyle/>
          <a:p>
            <a:fld id="{E4E1CB65-0FE0-4B9B-8593-B977E5BFBF64}" type="slidenum">
              <a:rPr lang="en-GB" smtClean="0"/>
              <a:t>12</a:t>
            </a:fld>
            <a:endParaRPr lang="en-GB"/>
          </a:p>
        </p:txBody>
      </p:sp>
    </p:spTree>
    <p:extLst>
      <p:ext uri="{BB962C8B-B14F-4D97-AF65-F5344CB8AC3E}">
        <p14:creationId xmlns:p14="http://schemas.microsoft.com/office/powerpoint/2010/main" val="246728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b="1" dirty="0"/>
              <a:t>Emma 11.14-16 </a:t>
            </a:r>
            <a:r>
              <a:rPr lang="en-GB" dirty="0"/>
              <a:t>Notes</a:t>
            </a:r>
          </a:p>
          <a:p>
            <a:pPr marL="171450" indent="-171450">
              <a:buFont typeface="Arial" panose="020B0604020202020204" pitchFamily="34" charset="0"/>
              <a:buChar char="•"/>
            </a:pPr>
            <a:r>
              <a:rPr lang="en-GB" dirty="0"/>
              <a:t>Common challenges across all Hubs</a:t>
            </a:r>
          </a:p>
          <a:p>
            <a:pPr marL="171450" indent="-171450">
              <a:buFont typeface="Arial" panose="020B0604020202020204" pitchFamily="34" charset="0"/>
              <a:buChar char="•"/>
            </a:pPr>
            <a:r>
              <a:rPr lang="en-GB" dirty="0"/>
              <a:t>Read slides</a:t>
            </a:r>
          </a:p>
        </p:txBody>
      </p:sp>
      <p:sp>
        <p:nvSpPr>
          <p:cNvPr id="4" name="Slide Number Placeholder 3"/>
          <p:cNvSpPr>
            <a:spLocks noGrp="1"/>
          </p:cNvSpPr>
          <p:nvPr>
            <p:ph type="sldNum" sz="quarter" idx="5"/>
          </p:nvPr>
        </p:nvSpPr>
        <p:spPr/>
        <p:txBody>
          <a:bodyPr/>
          <a:lstStyle/>
          <a:p>
            <a:fld id="{E4E1CB65-0FE0-4B9B-8593-B977E5BFBF64}" type="slidenum">
              <a:rPr lang="en-GB" smtClean="0"/>
              <a:t>13</a:t>
            </a:fld>
            <a:endParaRPr lang="en-GB"/>
          </a:p>
        </p:txBody>
      </p:sp>
    </p:spTree>
    <p:extLst>
      <p:ext uri="{BB962C8B-B14F-4D97-AF65-F5344CB8AC3E}">
        <p14:creationId xmlns:p14="http://schemas.microsoft.com/office/powerpoint/2010/main" val="3666618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Mary 11.16-18 </a:t>
            </a:r>
            <a:r>
              <a:rPr lang="en-GB" dirty="0"/>
              <a:t>Notes</a:t>
            </a:r>
          </a:p>
          <a:p>
            <a:pPr marL="171450" indent="-171450">
              <a:buFont typeface="Arial" panose="020B0604020202020204" pitchFamily="34" charset="0"/>
              <a:buChar char="•"/>
            </a:pPr>
            <a:r>
              <a:rPr lang="en-GB" dirty="0"/>
              <a:t>Discuss and explain graduated approach and it’s importance when considering our plans (link to identification of need to upskill whole team and improve universal provision across all hubs)</a:t>
            </a:r>
          </a:p>
        </p:txBody>
      </p:sp>
      <p:sp>
        <p:nvSpPr>
          <p:cNvPr id="4" name="Slide Number Placeholder 3"/>
          <p:cNvSpPr>
            <a:spLocks noGrp="1"/>
          </p:cNvSpPr>
          <p:nvPr>
            <p:ph type="sldNum" sz="quarter" idx="5"/>
          </p:nvPr>
        </p:nvSpPr>
        <p:spPr/>
        <p:txBody>
          <a:bodyPr/>
          <a:lstStyle/>
          <a:p>
            <a:fld id="{E4E1CB65-0FE0-4B9B-8593-B977E5BFBF64}" type="slidenum">
              <a:rPr lang="en-GB" smtClean="0"/>
              <a:t>14</a:t>
            </a:fld>
            <a:endParaRPr lang="en-GB"/>
          </a:p>
        </p:txBody>
      </p:sp>
    </p:spTree>
    <p:extLst>
      <p:ext uri="{BB962C8B-B14F-4D97-AF65-F5344CB8AC3E}">
        <p14:creationId xmlns:p14="http://schemas.microsoft.com/office/powerpoint/2010/main" val="660295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Emma 11.18-20</a:t>
            </a:r>
          </a:p>
          <a:p>
            <a:r>
              <a:rPr lang="en-US" dirty="0">
                <a:ea typeface="Calibri"/>
                <a:cs typeface="Calibri"/>
              </a:rPr>
              <a:t>Communication Friendly Settings &amp; Communication Friendly Settings Home Based - </a:t>
            </a:r>
            <a:r>
              <a:rPr lang="en-US" dirty="0"/>
              <a:t>“We are currently working through the </a:t>
            </a:r>
            <a:r>
              <a:rPr lang="en-US" dirty="0" err="1"/>
              <a:t>Elklan</a:t>
            </a:r>
            <a:r>
              <a:rPr lang="en-US" dirty="0"/>
              <a:t> </a:t>
            </a:r>
            <a:r>
              <a:rPr lang="en-US" dirty="0" err="1"/>
              <a:t>programme</a:t>
            </a:r>
            <a:r>
              <a:rPr lang="en-US" dirty="0"/>
              <a:t> and creating a communication friendly setting. Two children have been chosen as a focus for case studies. The strategies that have been implemented due to the </a:t>
            </a:r>
            <a:r>
              <a:rPr lang="en-US" dirty="0" err="1"/>
              <a:t>programme</a:t>
            </a:r>
            <a:r>
              <a:rPr lang="en-US" dirty="0"/>
              <a:t> have been shown to have a positive impact on these children. The children are showing more focus and their listening and attention skills are improving. The increased use of visuals has aided the children’s understanding and improved their </a:t>
            </a:r>
            <a:r>
              <a:rPr lang="en-US" dirty="0" err="1"/>
              <a:t>behaviour</a:t>
            </a:r>
            <a:r>
              <a:rPr lang="en-US" dirty="0"/>
              <a:t>. They are now able to follow instructions and are beginning to regulate their emotions.”</a:t>
            </a:r>
            <a:endParaRPr lang="en-US" dirty="0">
              <a:ea typeface="Calibri"/>
              <a:cs typeface="Calibri"/>
            </a:endParaRPr>
          </a:p>
          <a:p>
            <a:endParaRPr lang="en-US" dirty="0">
              <a:ea typeface="Calibri"/>
              <a:cs typeface="Calibri"/>
            </a:endParaRPr>
          </a:p>
          <a:p>
            <a:r>
              <a:rPr lang="en-US" dirty="0">
                <a:ea typeface="Calibri"/>
                <a:cs typeface="Calibri"/>
              </a:rPr>
              <a:t>ETB - </a:t>
            </a:r>
            <a:r>
              <a:rPr lang="en-US" dirty="0"/>
              <a:t>“One of the resources we have been able to access is Early Talk Boost. As money for training and resources is always tight it was great to have the SPH provide funding for this. The resources are very high quality, the manual is very clear and training really helped to explain how this works. I am now using this </a:t>
            </a:r>
            <a:r>
              <a:rPr lang="en-US" dirty="0" err="1"/>
              <a:t>programme</a:t>
            </a:r>
            <a:r>
              <a:rPr lang="en-US" dirty="0"/>
              <a:t> for the second time after </a:t>
            </a:r>
            <a:r>
              <a:rPr lang="en-US" dirty="0" err="1"/>
              <a:t>trialling</a:t>
            </a:r>
            <a:r>
              <a:rPr lang="en-US" dirty="0"/>
              <a:t> it before the summer and I am really impressed with the progress our children did/are making with this intervention. We are coming to the end of the intervention for the present group of children and will be working with another group of children in the new year. Feedback from both the children and their parents has been very positive. It is lovely when parents have told us how much the children enjoy listening to the Tizzy books at home and the children talk about them during their sessions, so I know they are enjoying the stories.” </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4E1CB65-0FE0-4B9B-8593-B977E5BFBF64}" type="slidenum">
              <a:rPr lang="en-GB" smtClean="0"/>
              <a:t>15</a:t>
            </a:fld>
            <a:endParaRPr lang="en-GB"/>
          </a:p>
        </p:txBody>
      </p:sp>
    </p:spTree>
    <p:extLst>
      <p:ext uri="{BB962C8B-B14F-4D97-AF65-F5344CB8AC3E}">
        <p14:creationId xmlns:p14="http://schemas.microsoft.com/office/powerpoint/2010/main" val="1300831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Emma 11.20-22 </a:t>
            </a:r>
            <a:r>
              <a:rPr lang="en-GB" dirty="0"/>
              <a:t>See previous slides</a:t>
            </a:r>
          </a:p>
        </p:txBody>
      </p:sp>
      <p:sp>
        <p:nvSpPr>
          <p:cNvPr id="4" name="Slide Number Placeholder 3"/>
          <p:cNvSpPr>
            <a:spLocks noGrp="1"/>
          </p:cNvSpPr>
          <p:nvPr>
            <p:ph type="sldNum" sz="quarter" idx="5"/>
          </p:nvPr>
        </p:nvSpPr>
        <p:spPr/>
        <p:txBody>
          <a:bodyPr/>
          <a:lstStyle/>
          <a:p>
            <a:fld id="{E4E1CB65-0FE0-4B9B-8593-B977E5BFBF64}" type="slidenum">
              <a:rPr lang="en-GB" smtClean="0"/>
              <a:t>16</a:t>
            </a:fld>
            <a:endParaRPr lang="en-GB"/>
          </a:p>
        </p:txBody>
      </p:sp>
    </p:spTree>
    <p:extLst>
      <p:ext uri="{BB962C8B-B14F-4D97-AF65-F5344CB8AC3E}">
        <p14:creationId xmlns:p14="http://schemas.microsoft.com/office/powerpoint/2010/main" val="2737976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Emma 11.22-23 </a:t>
            </a:r>
            <a:r>
              <a:rPr lang="en-GB" b="0" dirty="0"/>
              <a:t>Notes</a:t>
            </a:r>
          </a:p>
          <a:p>
            <a:r>
              <a:rPr lang="en-GB" dirty="0"/>
              <a:t>Share feedback and impact quotes from a range of stakeholders</a:t>
            </a:r>
          </a:p>
        </p:txBody>
      </p:sp>
      <p:sp>
        <p:nvSpPr>
          <p:cNvPr id="4" name="Slide Number Placeholder 3"/>
          <p:cNvSpPr>
            <a:spLocks noGrp="1"/>
          </p:cNvSpPr>
          <p:nvPr>
            <p:ph type="sldNum" sz="quarter" idx="5"/>
          </p:nvPr>
        </p:nvSpPr>
        <p:spPr/>
        <p:txBody>
          <a:bodyPr/>
          <a:lstStyle/>
          <a:p>
            <a:fld id="{E4E1CB65-0FE0-4B9B-8593-B977E5BFBF64}" type="slidenum">
              <a:rPr lang="en-GB" smtClean="0"/>
              <a:t>17</a:t>
            </a:fld>
            <a:endParaRPr lang="en-GB"/>
          </a:p>
        </p:txBody>
      </p:sp>
    </p:spTree>
    <p:extLst>
      <p:ext uri="{BB962C8B-B14F-4D97-AF65-F5344CB8AC3E}">
        <p14:creationId xmlns:p14="http://schemas.microsoft.com/office/powerpoint/2010/main" val="3551709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Lucie 11.23-25 </a:t>
            </a:r>
            <a:r>
              <a:rPr lang="en-GB" dirty="0"/>
              <a:t>Notes</a:t>
            </a:r>
          </a:p>
          <a:p>
            <a:pPr marL="171450" indent="-171450">
              <a:buFont typeface="Arial" panose="020B0604020202020204" pitchFamily="34" charset="0"/>
              <a:buChar char="•"/>
            </a:pPr>
            <a:r>
              <a:rPr lang="en-GB" dirty="0"/>
              <a:t>Explain each of </a:t>
            </a:r>
            <a:r>
              <a:rPr lang="en-GB"/>
              <a:t>bullet points</a:t>
            </a:r>
          </a:p>
          <a:p>
            <a:pPr marL="171450" indent="-171450">
              <a:buFont typeface="Arial" panose="020B0604020202020204" pitchFamily="34" charset="0"/>
              <a:buChar char="•"/>
            </a:pPr>
            <a:r>
              <a:rPr lang="en-GB"/>
              <a:t>Read </a:t>
            </a:r>
            <a:r>
              <a:rPr lang="en-GB" dirty="0"/>
              <a:t>rest of slides</a:t>
            </a:r>
          </a:p>
        </p:txBody>
      </p:sp>
      <p:sp>
        <p:nvSpPr>
          <p:cNvPr id="4" name="Slide Number Placeholder 3"/>
          <p:cNvSpPr>
            <a:spLocks noGrp="1"/>
          </p:cNvSpPr>
          <p:nvPr>
            <p:ph type="sldNum" sz="quarter" idx="5"/>
          </p:nvPr>
        </p:nvSpPr>
        <p:spPr/>
        <p:txBody>
          <a:bodyPr/>
          <a:lstStyle/>
          <a:p>
            <a:fld id="{E4E1CB65-0FE0-4B9B-8593-B977E5BFBF64}" type="slidenum">
              <a:rPr lang="en-GB" smtClean="0"/>
              <a:t>18</a:t>
            </a:fld>
            <a:endParaRPr lang="en-GB"/>
          </a:p>
        </p:txBody>
      </p:sp>
    </p:spTree>
    <p:extLst>
      <p:ext uri="{BB962C8B-B14F-4D97-AF65-F5344CB8AC3E}">
        <p14:creationId xmlns:p14="http://schemas.microsoft.com/office/powerpoint/2010/main" val="1613862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Emma 11.25-27 – (Mary to play video of diamond nuggets next if there is time) </a:t>
            </a:r>
            <a:r>
              <a:rPr lang="en-GB" dirty="0"/>
              <a:t>Notes</a:t>
            </a:r>
          </a:p>
          <a:p>
            <a:pPr marL="171450" indent="-171450">
              <a:buFont typeface="Arial" panose="020B0604020202020204" pitchFamily="34" charset="0"/>
              <a:buChar char="•"/>
            </a:pPr>
            <a:r>
              <a:rPr lang="en-GB" dirty="0"/>
              <a:t>Read from slides</a:t>
            </a:r>
          </a:p>
          <a:p>
            <a:pPr marL="171450" indent="-171450">
              <a:buFont typeface="Arial" panose="020B0604020202020204" pitchFamily="34" charset="0"/>
              <a:buChar char="•"/>
            </a:pPr>
            <a:r>
              <a:rPr lang="en-GB" dirty="0"/>
              <a:t>Show first 2 links</a:t>
            </a:r>
          </a:p>
        </p:txBody>
      </p:sp>
      <p:sp>
        <p:nvSpPr>
          <p:cNvPr id="4" name="Slide Number Placeholder 3"/>
          <p:cNvSpPr>
            <a:spLocks noGrp="1"/>
          </p:cNvSpPr>
          <p:nvPr>
            <p:ph type="sldNum" sz="quarter" idx="5"/>
          </p:nvPr>
        </p:nvSpPr>
        <p:spPr/>
        <p:txBody>
          <a:bodyPr/>
          <a:lstStyle/>
          <a:p>
            <a:fld id="{E4E1CB65-0FE0-4B9B-8593-B977E5BFBF64}" type="slidenum">
              <a:rPr lang="en-GB" smtClean="0"/>
              <a:t>19</a:t>
            </a:fld>
            <a:endParaRPr lang="en-GB"/>
          </a:p>
        </p:txBody>
      </p:sp>
    </p:spTree>
    <p:extLst>
      <p:ext uri="{BB962C8B-B14F-4D97-AF65-F5344CB8AC3E}">
        <p14:creationId xmlns:p14="http://schemas.microsoft.com/office/powerpoint/2010/main" val="372444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Mary 11.01-02 </a:t>
            </a:r>
            <a:r>
              <a:rPr lang="en-GB" dirty="0"/>
              <a:t>Notes</a:t>
            </a:r>
          </a:p>
          <a:p>
            <a:pPr marL="171450" indent="-171450">
              <a:buFont typeface="Arial" panose="020B0604020202020204" pitchFamily="34" charset="0"/>
              <a:buChar char="•"/>
            </a:pPr>
            <a:r>
              <a:rPr lang="en-GB" dirty="0"/>
              <a:t>Introduce the location of each of the Hubs and the spread across the country</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2</a:t>
            </a:fld>
            <a:endParaRPr lang="en-GB"/>
          </a:p>
        </p:txBody>
      </p:sp>
    </p:spTree>
    <p:extLst>
      <p:ext uri="{BB962C8B-B14F-4D97-AF65-F5344CB8AC3E}">
        <p14:creationId xmlns:p14="http://schemas.microsoft.com/office/powerpoint/2010/main" val="2093109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Mary 11.27-31  </a:t>
            </a:r>
            <a:r>
              <a:rPr lang="en-GB" b="0" dirty="0"/>
              <a:t>Notes</a:t>
            </a:r>
          </a:p>
          <a:p>
            <a:r>
              <a:rPr lang="en-GB" dirty="0"/>
              <a:t> Optional video if time (DN Diamond Nugget) – </a:t>
            </a:r>
            <a:r>
              <a:rPr lang="en-GB" b="1" dirty="0"/>
              <a:t>3.5 mins – could just show two snippets of sections (theory and practice)</a:t>
            </a:r>
          </a:p>
        </p:txBody>
      </p:sp>
      <p:sp>
        <p:nvSpPr>
          <p:cNvPr id="4" name="Slide Number Placeholder 3"/>
          <p:cNvSpPr>
            <a:spLocks noGrp="1"/>
          </p:cNvSpPr>
          <p:nvPr>
            <p:ph type="sldNum" sz="quarter" idx="5"/>
          </p:nvPr>
        </p:nvSpPr>
        <p:spPr/>
        <p:txBody>
          <a:bodyPr/>
          <a:lstStyle/>
          <a:p>
            <a:fld id="{E4E1CB65-0FE0-4B9B-8593-B977E5BFBF64}" type="slidenum">
              <a:rPr lang="en-GB" smtClean="0"/>
              <a:t>20</a:t>
            </a:fld>
            <a:endParaRPr lang="en-GB"/>
          </a:p>
        </p:txBody>
      </p:sp>
    </p:spTree>
    <p:extLst>
      <p:ext uri="{BB962C8B-B14F-4D97-AF65-F5344CB8AC3E}">
        <p14:creationId xmlns:p14="http://schemas.microsoft.com/office/powerpoint/2010/main" val="2556900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Sian 11.31-33 </a:t>
            </a:r>
            <a:r>
              <a:rPr lang="en-GB" dirty="0"/>
              <a:t>Notes</a:t>
            </a:r>
          </a:p>
          <a:p>
            <a:pPr marL="171450" indent="-171450">
              <a:buFont typeface="Arial" panose="020B0604020202020204" pitchFamily="34" charset="0"/>
              <a:buChar char="•"/>
            </a:pPr>
            <a:r>
              <a:rPr lang="en-GB" dirty="0"/>
              <a:t>Hubs recognise the importance of supporting childminders.</a:t>
            </a:r>
          </a:p>
          <a:p>
            <a:pPr marL="171450" indent="-171450">
              <a:buFont typeface="Arial" panose="020B0604020202020204" pitchFamily="34" charset="0"/>
              <a:buChar char="•"/>
            </a:pPr>
            <a:r>
              <a:rPr lang="en-GB" dirty="0"/>
              <a:t>Emma to explain what CFS (Home Based) is and how it benefits childminders</a:t>
            </a:r>
          </a:p>
          <a:p>
            <a:pPr marL="171450" indent="-171450">
              <a:buFont typeface="Arial" panose="020B0604020202020204" pitchFamily="34" charset="0"/>
              <a:buChar char="•"/>
            </a:pPr>
            <a:r>
              <a:rPr lang="en-GB" dirty="0"/>
              <a:t>Sian to explain what Twitch for childminders is and how it benefits childminders</a:t>
            </a:r>
          </a:p>
          <a:p>
            <a:pPr marL="171450" indent="-171450">
              <a:buFont typeface="Arial" panose="020B0604020202020204" pitchFamily="34" charset="0"/>
              <a:buChar char="•"/>
            </a:pPr>
            <a:r>
              <a:rPr lang="en-GB" dirty="0"/>
              <a:t>Emma to explain Tiny </a:t>
            </a:r>
            <a:r>
              <a:rPr lang="en-GB" dirty="0" err="1"/>
              <a:t>Tweeties</a:t>
            </a:r>
            <a:r>
              <a:rPr lang="en-GB" dirty="0"/>
              <a:t> and Nature Pioneers</a:t>
            </a:r>
          </a:p>
          <a:p>
            <a:pPr marL="171450" indent="-171450">
              <a:buFont typeface="Arial" panose="020B0604020202020204" pitchFamily="34" charset="0"/>
              <a:buChar char="•"/>
            </a:pPr>
            <a:r>
              <a:rPr lang="en-GB" dirty="0"/>
              <a:t>Read the rest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21</a:t>
            </a:fld>
            <a:endParaRPr lang="en-GB"/>
          </a:p>
        </p:txBody>
      </p:sp>
    </p:spTree>
    <p:extLst>
      <p:ext uri="{BB962C8B-B14F-4D97-AF65-F5344CB8AC3E}">
        <p14:creationId xmlns:p14="http://schemas.microsoft.com/office/powerpoint/2010/main" val="233104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Lucie</a:t>
            </a:r>
            <a:r>
              <a:rPr lang="en-GB" dirty="0"/>
              <a:t> </a:t>
            </a:r>
            <a:r>
              <a:rPr lang="en-GB" b="1" dirty="0"/>
              <a:t>11.33-34 </a:t>
            </a:r>
            <a:r>
              <a:rPr lang="en-GB" dirty="0"/>
              <a:t>Notes</a:t>
            </a:r>
          </a:p>
          <a:p>
            <a:pPr marL="171450" indent="-171450">
              <a:buFont typeface="Arial" panose="020B0604020202020204" pitchFamily="34" charset="0"/>
              <a:buChar char="•"/>
            </a:pPr>
            <a:r>
              <a:rPr lang="en-GB" dirty="0"/>
              <a:t>Feedback has been resoundingly positive.</a:t>
            </a:r>
          </a:p>
          <a:p>
            <a:pPr marL="171450" indent="-171450">
              <a:buFont typeface="Arial" panose="020B0604020202020204" pitchFamily="34" charset="0"/>
              <a:buChar char="•"/>
            </a:pPr>
            <a:r>
              <a:rPr lang="en-GB" dirty="0"/>
              <a:t>Read 2 of the bubbles</a:t>
            </a:r>
          </a:p>
          <a:p>
            <a:pPr marL="171450" indent="-171450">
              <a:buFont typeface="Arial" panose="020B0604020202020204" pitchFamily="34" charset="0"/>
              <a:buChar char="•"/>
            </a:pPr>
            <a:r>
              <a:rPr lang="en-GB" dirty="0"/>
              <a:t>Suggestions are captured and help each Hub to mould their future offer</a:t>
            </a:r>
          </a:p>
        </p:txBody>
      </p:sp>
      <p:sp>
        <p:nvSpPr>
          <p:cNvPr id="4" name="Slide Number Placeholder 3"/>
          <p:cNvSpPr>
            <a:spLocks noGrp="1"/>
          </p:cNvSpPr>
          <p:nvPr>
            <p:ph type="sldNum" sz="quarter" idx="5"/>
          </p:nvPr>
        </p:nvSpPr>
        <p:spPr/>
        <p:txBody>
          <a:bodyPr/>
          <a:lstStyle/>
          <a:p>
            <a:fld id="{E4E1CB65-0FE0-4B9B-8593-B977E5BFBF64}" type="slidenum">
              <a:rPr lang="en-GB" smtClean="0"/>
              <a:t>22</a:t>
            </a:fld>
            <a:endParaRPr lang="en-GB"/>
          </a:p>
        </p:txBody>
      </p:sp>
    </p:spTree>
    <p:extLst>
      <p:ext uri="{BB962C8B-B14F-4D97-AF65-F5344CB8AC3E}">
        <p14:creationId xmlns:p14="http://schemas.microsoft.com/office/powerpoint/2010/main" val="3319094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Lucie 11.34-35 </a:t>
            </a:r>
            <a:r>
              <a:rPr lang="en-GB" dirty="0"/>
              <a:t>Notes</a:t>
            </a:r>
          </a:p>
          <a:p>
            <a:pPr marL="171450" indent="-171450">
              <a:buFont typeface="Arial" panose="020B0604020202020204" pitchFamily="34" charset="0"/>
              <a:buChar char="•"/>
            </a:pPr>
            <a:r>
              <a:rPr lang="en-GB" dirty="0"/>
              <a:t>Read feedback</a:t>
            </a:r>
          </a:p>
        </p:txBody>
      </p:sp>
      <p:sp>
        <p:nvSpPr>
          <p:cNvPr id="4" name="Slide Number Placeholder 3"/>
          <p:cNvSpPr>
            <a:spLocks noGrp="1"/>
          </p:cNvSpPr>
          <p:nvPr>
            <p:ph type="sldNum" sz="quarter" idx="5"/>
          </p:nvPr>
        </p:nvSpPr>
        <p:spPr/>
        <p:txBody>
          <a:bodyPr/>
          <a:lstStyle/>
          <a:p>
            <a:fld id="{E4E1CB65-0FE0-4B9B-8593-B977E5BFBF64}" type="slidenum">
              <a:rPr lang="en-GB" smtClean="0"/>
              <a:t>23</a:t>
            </a:fld>
            <a:endParaRPr lang="en-GB"/>
          </a:p>
        </p:txBody>
      </p:sp>
    </p:spTree>
    <p:extLst>
      <p:ext uri="{BB962C8B-B14F-4D97-AF65-F5344CB8AC3E}">
        <p14:creationId xmlns:p14="http://schemas.microsoft.com/office/powerpoint/2010/main" val="2559696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Mary 11.35-36 </a:t>
            </a:r>
          </a:p>
          <a:p>
            <a:r>
              <a:rPr lang="en-GB" b="0" dirty="0"/>
              <a:t>Recap where we’ve come from (15 months ago), all the work that has been done to date, what is planned for the next 7 months, and thinking about how to create a legacy where networks and support is sustained…(with or without funding)</a:t>
            </a:r>
          </a:p>
        </p:txBody>
      </p:sp>
      <p:sp>
        <p:nvSpPr>
          <p:cNvPr id="4" name="Slide Number Placeholder 3"/>
          <p:cNvSpPr>
            <a:spLocks noGrp="1"/>
          </p:cNvSpPr>
          <p:nvPr>
            <p:ph type="sldNum" sz="quarter" idx="5"/>
          </p:nvPr>
        </p:nvSpPr>
        <p:spPr/>
        <p:txBody>
          <a:bodyPr/>
          <a:lstStyle/>
          <a:p>
            <a:fld id="{E4E1CB65-0FE0-4B9B-8593-B977E5BFBF64}" type="slidenum">
              <a:rPr lang="en-GB" smtClean="0"/>
              <a:t>24</a:t>
            </a:fld>
            <a:endParaRPr lang="en-GB"/>
          </a:p>
        </p:txBody>
      </p:sp>
    </p:spTree>
    <p:extLst>
      <p:ext uri="{BB962C8B-B14F-4D97-AF65-F5344CB8AC3E}">
        <p14:creationId xmlns:p14="http://schemas.microsoft.com/office/powerpoint/2010/main" val="332070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Mary 11.36-37 </a:t>
            </a:r>
            <a:r>
              <a:rPr lang="en-GB" b="0" dirty="0"/>
              <a:t>Notes</a:t>
            </a:r>
          </a:p>
          <a:p>
            <a:r>
              <a:rPr lang="en-GB" b="0" dirty="0"/>
              <a:t>Summarise </a:t>
            </a:r>
            <a:r>
              <a:rPr lang="en-GB" b="0" dirty="0" err="1"/>
              <a:t>bulletpoints</a:t>
            </a:r>
            <a:r>
              <a:rPr lang="en-GB" b="0" dirty="0"/>
              <a:t> and allow delegates to read detail</a:t>
            </a:r>
          </a:p>
        </p:txBody>
      </p:sp>
      <p:sp>
        <p:nvSpPr>
          <p:cNvPr id="4" name="Slide Number Placeholder 3"/>
          <p:cNvSpPr>
            <a:spLocks noGrp="1"/>
          </p:cNvSpPr>
          <p:nvPr>
            <p:ph type="sldNum" sz="quarter" idx="5"/>
          </p:nvPr>
        </p:nvSpPr>
        <p:spPr/>
        <p:txBody>
          <a:bodyPr/>
          <a:lstStyle/>
          <a:p>
            <a:fld id="{E4E1CB65-0FE0-4B9B-8593-B977E5BFBF64}" type="slidenum">
              <a:rPr lang="en-GB" smtClean="0"/>
              <a:t>25</a:t>
            </a:fld>
            <a:endParaRPr lang="en-GB"/>
          </a:p>
        </p:txBody>
      </p:sp>
    </p:spTree>
    <p:extLst>
      <p:ext uri="{BB962C8B-B14F-4D97-AF65-F5344CB8AC3E}">
        <p14:creationId xmlns:p14="http://schemas.microsoft.com/office/powerpoint/2010/main" val="93539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Lucie 11.37-38 </a:t>
            </a:r>
            <a:r>
              <a:rPr lang="en-GB" b="0" dirty="0"/>
              <a:t>Notes</a:t>
            </a:r>
          </a:p>
          <a:p>
            <a:r>
              <a:rPr lang="en-GB" b="0" dirty="0"/>
              <a:t>Summarise </a:t>
            </a:r>
            <a:r>
              <a:rPr lang="en-GB" b="0" dirty="0" err="1"/>
              <a:t>bulletpoints</a:t>
            </a:r>
            <a:r>
              <a:rPr lang="en-GB" b="0" dirty="0"/>
              <a:t> and allow delegates to read detail</a:t>
            </a:r>
          </a:p>
          <a:p>
            <a:endParaRPr lang="en-GB" b="1" dirty="0"/>
          </a:p>
        </p:txBody>
      </p:sp>
      <p:sp>
        <p:nvSpPr>
          <p:cNvPr id="4" name="Slide Number Placeholder 3"/>
          <p:cNvSpPr>
            <a:spLocks noGrp="1"/>
          </p:cNvSpPr>
          <p:nvPr>
            <p:ph type="sldNum" sz="quarter" idx="5"/>
          </p:nvPr>
        </p:nvSpPr>
        <p:spPr/>
        <p:txBody>
          <a:bodyPr/>
          <a:lstStyle/>
          <a:p>
            <a:fld id="{E4E1CB65-0FE0-4B9B-8593-B977E5BFBF64}" type="slidenum">
              <a:rPr lang="en-GB" smtClean="0"/>
              <a:t>26</a:t>
            </a:fld>
            <a:endParaRPr lang="en-GB"/>
          </a:p>
        </p:txBody>
      </p:sp>
    </p:spTree>
    <p:extLst>
      <p:ext uri="{BB962C8B-B14F-4D97-AF65-F5344CB8AC3E}">
        <p14:creationId xmlns:p14="http://schemas.microsoft.com/office/powerpoint/2010/main" val="480433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Emma 11.38-39 </a:t>
            </a:r>
            <a:r>
              <a:rPr lang="en-GB" b="0" dirty="0"/>
              <a:t>Notes</a:t>
            </a:r>
          </a:p>
          <a:p>
            <a:r>
              <a:rPr lang="en-GB" b="0" dirty="0"/>
              <a:t>Summarise </a:t>
            </a:r>
            <a:r>
              <a:rPr lang="en-GB" b="0" dirty="0" err="1"/>
              <a:t>bulletpoints</a:t>
            </a:r>
            <a:r>
              <a:rPr lang="en-GB" b="0" dirty="0"/>
              <a:t> and allow delegates to read detail</a:t>
            </a:r>
          </a:p>
          <a:p>
            <a:endParaRPr lang="en-GB" b="1" dirty="0"/>
          </a:p>
        </p:txBody>
      </p:sp>
      <p:sp>
        <p:nvSpPr>
          <p:cNvPr id="4" name="Slide Number Placeholder 3"/>
          <p:cNvSpPr>
            <a:spLocks noGrp="1"/>
          </p:cNvSpPr>
          <p:nvPr>
            <p:ph type="sldNum" sz="quarter" idx="5"/>
          </p:nvPr>
        </p:nvSpPr>
        <p:spPr/>
        <p:txBody>
          <a:bodyPr/>
          <a:lstStyle/>
          <a:p>
            <a:fld id="{E4E1CB65-0FE0-4B9B-8593-B977E5BFBF64}" type="slidenum">
              <a:rPr lang="en-GB" smtClean="0"/>
              <a:t>27</a:t>
            </a:fld>
            <a:endParaRPr lang="en-GB"/>
          </a:p>
        </p:txBody>
      </p:sp>
    </p:spTree>
    <p:extLst>
      <p:ext uri="{BB962C8B-B14F-4D97-AF65-F5344CB8AC3E}">
        <p14:creationId xmlns:p14="http://schemas.microsoft.com/office/powerpoint/2010/main" val="319085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Sian 11.39-40 </a:t>
            </a:r>
            <a:r>
              <a:rPr lang="en-GB" b="0" dirty="0"/>
              <a:t>Notes</a:t>
            </a:r>
          </a:p>
          <a:p>
            <a:r>
              <a:rPr lang="en-GB" b="0" dirty="0"/>
              <a:t>Summarise </a:t>
            </a:r>
            <a:r>
              <a:rPr lang="en-GB" b="0" dirty="0" err="1"/>
              <a:t>bulletpoints</a:t>
            </a:r>
            <a:r>
              <a:rPr lang="en-GB" b="0" dirty="0"/>
              <a:t> and allow delegates to read detail</a:t>
            </a:r>
          </a:p>
          <a:p>
            <a:endParaRPr lang="en-GB" b="1" dirty="0"/>
          </a:p>
        </p:txBody>
      </p:sp>
      <p:sp>
        <p:nvSpPr>
          <p:cNvPr id="4" name="Slide Number Placeholder 3"/>
          <p:cNvSpPr>
            <a:spLocks noGrp="1"/>
          </p:cNvSpPr>
          <p:nvPr>
            <p:ph type="sldNum" sz="quarter" idx="5"/>
          </p:nvPr>
        </p:nvSpPr>
        <p:spPr/>
        <p:txBody>
          <a:bodyPr/>
          <a:lstStyle/>
          <a:p>
            <a:fld id="{E4E1CB65-0FE0-4B9B-8593-B977E5BFBF64}" type="slidenum">
              <a:rPr lang="en-GB" smtClean="0"/>
              <a:t>28</a:t>
            </a:fld>
            <a:endParaRPr lang="en-GB"/>
          </a:p>
        </p:txBody>
      </p:sp>
    </p:spTree>
    <p:extLst>
      <p:ext uri="{BB962C8B-B14F-4D97-AF65-F5344CB8AC3E}">
        <p14:creationId xmlns:p14="http://schemas.microsoft.com/office/powerpoint/2010/main" val="2325693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Sian 11.40 </a:t>
            </a:r>
            <a:r>
              <a:rPr lang="en-GB" b="0" dirty="0"/>
              <a:t>Notes</a:t>
            </a:r>
          </a:p>
          <a:p>
            <a:r>
              <a:rPr lang="en-GB" b="0" dirty="0"/>
              <a:t>Close and questions in the chat, if there is time</a:t>
            </a:r>
          </a:p>
          <a:p>
            <a:endParaRPr lang="en-GB" b="1" dirty="0"/>
          </a:p>
          <a:p>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29</a:t>
            </a:fld>
            <a:endParaRPr lang="en-GB"/>
          </a:p>
        </p:txBody>
      </p:sp>
    </p:spTree>
    <p:extLst>
      <p:ext uri="{BB962C8B-B14F-4D97-AF65-F5344CB8AC3E}">
        <p14:creationId xmlns:p14="http://schemas.microsoft.com/office/powerpoint/2010/main" val="344250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Mary 11.02-03 </a:t>
            </a:r>
            <a:r>
              <a:rPr lang="en-GB" dirty="0"/>
              <a:t>Notes</a:t>
            </a:r>
          </a:p>
          <a:p>
            <a:pPr marL="171450" indent="-171450">
              <a:buFont typeface="Arial" panose="020B0604020202020204" pitchFamily="34" charset="0"/>
              <a:buChar char="•"/>
            </a:pPr>
            <a:r>
              <a:rPr lang="en-GB" dirty="0"/>
              <a:t>Explain that the session will be like a ‘journey’ through our delivery on communication and language so far and will include where we began, the road we’ve travelled so far and where we’re heading next.</a:t>
            </a:r>
          </a:p>
        </p:txBody>
      </p:sp>
      <p:sp>
        <p:nvSpPr>
          <p:cNvPr id="4" name="Slide Number Placeholder 3"/>
          <p:cNvSpPr>
            <a:spLocks noGrp="1"/>
          </p:cNvSpPr>
          <p:nvPr>
            <p:ph type="sldNum" sz="quarter" idx="5"/>
          </p:nvPr>
        </p:nvSpPr>
        <p:spPr/>
        <p:txBody>
          <a:bodyPr/>
          <a:lstStyle/>
          <a:p>
            <a:fld id="{E4E1CB65-0FE0-4B9B-8593-B977E5BFBF64}" type="slidenum">
              <a:rPr lang="en-GB" smtClean="0"/>
              <a:t>3</a:t>
            </a:fld>
            <a:endParaRPr lang="en-GB"/>
          </a:p>
        </p:txBody>
      </p:sp>
    </p:spTree>
    <p:extLst>
      <p:ext uri="{BB962C8B-B14F-4D97-AF65-F5344CB8AC3E}">
        <p14:creationId xmlns:p14="http://schemas.microsoft.com/office/powerpoint/2010/main" val="103735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Mary 11.03-05 </a:t>
            </a:r>
            <a:r>
              <a:rPr lang="en-GB" dirty="0"/>
              <a:t>Notes</a:t>
            </a:r>
          </a:p>
          <a:p>
            <a:pPr marL="171450" indent="-171450">
              <a:buFont typeface="Arial" panose="020B0604020202020204" pitchFamily="34" charset="0"/>
              <a:buChar char="•"/>
            </a:pPr>
            <a:r>
              <a:rPr lang="en-GB" dirty="0"/>
              <a:t>Discuss the summary of some of the news on communication and language, the impact of the importance of having quality strategies in place for supporting communication and language in the early years and the demographics currently and challenges for settings.</a:t>
            </a:r>
          </a:p>
        </p:txBody>
      </p:sp>
      <p:sp>
        <p:nvSpPr>
          <p:cNvPr id="4" name="Slide Number Placeholder 3"/>
          <p:cNvSpPr>
            <a:spLocks noGrp="1"/>
          </p:cNvSpPr>
          <p:nvPr>
            <p:ph type="sldNum" sz="quarter" idx="5"/>
          </p:nvPr>
        </p:nvSpPr>
        <p:spPr/>
        <p:txBody>
          <a:bodyPr/>
          <a:lstStyle/>
          <a:p>
            <a:fld id="{E4E1CB65-0FE0-4B9B-8593-B977E5BFBF64}" type="slidenum">
              <a:rPr lang="en-GB" smtClean="0"/>
              <a:t>4</a:t>
            </a:fld>
            <a:endParaRPr lang="en-GB"/>
          </a:p>
        </p:txBody>
      </p:sp>
    </p:spTree>
    <p:extLst>
      <p:ext uri="{BB962C8B-B14F-4D97-AF65-F5344CB8AC3E}">
        <p14:creationId xmlns:p14="http://schemas.microsoft.com/office/powerpoint/2010/main" val="336438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Lucie 11.05-07</a:t>
            </a:r>
          </a:p>
          <a:p>
            <a:r>
              <a:rPr lang="en-US" baseline="30000" dirty="0"/>
              <a:t>1 </a:t>
            </a:r>
            <a:r>
              <a:rPr lang="en-US" i="1" dirty="0"/>
              <a:t>Fail to plan, plan to fail: speech and language therapy workforce planning in England </a:t>
            </a:r>
            <a:r>
              <a:rPr lang="en-US" dirty="0"/>
              <a:t>(April 2023, Royal College of Speech and Language Therapists and Association of S&amp;LTs in independent practice) </a:t>
            </a:r>
          </a:p>
          <a:p>
            <a:r>
              <a:rPr lang="en-US" dirty="0"/>
              <a:t>https://www.rcslt.org/wp-content/uploads/2023/04/Workforce-planning-in-England.pdf </a:t>
            </a:r>
          </a:p>
          <a:p>
            <a:endParaRPr lang="en-US" dirty="0"/>
          </a:p>
          <a:p>
            <a:r>
              <a:rPr lang="en-US" dirty="0"/>
              <a:t>Notes</a:t>
            </a:r>
          </a:p>
          <a:p>
            <a:pPr marL="171450" indent="-171450">
              <a:buFont typeface="Arial" panose="020B0604020202020204" pitchFamily="34" charset="0"/>
              <a:buChar char="•"/>
            </a:pPr>
            <a:r>
              <a:rPr lang="en-US" dirty="0"/>
              <a:t>Read through slides</a:t>
            </a:r>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5</a:t>
            </a:fld>
            <a:endParaRPr lang="en-GB"/>
          </a:p>
        </p:txBody>
      </p:sp>
    </p:spTree>
    <p:extLst>
      <p:ext uri="{BB962C8B-B14F-4D97-AF65-F5344CB8AC3E}">
        <p14:creationId xmlns:p14="http://schemas.microsoft.com/office/powerpoint/2010/main" val="252037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Lucie 11.07-09</a:t>
            </a:r>
            <a:endParaRPr lang="en-GB" dirty="0"/>
          </a:p>
          <a:p>
            <a:r>
              <a:rPr lang="en-GB" dirty="0"/>
              <a:t>First four points are from </a:t>
            </a:r>
            <a:r>
              <a:rPr lang="en-GB" b="1" i="1" dirty="0"/>
              <a:t>Speech and Language UK </a:t>
            </a:r>
            <a:r>
              <a:rPr lang="en-GB" dirty="0"/>
              <a:t>materials</a:t>
            </a:r>
          </a:p>
          <a:p>
            <a:endParaRPr lang="en-GB" dirty="0"/>
          </a:p>
          <a:p>
            <a:r>
              <a:rPr lang="en-GB" dirty="0"/>
              <a:t>Notes</a:t>
            </a:r>
          </a:p>
          <a:p>
            <a:pPr marL="171450" indent="-171450">
              <a:buFont typeface="Arial" panose="020B0604020202020204" pitchFamily="34" charset="0"/>
              <a:buChar char="•"/>
            </a:pPr>
            <a:r>
              <a:rPr lang="en-GB" dirty="0"/>
              <a:t>Read from slides</a:t>
            </a:r>
          </a:p>
        </p:txBody>
      </p:sp>
      <p:sp>
        <p:nvSpPr>
          <p:cNvPr id="4" name="Slide Number Placeholder 3"/>
          <p:cNvSpPr>
            <a:spLocks noGrp="1"/>
          </p:cNvSpPr>
          <p:nvPr>
            <p:ph type="sldNum" sz="quarter" idx="5"/>
          </p:nvPr>
        </p:nvSpPr>
        <p:spPr/>
        <p:txBody>
          <a:bodyPr/>
          <a:lstStyle/>
          <a:p>
            <a:fld id="{E4E1CB65-0FE0-4B9B-8593-B977E5BFBF64}" type="slidenum">
              <a:rPr lang="en-GB" smtClean="0"/>
              <a:t>6</a:t>
            </a:fld>
            <a:endParaRPr lang="en-GB"/>
          </a:p>
        </p:txBody>
      </p:sp>
    </p:spTree>
    <p:extLst>
      <p:ext uri="{BB962C8B-B14F-4D97-AF65-F5344CB8AC3E}">
        <p14:creationId xmlns:p14="http://schemas.microsoft.com/office/powerpoint/2010/main" val="2732378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Sian 11.09-10 </a:t>
            </a:r>
            <a:r>
              <a:rPr lang="en-GB" dirty="0"/>
              <a:t>Notes</a:t>
            </a:r>
          </a:p>
          <a:p>
            <a:pPr marL="171450" indent="-171450">
              <a:buFont typeface="Arial" panose="020B0604020202020204" pitchFamily="34" charset="0"/>
              <a:buChar char="•"/>
            </a:pPr>
            <a:r>
              <a:rPr lang="en-GB" dirty="0"/>
              <a:t>Discuss how the South West gathered feedback so far</a:t>
            </a:r>
          </a:p>
          <a:p>
            <a:pPr marL="171450" indent="-171450">
              <a:buFont typeface="Arial" panose="020B0604020202020204" pitchFamily="34" charset="0"/>
              <a:buChar char="•"/>
            </a:pPr>
            <a:r>
              <a:rPr lang="en-GB" dirty="0"/>
              <a:t>Read from slides</a:t>
            </a:r>
          </a:p>
        </p:txBody>
      </p:sp>
      <p:sp>
        <p:nvSpPr>
          <p:cNvPr id="4" name="Slide Number Placeholder 3"/>
          <p:cNvSpPr>
            <a:spLocks noGrp="1"/>
          </p:cNvSpPr>
          <p:nvPr>
            <p:ph type="sldNum" sz="quarter" idx="5"/>
          </p:nvPr>
        </p:nvSpPr>
        <p:spPr/>
        <p:txBody>
          <a:bodyPr/>
          <a:lstStyle/>
          <a:p>
            <a:fld id="{E4E1CB65-0FE0-4B9B-8593-B977E5BFBF64}" type="slidenum">
              <a:rPr lang="en-GB" smtClean="0"/>
              <a:t>7</a:t>
            </a:fld>
            <a:endParaRPr lang="en-GB"/>
          </a:p>
        </p:txBody>
      </p:sp>
    </p:spTree>
    <p:extLst>
      <p:ext uri="{BB962C8B-B14F-4D97-AF65-F5344CB8AC3E}">
        <p14:creationId xmlns:p14="http://schemas.microsoft.com/office/powerpoint/2010/main" val="50914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t>Sian 11.10-11 </a:t>
            </a:r>
            <a:r>
              <a:rPr lang="en-GB" dirty="0"/>
              <a:t>Notes</a:t>
            </a:r>
          </a:p>
          <a:p>
            <a:pPr marL="171450" indent="-171450">
              <a:buFont typeface="Arial" panose="020B0604020202020204" pitchFamily="34" charset="0"/>
              <a:buChar char="•"/>
            </a:pPr>
            <a:r>
              <a:rPr lang="en-GB" dirty="0"/>
              <a:t>Discuss how the North East gathered feedback so far</a:t>
            </a:r>
          </a:p>
          <a:p>
            <a:pPr marL="171450" indent="-171450">
              <a:buFont typeface="Arial" panose="020B0604020202020204" pitchFamily="34" charset="0"/>
              <a:buChar char="•"/>
            </a:pPr>
            <a:r>
              <a:rPr lang="en-GB" dirty="0"/>
              <a:t>Read from slides</a:t>
            </a:r>
          </a:p>
          <a:p>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8</a:t>
            </a:fld>
            <a:endParaRPr lang="en-GB"/>
          </a:p>
        </p:txBody>
      </p:sp>
    </p:spTree>
    <p:extLst>
      <p:ext uri="{BB962C8B-B14F-4D97-AF65-F5344CB8AC3E}">
        <p14:creationId xmlns:p14="http://schemas.microsoft.com/office/powerpoint/2010/main" val="72223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t>Sian 11.11-12 </a:t>
            </a:r>
            <a:r>
              <a:rPr lang="en-GB" dirty="0"/>
              <a:t>Notes</a:t>
            </a:r>
          </a:p>
          <a:p>
            <a:pPr marL="171450" indent="-171450">
              <a:buFont typeface="Arial" panose="020B0604020202020204" pitchFamily="34" charset="0"/>
              <a:buChar char="•"/>
            </a:pPr>
            <a:r>
              <a:rPr lang="en-GB" dirty="0"/>
              <a:t>Discuss how Derbyshire &amp; Nottinghamshire gathered feedback so far</a:t>
            </a:r>
          </a:p>
          <a:p>
            <a:pPr marL="171450" indent="-171450">
              <a:buFont typeface="Arial" panose="020B0604020202020204" pitchFamily="34" charset="0"/>
              <a:buChar char="•"/>
            </a:pPr>
            <a:r>
              <a:rPr lang="en-GB" dirty="0"/>
              <a:t>Read from slides</a:t>
            </a:r>
          </a:p>
          <a:p>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9</a:t>
            </a:fld>
            <a:endParaRPr lang="en-GB"/>
          </a:p>
        </p:txBody>
      </p:sp>
    </p:spTree>
    <p:extLst>
      <p:ext uri="{BB962C8B-B14F-4D97-AF65-F5344CB8AC3E}">
        <p14:creationId xmlns:p14="http://schemas.microsoft.com/office/powerpoint/2010/main" val="4153431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pic>
        <p:nvPicPr>
          <p:cNvPr id="7" name="Picture 6">
            <a:extLst>
              <a:ext uri="{FF2B5EF4-FFF2-40B4-BE49-F238E27FC236}">
                <a16:creationId xmlns:a16="http://schemas.microsoft.com/office/drawing/2014/main" id="{9D1363E6-6783-48A3-9F95-1B6B97FB11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233318">
            <a:off x="-1895861" y="1245878"/>
            <a:ext cx="7428480" cy="4680000"/>
          </a:xfrm>
          <a:prstGeom prst="rect">
            <a:avLst/>
          </a:prstGeom>
        </p:spPr>
      </p:pic>
      <p:sp>
        <p:nvSpPr>
          <p:cNvPr id="2" name="Title 1"/>
          <p:cNvSpPr>
            <a:spLocks noGrp="1"/>
          </p:cNvSpPr>
          <p:nvPr>
            <p:ph type="ctrTitle"/>
          </p:nvPr>
        </p:nvSpPr>
        <p:spPr>
          <a:xfrm>
            <a:off x="238126" y="3585878"/>
            <a:ext cx="5343524" cy="765898"/>
          </a:xfrm>
        </p:spPr>
        <p:txBody>
          <a:bodyPr anchor="b">
            <a:normAutofit/>
          </a:bodyPr>
          <a:lstStyle>
            <a:lvl1pPr algn="l">
              <a:defRPr sz="3200"/>
            </a:lvl1pPr>
          </a:lstStyle>
          <a:p>
            <a:r>
              <a:rPr lang="en-US"/>
              <a:t>Click to edit Master title style</a:t>
            </a:r>
            <a:endParaRPr lang="en-GB" dirty="0"/>
          </a:p>
        </p:txBody>
      </p:sp>
      <p:sp>
        <p:nvSpPr>
          <p:cNvPr id="3" name="Subtitle 2"/>
          <p:cNvSpPr>
            <a:spLocks noGrp="1"/>
          </p:cNvSpPr>
          <p:nvPr>
            <p:ph type="subTitle" idx="1"/>
          </p:nvPr>
        </p:nvSpPr>
        <p:spPr>
          <a:xfrm>
            <a:off x="238126" y="2891708"/>
            <a:ext cx="5343524" cy="464545"/>
          </a:xfr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45660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1964" y="681037"/>
            <a:ext cx="10577945" cy="1325563"/>
          </a:xfrm>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a:xfrm>
            <a:off x="701964" y="2238375"/>
            <a:ext cx="10651836" cy="3938588"/>
          </a:xfrm>
        </p:spPr>
        <p:txBody>
          <a:bodyPr vert="eaVert"/>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15411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94048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89089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408663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40054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1989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292821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4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Content Placeholder 2"/>
          <p:cNvSpPr>
            <a:spLocks noGrp="1"/>
          </p:cNvSpPr>
          <p:nvPr>
            <p:ph idx="1"/>
          </p:nvPr>
        </p:nvSpPr>
        <p:spPr>
          <a:xfrm>
            <a:off x="5183188" y="457201"/>
            <a:ext cx="6172200" cy="5403850"/>
          </a:xfrm>
        </p:spPr>
        <p:txBody>
          <a:bodyPr/>
          <a:lstStyle>
            <a:lvl1pPr>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64754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04929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1964" y="937779"/>
            <a:ext cx="10577945"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701964" y="2576945"/>
            <a:ext cx="10651836" cy="3600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6030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courses.lumenlearning.com/wmopen-lifespandevelopment/chapter/cognitive-development-in-early-childhood/" TargetMode="Externa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sway.cloud.microsoft/npd4tgl4GWgW0hTY" TargetMode="External"/><Relationship Id="rId7" Type="http://schemas.openxmlformats.org/officeDocument/2006/relationships/hyperlink" Target="https://www.youtube.com/channel/UCQT6IV3j3BuJfMLHAK2a-iw"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1drv.ms/p/s!Ap0xpKn_2o4fhtA1vITLNkS7fBShOQ?e=eCVCnG" TargetMode="External"/><Relationship Id="rId5" Type="http://schemas.openxmlformats.org/officeDocument/2006/relationships/hyperlink" Target="https://www.bradfordbirthto19.co.uk/early-years/stronger-practice-hub/webinar-recordings/communication-and-language-webinar-keena-cummins" TargetMode="External"/><Relationship Id="rId4" Type="http://schemas.openxmlformats.org/officeDocument/2006/relationships/hyperlink" Target="https://sway.cloud.microsoft/lgPhYSm5FO53vGc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embed/dTq5hiQ-rto?feature=oembed" TargetMode="Externa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BDF1-E193-4367-A1C4-22B94C6CB73C}"/>
              </a:ext>
            </a:extLst>
          </p:cNvPr>
          <p:cNvSpPr>
            <a:spLocks noGrp="1"/>
          </p:cNvSpPr>
          <p:nvPr>
            <p:ph type="ctrTitle"/>
          </p:nvPr>
        </p:nvSpPr>
        <p:spPr>
          <a:xfrm>
            <a:off x="107498" y="3847136"/>
            <a:ext cx="5343524" cy="765898"/>
          </a:xfrm>
        </p:spPr>
        <p:txBody>
          <a:bodyPr>
            <a:normAutofit fontScale="90000"/>
          </a:bodyPr>
          <a:lstStyle/>
          <a:p>
            <a:pPr algn="ctr"/>
            <a:r>
              <a:rPr lang="en-GB" sz="4800" dirty="0">
                <a:latin typeface="Cera Round Pro"/>
              </a:rPr>
              <a:t>Communication and Language</a:t>
            </a:r>
          </a:p>
        </p:txBody>
      </p:sp>
      <p:sp>
        <p:nvSpPr>
          <p:cNvPr id="3" name="Subtitle 2">
            <a:extLst>
              <a:ext uri="{FF2B5EF4-FFF2-40B4-BE49-F238E27FC236}">
                <a16:creationId xmlns:a16="http://schemas.microsoft.com/office/drawing/2014/main" id="{385473BA-4051-4BDD-8019-6951CD7C10F5}"/>
              </a:ext>
            </a:extLst>
          </p:cNvPr>
          <p:cNvSpPr>
            <a:spLocks noGrp="1"/>
          </p:cNvSpPr>
          <p:nvPr>
            <p:ph type="subTitle" idx="1"/>
          </p:nvPr>
        </p:nvSpPr>
        <p:spPr>
          <a:xfrm>
            <a:off x="414589" y="2964455"/>
            <a:ext cx="5343524" cy="464545"/>
          </a:xfrm>
        </p:spPr>
        <p:txBody>
          <a:bodyPr/>
          <a:lstStyle/>
          <a:p>
            <a:r>
              <a:rPr lang="en-GB" dirty="0"/>
              <a:t>Supporting the Early Years Sector </a:t>
            </a:r>
          </a:p>
          <a:p>
            <a:endParaRPr lang="en-GB" dirty="0"/>
          </a:p>
        </p:txBody>
      </p:sp>
      <p:pic>
        <p:nvPicPr>
          <p:cNvPr id="4" name="Picture 3" descr="A logo for a company&#10;&#10;Description automatically generated">
            <a:extLst>
              <a:ext uri="{FF2B5EF4-FFF2-40B4-BE49-F238E27FC236}">
                <a16:creationId xmlns:a16="http://schemas.microsoft.com/office/drawing/2014/main" id="{EE35D983-4824-7A5D-A242-07DCB38B19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12" b="24592"/>
          <a:stretch/>
        </p:blipFill>
        <p:spPr>
          <a:xfrm>
            <a:off x="2779260" y="612087"/>
            <a:ext cx="2671762" cy="1362492"/>
          </a:xfrm>
          <a:prstGeom prst="rect">
            <a:avLst/>
          </a:prstGeom>
        </p:spPr>
      </p:pic>
      <p:pic>
        <p:nvPicPr>
          <p:cNvPr id="5" name="Picture Placeholder 8">
            <a:extLst>
              <a:ext uri="{FF2B5EF4-FFF2-40B4-BE49-F238E27FC236}">
                <a16:creationId xmlns:a16="http://schemas.microsoft.com/office/drawing/2014/main" id="{D913F218-A13A-9BA2-19E4-375BBE7A0ECA}"/>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8020595" y="-195050"/>
            <a:ext cx="4618651" cy="3624050"/>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pic>
      <p:pic>
        <p:nvPicPr>
          <p:cNvPr id="6" name="Picture 5" descr="A logo for a child&amp;#39;s day&#10;&#10;Description automatically generated">
            <a:extLst>
              <a:ext uri="{FF2B5EF4-FFF2-40B4-BE49-F238E27FC236}">
                <a16:creationId xmlns:a16="http://schemas.microsoft.com/office/drawing/2014/main" id="{7A250DDD-A1B0-4115-EBE3-A21E636E0B39}"/>
              </a:ext>
            </a:extLst>
          </p:cNvPr>
          <p:cNvPicPr>
            <a:picLocks noChangeAspect="1"/>
          </p:cNvPicPr>
          <p:nvPr/>
        </p:nvPicPr>
        <p:blipFill>
          <a:blip r:embed="rId6"/>
          <a:stretch>
            <a:fillRect/>
          </a:stretch>
        </p:blipFill>
        <p:spPr>
          <a:xfrm>
            <a:off x="5451022" y="1691226"/>
            <a:ext cx="1761468" cy="1402977"/>
          </a:xfrm>
          <a:prstGeom prst="rect">
            <a:avLst/>
          </a:prstGeom>
        </p:spPr>
      </p:pic>
      <p:pic>
        <p:nvPicPr>
          <p:cNvPr id="7" name="Picture 6" descr="A close up of a logo&#10;&#10;Description automatically generated">
            <a:extLst>
              <a:ext uri="{FF2B5EF4-FFF2-40B4-BE49-F238E27FC236}">
                <a16:creationId xmlns:a16="http://schemas.microsoft.com/office/drawing/2014/main" id="{7B6096FD-803A-C3A9-2F40-FB2E33328A9A}"/>
              </a:ext>
            </a:extLst>
          </p:cNvPr>
          <p:cNvPicPr>
            <a:picLocks noChangeAspect="1"/>
          </p:cNvPicPr>
          <p:nvPr/>
        </p:nvPicPr>
        <p:blipFill>
          <a:blip r:embed="rId7"/>
          <a:stretch>
            <a:fillRect/>
          </a:stretch>
        </p:blipFill>
        <p:spPr>
          <a:xfrm>
            <a:off x="6892834" y="3469612"/>
            <a:ext cx="3432923" cy="1407459"/>
          </a:xfrm>
          <a:prstGeom prst="rect">
            <a:avLst/>
          </a:prstGeom>
        </p:spPr>
      </p:pic>
      <p:pic>
        <p:nvPicPr>
          <p:cNvPr id="9" name="Picture 8">
            <a:extLst>
              <a:ext uri="{FF2B5EF4-FFF2-40B4-BE49-F238E27FC236}">
                <a16:creationId xmlns:a16="http://schemas.microsoft.com/office/drawing/2014/main" id="{DA297EFA-6480-672D-D9FB-0BCD14F640D6}"/>
              </a:ext>
            </a:extLst>
          </p:cNvPr>
          <p:cNvPicPr>
            <a:picLocks noChangeAspect="1"/>
          </p:cNvPicPr>
          <p:nvPr/>
        </p:nvPicPr>
        <p:blipFill>
          <a:blip r:embed="rId8"/>
          <a:stretch>
            <a:fillRect/>
          </a:stretch>
        </p:blipFill>
        <p:spPr>
          <a:xfrm>
            <a:off x="5639623" y="5166774"/>
            <a:ext cx="2759795" cy="1293990"/>
          </a:xfrm>
          <a:prstGeom prst="rect">
            <a:avLst/>
          </a:prstGeom>
        </p:spPr>
      </p:pic>
    </p:spTree>
    <p:extLst>
      <p:ext uri="{BB962C8B-B14F-4D97-AF65-F5344CB8AC3E}">
        <p14:creationId xmlns:p14="http://schemas.microsoft.com/office/powerpoint/2010/main" val="239826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CABD8-48A9-4D88-0FB9-65E8858DD050}"/>
              </a:ext>
            </a:extLst>
          </p:cNvPr>
          <p:cNvSpPr>
            <a:spLocks noGrp="1"/>
          </p:cNvSpPr>
          <p:nvPr>
            <p:ph type="title"/>
          </p:nvPr>
        </p:nvSpPr>
        <p:spPr>
          <a:xfrm>
            <a:off x="331849" y="208437"/>
            <a:ext cx="10577945" cy="1325563"/>
          </a:xfrm>
        </p:spPr>
        <p:txBody>
          <a:bodyPr>
            <a:normAutofit/>
          </a:bodyPr>
          <a:lstStyle/>
          <a:p>
            <a:r>
              <a:rPr lang="en-GB" sz="3200" dirty="0">
                <a:latin typeface="Cera Round Pro"/>
              </a:rPr>
              <a:t>Meeting the needs of our localities in</a:t>
            </a:r>
            <a:br>
              <a:rPr lang="en-GB" sz="3200" dirty="0">
                <a:latin typeface="Cera Round Pro"/>
              </a:rPr>
            </a:br>
            <a:r>
              <a:rPr lang="en-GB" sz="3200" dirty="0">
                <a:latin typeface="Cera Round Pro"/>
              </a:rPr>
              <a:t>The St Edmund’s EY SPH Yorkshire &amp; The Humber</a:t>
            </a:r>
            <a:endParaRPr lang="en-GB" sz="3200" dirty="0"/>
          </a:p>
        </p:txBody>
      </p:sp>
      <p:sp>
        <p:nvSpPr>
          <p:cNvPr id="3" name="Content Placeholder 2">
            <a:extLst>
              <a:ext uri="{FF2B5EF4-FFF2-40B4-BE49-F238E27FC236}">
                <a16:creationId xmlns:a16="http://schemas.microsoft.com/office/drawing/2014/main" id="{A1F4589A-B194-BE6C-2551-6EA6FFC143A8}"/>
              </a:ext>
            </a:extLst>
          </p:cNvPr>
          <p:cNvSpPr>
            <a:spLocks noGrp="1"/>
          </p:cNvSpPr>
          <p:nvPr>
            <p:ph idx="1"/>
          </p:nvPr>
        </p:nvSpPr>
        <p:spPr>
          <a:xfrm>
            <a:off x="408050" y="1836717"/>
            <a:ext cx="11511806" cy="4547074"/>
          </a:xfrm>
        </p:spPr>
        <p:txBody>
          <a:bodyPr vert="horz" lIns="91440" tIns="45720" rIns="91440" bIns="45720" rtlCol="0" anchor="t">
            <a:normAutofit lnSpcReduction="10000"/>
          </a:bodyPr>
          <a:lstStyle/>
          <a:p>
            <a:r>
              <a:rPr lang="en-GB">
                <a:latin typeface="Cera Pro"/>
              </a:rPr>
              <a:t>Ongoing 'Development Needs Analysis' identifies C&amp;L as the highest priority for support across our reach area</a:t>
            </a:r>
          </a:p>
          <a:p>
            <a:r>
              <a:rPr lang="en-GB">
                <a:latin typeface="Cera Pro"/>
              </a:rPr>
              <a:t>Our Communication &amp; Language webinar was by far the highest attended event across all our hub activity to date</a:t>
            </a:r>
            <a:endParaRPr lang="en-GB"/>
          </a:p>
          <a:p>
            <a:r>
              <a:rPr lang="en-GB">
                <a:latin typeface="Cera Pro"/>
              </a:rPr>
              <a:t>Whilst face to face events were originally requested across the sector in our locality, in reality it has proved too difficult for settings/EYs educators to attend in high numbers. Online is easier.</a:t>
            </a:r>
            <a:endParaRPr lang="en-GB"/>
          </a:p>
          <a:p>
            <a:r>
              <a:rPr lang="en-GB">
                <a:latin typeface="Cera Pro"/>
              </a:rPr>
              <a:t>C&amp;L is embedded within the work of all our 'Specialist Learning Networks'</a:t>
            </a:r>
            <a:endParaRPr lang="en-GB"/>
          </a:p>
          <a:p>
            <a:pPr marL="0" indent="0">
              <a:buNone/>
            </a:pPr>
            <a:r>
              <a:rPr lang="en-GB" sz="2000">
                <a:latin typeface="Cera Pro"/>
              </a:rPr>
              <a:t>Communication &amp; Regulation, SEND, Childminding, Outdoor Play &amp; Learning, Leaders &amp; Emerging Leaders</a:t>
            </a:r>
            <a:endParaRPr lang="en-GB" sz="2000"/>
          </a:p>
          <a:p>
            <a:endParaRPr lang="en-GB"/>
          </a:p>
          <a:p>
            <a:endParaRPr lang="en-GB"/>
          </a:p>
          <a:p>
            <a:endParaRPr lang="en-GB"/>
          </a:p>
          <a:p>
            <a:endParaRPr lang="en-GB"/>
          </a:p>
        </p:txBody>
      </p:sp>
    </p:spTree>
    <p:extLst>
      <p:ext uri="{BB962C8B-B14F-4D97-AF65-F5344CB8AC3E}">
        <p14:creationId xmlns:p14="http://schemas.microsoft.com/office/powerpoint/2010/main" val="215588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906D9-972E-6A65-10B5-9205D63DD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C4E12-5FAE-B518-4E51-5328F538C7CD}"/>
              </a:ext>
            </a:extLst>
          </p:cNvPr>
          <p:cNvSpPr>
            <a:spLocks noGrp="1"/>
          </p:cNvSpPr>
          <p:nvPr>
            <p:ph type="ctrTitle"/>
          </p:nvPr>
        </p:nvSpPr>
        <p:spPr>
          <a:xfrm>
            <a:off x="752476" y="3651192"/>
            <a:ext cx="5343524" cy="765898"/>
          </a:xfrm>
        </p:spPr>
        <p:txBody>
          <a:bodyPr/>
          <a:lstStyle/>
          <a:p>
            <a:r>
              <a:rPr lang="en-GB" dirty="0"/>
              <a:t>The road we’ve travelled…</a:t>
            </a:r>
          </a:p>
        </p:txBody>
      </p:sp>
      <p:pic>
        <p:nvPicPr>
          <p:cNvPr id="2050" name="Picture 2" descr="Winding Path Through Image &amp; Photo (Free Trial) | Bigstock">
            <a:extLst>
              <a:ext uri="{FF2B5EF4-FFF2-40B4-BE49-F238E27FC236}">
                <a16:creationId xmlns:a16="http://schemas.microsoft.com/office/drawing/2014/main" id="{C0726EBD-9920-C895-C305-63A2E8DA216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b="13143"/>
          <a:stretch/>
        </p:blipFill>
        <p:spPr bwMode="auto">
          <a:xfrm>
            <a:off x="5407894" y="-130627"/>
            <a:ext cx="7553681" cy="4898572"/>
          </a:xfrm>
          <a:prstGeom prst="teardrop">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22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words&#10;&#10;Description automatically generated">
            <a:extLst>
              <a:ext uri="{FF2B5EF4-FFF2-40B4-BE49-F238E27FC236}">
                <a16:creationId xmlns:a16="http://schemas.microsoft.com/office/drawing/2014/main" id="{4F6350FC-B683-01D4-7D80-A431E5A55C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2211" y="468696"/>
            <a:ext cx="10399595" cy="6234120"/>
          </a:xfrm>
          <a:prstGeom prst="rect">
            <a:avLst/>
          </a:prstGeom>
        </p:spPr>
      </p:pic>
      <p:sp>
        <p:nvSpPr>
          <p:cNvPr id="5" name="Title 1">
            <a:extLst>
              <a:ext uri="{FF2B5EF4-FFF2-40B4-BE49-F238E27FC236}">
                <a16:creationId xmlns:a16="http://schemas.microsoft.com/office/drawing/2014/main" id="{C3F6D414-5AA7-75EA-BA05-60D7E199E73C}"/>
              </a:ext>
            </a:extLst>
          </p:cNvPr>
          <p:cNvSpPr>
            <a:spLocks noGrp="1"/>
          </p:cNvSpPr>
          <p:nvPr>
            <p:ph type="title"/>
          </p:nvPr>
        </p:nvSpPr>
        <p:spPr>
          <a:xfrm>
            <a:off x="270890" y="154007"/>
            <a:ext cx="10577945" cy="1325563"/>
          </a:xfrm>
        </p:spPr>
        <p:txBody>
          <a:bodyPr/>
          <a:lstStyle/>
          <a:p>
            <a:r>
              <a:rPr lang="en-GB" dirty="0"/>
              <a:t>Partners and Stakeholders</a:t>
            </a:r>
          </a:p>
        </p:txBody>
      </p:sp>
    </p:spTree>
    <p:extLst>
      <p:ext uri="{BB962C8B-B14F-4D97-AF65-F5344CB8AC3E}">
        <p14:creationId xmlns:p14="http://schemas.microsoft.com/office/powerpoint/2010/main" val="19751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A994-ECAE-9C56-50EE-1B7809C1F961}"/>
              </a:ext>
            </a:extLst>
          </p:cNvPr>
          <p:cNvSpPr>
            <a:spLocks noGrp="1"/>
          </p:cNvSpPr>
          <p:nvPr>
            <p:ph type="title"/>
          </p:nvPr>
        </p:nvSpPr>
        <p:spPr>
          <a:xfrm>
            <a:off x="701964" y="402201"/>
            <a:ext cx="10577945" cy="1325563"/>
          </a:xfrm>
        </p:spPr>
        <p:txBody>
          <a:bodyPr/>
          <a:lstStyle/>
          <a:p>
            <a:r>
              <a:rPr lang="en-GB" dirty="0"/>
              <a:t>Overcoming Challenges</a:t>
            </a:r>
          </a:p>
        </p:txBody>
      </p:sp>
      <p:sp>
        <p:nvSpPr>
          <p:cNvPr id="3" name="Content Placeholder 2">
            <a:extLst>
              <a:ext uri="{FF2B5EF4-FFF2-40B4-BE49-F238E27FC236}">
                <a16:creationId xmlns:a16="http://schemas.microsoft.com/office/drawing/2014/main" id="{4AD6B39F-71D6-FAE5-CC3C-07586E3FEE6C}"/>
              </a:ext>
            </a:extLst>
          </p:cNvPr>
          <p:cNvSpPr>
            <a:spLocks noGrp="1"/>
          </p:cNvSpPr>
          <p:nvPr>
            <p:ph idx="1"/>
          </p:nvPr>
        </p:nvSpPr>
        <p:spPr>
          <a:xfrm>
            <a:off x="701964" y="1783578"/>
            <a:ext cx="10651836" cy="4225336"/>
          </a:xfrm>
        </p:spPr>
        <p:txBody>
          <a:bodyPr/>
          <a:lstStyle/>
          <a:p>
            <a:r>
              <a:rPr lang="en-GB" dirty="0"/>
              <a:t>Being flexible and adaptable to meet the needs of the workforce:</a:t>
            </a:r>
          </a:p>
          <a:p>
            <a:pPr lvl="1"/>
            <a:r>
              <a:rPr lang="en-GB" dirty="0"/>
              <a:t>Staffing crisis</a:t>
            </a:r>
          </a:p>
          <a:p>
            <a:pPr lvl="1"/>
            <a:r>
              <a:rPr lang="en-GB" dirty="0"/>
              <a:t>Capacity challenges</a:t>
            </a:r>
          </a:p>
          <a:p>
            <a:pPr lvl="1"/>
            <a:r>
              <a:rPr lang="en-GB" dirty="0"/>
              <a:t>Choice of delivery model</a:t>
            </a:r>
          </a:p>
          <a:p>
            <a:r>
              <a:rPr lang="en-GB" dirty="0"/>
              <a:t>Meeting needs across a wide geographical area with a small team</a:t>
            </a:r>
          </a:p>
          <a:p>
            <a:r>
              <a:rPr lang="en-GB" dirty="0"/>
              <a:t>Working to a tight timeframe and detailed specification</a:t>
            </a:r>
          </a:p>
          <a:p>
            <a:endParaRPr lang="en-GB" dirty="0"/>
          </a:p>
        </p:txBody>
      </p:sp>
    </p:spTree>
    <p:extLst>
      <p:ext uri="{BB962C8B-B14F-4D97-AF65-F5344CB8AC3E}">
        <p14:creationId xmlns:p14="http://schemas.microsoft.com/office/powerpoint/2010/main" val="1910668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59;g218bd0265f3_0_213">
            <a:extLst>
              <a:ext uri="{FF2B5EF4-FFF2-40B4-BE49-F238E27FC236}">
                <a16:creationId xmlns:a16="http://schemas.microsoft.com/office/drawing/2014/main" id="{21286505-7966-56EE-9986-E49D99E268C1}"/>
              </a:ext>
            </a:extLst>
          </p:cNvPr>
          <p:cNvPicPr preferRelativeResize="0"/>
          <p:nvPr/>
        </p:nvPicPr>
        <p:blipFill rotWithShape="1">
          <a:blip r:embed="rId3">
            <a:alphaModFix/>
            <a:duotone>
              <a:schemeClr val="accent4">
                <a:shade val="45000"/>
                <a:satMod val="135000"/>
              </a:schemeClr>
              <a:prstClr val="white"/>
            </a:duotone>
          </a:blip>
          <a:srcRect/>
          <a:stretch/>
        </p:blipFill>
        <p:spPr>
          <a:xfrm>
            <a:off x="1268787" y="1979814"/>
            <a:ext cx="4584748" cy="3897861"/>
          </a:xfrm>
          <a:prstGeom prst="rect">
            <a:avLst/>
          </a:prstGeom>
          <a:noFill/>
          <a:ln>
            <a:noFill/>
          </a:ln>
        </p:spPr>
      </p:pic>
      <p:sp>
        <p:nvSpPr>
          <p:cNvPr id="5" name="Title 4">
            <a:extLst>
              <a:ext uri="{FF2B5EF4-FFF2-40B4-BE49-F238E27FC236}">
                <a16:creationId xmlns:a16="http://schemas.microsoft.com/office/drawing/2014/main" id="{9F3E23A5-1498-2996-0073-51F26212A80B}"/>
              </a:ext>
            </a:extLst>
          </p:cNvPr>
          <p:cNvSpPr>
            <a:spLocks noGrp="1"/>
          </p:cNvSpPr>
          <p:nvPr>
            <p:ph type="title"/>
          </p:nvPr>
        </p:nvSpPr>
        <p:spPr>
          <a:xfrm>
            <a:off x="662775" y="349950"/>
            <a:ext cx="10577945" cy="1325563"/>
          </a:xfrm>
        </p:spPr>
        <p:txBody>
          <a:bodyPr/>
          <a:lstStyle/>
          <a:p>
            <a:r>
              <a:rPr lang="en-GB" dirty="0"/>
              <a:t>A Graduated Approach and</a:t>
            </a:r>
            <a:br>
              <a:rPr lang="en-GB" dirty="0"/>
            </a:br>
            <a:r>
              <a:rPr lang="en-GB" dirty="0"/>
              <a:t>High-quality Teaching Models</a:t>
            </a:r>
          </a:p>
        </p:txBody>
      </p:sp>
      <p:grpSp>
        <p:nvGrpSpPr>
          <p:cNvPr id="13" name="Group 12">
            <a:extLst>
              <a:ext uri="{FF2B5EF4-FFF2-40B4-BE49-F238E27FC236}">
                <a16:creationId xmlns:a16="http://schemas.microsoft.com/office/drawing/2014/main" id="{54D5338B-AC3E-160F-F8A5-FF707894A717}"/>
              </a:ext>
            </a:extLst>
          </p:cNvPr>
          <p:cNvGrpSpPr/>
          <p:nvPr/>
        </p:nvGrpSpPr>
        <p:grpSpPr>
          <a:xfrm>
            <a:off x="7316306" y="1675513"/>
            <a:ext cx="2857500" cy="1600200"/>
            <a:chOff x="8903857" y="1213146"/>
            <a:chExt cx="2857500" cy="1600200"/>
          </a:xfrm>
        </p:grpSpPr>
        <p:pic>
          <p:nvPicPr>
            <p:cNvPr id="7" name="Picture 2" descr="Close Up View of a Red Plastic Lego Block Isolated on a White Background.  Stock Illustration - Illustration of element, block: 247276869">
              <a:extLst>
                <a:ext uri="{FF2B5EF4-FFF2-40B4-BE49-F238E27FC236}">
                  <a16:creationId xmlns:a16="http://schemas.microsoft.com/office/drawing/2014/main" id="{0DB8380A-A379-855C-7882-29D3B3D95B85}"/>
                </a:ext>
              </a:extLst>
            </p:cNvPr>
            <p:cNvPicPr>
              <a:picLocks noChangeAspect="1" noChangeArrowheads="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03857" y="1213146"/>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961D2A-4E0D-82D9-A321-26C957A231A8}"/>
                </a:ext>
              </a:extLst>
            </p:cNvPr>
            <p:cNvSpPr txBox="1"/>
            <p:nvPr/>
          </p:nvSpPr>
          <p:spPr>
            <a:xfrm>
              <a:off x="9187101" y="1771891"/>
              <a:ext cx="2291012" cy="615553"/>
            </a:xfrm>
            <a:prstGeom prst="rect">
              <a:avLst/>
            </a:prstGeom>
            <a:noFill/>
          </p:spPr>
          <p:txBody>
            <a:bodyPr wrap="none" rtlCol="0">
              <a:spAutoFit/>
            </a:bodyPr>
            <a:lstStyle/>
            <a:p>
              <a:pPr algn="ctr"/>
              <a:r>
                <a:rPr lang="en-GB" b="1" dirty="0"/>
                <a:t>Specialist Teaching</a:t>
              </a:r>
            </a:p>
            <a:p>
              <a:r>
                <a:rPr lang="en-GB" sz="1600" dirty="0"/>
                <a:t>External SEN support</a:t>
              </a:r>
            </a:p>
          </p:txBody>
        </p:sp>
      </p:grpSp>
      <p:pic>
        <p:nvPicPr>
          <p:cNvPr id="6" name="Picture 2" descr="Close Up View of a Red Plastic Lego Block Isolated on a White Background.  Stock Illustration - Illustration of element, block: 247276869">
            <a:extLst>
              <a:ext uri="{FF2B5EF4-FFF2-40B4-BE49-F238E27FC236}">
                <a16:creationId xmlns:a16="http://schemas.microsoft.com/office/drawing/2014/main" id="{30B413E9-0908-DE26-3F39-BF679333B375}"/>
              </a:ext>
            </a:extLst>
          </p:cNvPr>
          <p:cNvPicPr>
            <a:picLocks noChangeAspect="1" noChangeArrowheads="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1298" y="2720542"/>
            <a:ext cx="3627516" cy="2031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4CB191-03E2-D767-905C-7D7793C58A51}"/>
              </a:ext>
            </a:extLst>
          </p:cNvPr>
          <p:cNvSpPr txBox="1"/>
          <p:nvPr/>
        </p:nvSpPr>
        <p:spPr>
          <a:xfrm>
            <a:off x="7580954" y="3506780"/>
            <a:ext cx="2330959" cy="646331"/>
          </a:xfrm>
          <a:prstGeom prst="rect">
            <a:avLst/>
          </a:prstGeom>
          <a:noFill/>
        </p:spPr>
        <p:txBody>
          <a:bodyPr wrap="none" rtlCol="0">
            <a:spAutoFit/>
          </a:bodyPr>
          <a:lstStyle/>
          <a:p>
            <a:pPr algn="ctr"/>
            <a:r>
              <a:rPr lang="en-GB" b="1" dirty="0"/>
              <a:t>Targeted Teaching</a:t>
            </a:r>
          </a:p>
          <a:p>
            <a:r>
              <a:rPr lang="en-GB" dirty="0"/>
              <a:t>Differentiated support</a:t>
            </a:r>
          </a:p>
        </p:txBody>
      </p:sp>
      <p:grpSp>
        <p:nvGrpSpPr>
          <p:cNvPr id="11" name="Group 10">
            <a:extLst>
              <a:ext uri="{FF2B5EF4-FFF2-40B4-BE49-F238E27FC236}">
                <a16:creationId xmlns:a16="http://schemas.microsoft.com/office/drawing/2014/main" id="{851C2C64-EF5B-704D-6D04-5B94EAC40242}"/>
              </a:ext>
            </a:extLst>
          </p:cNvPr>
          <p:cNvGrpSpPr/>
          <p:nvPr/>
        </p:nvGrpSpPr>
        <p:grpSpPr>
          <a:xfrm>
            <a:off x="6396528" y="3928745"/>
            <a:ext cx="4697057" cy="2630352"/>
            <a:chOff x="7360214" y="4558938"/>
            <a:chExt cx="4697057" cy="2630352"/>
          </a:xfrm>
        </p:grpSpPr>
        <p:pic>
          <p:nvPicPr>
            <p:cNvPr id="4098" name="Picture 2" descr="Close Up View of a Red Plastic Lego Block Isolated on a White Background.  Stock Illustration - Illustration of element, block: 247276869">
              <a:extLst>
                <a:ext uri="{FF2B5EF4-FFF2-40B4-BE49-F238E27FC236}">
                  <a16:creationId xmlns:a16="http://schemas.microsoft.com/office/drawing/2014/main" id="{3756AA83-A4C5-B644-55D2-B62E649A447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0214" y="4558938"/>
              <a:ext cx="4697057" cy="26303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00AE74A-1344-B85F-73F3-04AC0B753E99}"/>
                </a:ext>
              </a:extLst>
            </p:cNvPr>
            <p:cNvSpPr txBox="1"/>
            <p:nvPr/>
          </p:nvSpPr>
          <p:spPr>
            <a:xfrm>
              <a:off x="7894984" y="5613211"/>
              <a:ext cx="3627516" cy="923330"/>
            </a:xfrm>
            <a:prstGeom prst="rect">
              <a:avLst/>
            </a:prstGeom>
            <a:noFill/>
          </p:spPr>
          <p:txBody>
            <a:bodyPr wrap="square" rtlCol="0">
              <a:spAutoFit/>
            </a:bodyPr>
            <a:lstStyle/>
            <a:p>
              <a:pPr algn="ctr"/>
              <a:r>
                <a:rPr lang="en-GB" b="1" dirty="0"/>
                <a:t>High-quality Teaching</a:t>
              </a:r>
            </a:p>
            <a:p>
              <a:pPr algn="ctr"/>
              <a:r>
                <a:rPr lang="en-GB" dirty="0"/>
                <a:t>For all children, not just those with SEN</a:t>
              </a:r>
            </a:p>
          </p:txBody>
        </p:sp>
      </p:grpSp>
    </p:spTree>
    <p:extLst>
      <p:ext uri="{BB962C8B-B14F-4D97-AF65-F5344CB8AC3E}">
        <p14:creationId xmlns:p14="http://schemas.microsoft.com/office/powerpoint/2010/main" val="1009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078" y="262693"/>
            <a:ext cx="10577945" cy="1325563"/>
          </a:xfrm>
        </p:spPr>
        <p:txBody>
          <a:bodyPr/>
          <a:lstStyle/>
          <a:p>
            <a:r>
              <a:rPr lang="en-GB" dirty="0"/>
              <a:t>Work to be Celebrated (EEF Programmes)</a:t>
            </a:r>
          </a:p>
        </p:txBody>
      </p:sp>
      <p:pic>
        <p:nvPicPr>
          <p:cNvPr id="4" name="Content Placeholder 3" descr="A red and white logo&#10;&#10;Description automatically generated">
            <a:extLst>
              <a:ext uri="{FF2B5EF4-FFF2-40B4-BE49-F238E27FC236}">
                <a16:creationId xmlns:a16="http://schemas.microsoft.com/office/drawing/2014/main" id="{639B12A5-987A-917D-1852-5F05CD2B4838}"/>
              </a:ext>
            </a:extLst>
          </p:cNvPr>
          <p:cNvPicPr>
            <a:picLocks noGrp="1" noChangeAspect="1"/>
          </p:cNvPicPr>
          <p:nvPr>
            <p:ph idx="1"/>
          </p:nvPr>
        </p:nvPicPr>
        <p:blipFill>
          <a:blip r:embed="rId3"/>
          <a:stretch>
            <a:fillRect/>
          </a:stretch>
        </p:blipFill>
        <p:spPr>
          <a:xfrm>
            <a:off x="547024" y="1845367"/>
            <a:ext cx="2540970" cy="1583633"/>
          </a:xfrm>
        </p:spPr>
      </p:pic>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sp>
        <p:nvSpPr>
          <p:cNvPr id="3" name="TextBox 2">
            <a:extLst>
              <a:ext uri="{FF2B5EF4-FFF2-40B4-BE49-F238E27FC236}">
                <a16:creationId xmlns:a16="http://schemas.microsoft.com/office/drawing/2014/main" id="{2AB2900C-EE92-13CC-BC46-B836F187FF69}"/>
              </a:ext>
            </a:extLst>
          </p:cNvPr>
          <p:cNvSpPr txBox="1"/>
          <p:nvPr/>
        </p:nvSpPr>
        <p:spPr>
          <a:xfrm>
            <a:off x="617446" y="3245300"/>
            <a:ext cx="301729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b="1" dirty="0">
              <a:solidFill>
                <a:srgbClr val="0070C0"/>
              </a:solidFill>
              <a:ea typeface="+mn-lt"/>
              <a:cs typeface="+mn-lt"/>
            </a:endParaRPr>
          </a:p>
          <a:p>
            <a:r>
              <a:rPr lang="en-US" sz="1600" b="1" dirty="0">
                <a:solidFill>
                  <a:srgbClr val="0070C0"/>
                </a:solidFill>
                <a:ea typeface="+mn-lt"/>
                <a:cs typeface="+mn-lt"/>
              </a:rPr>
              <a:t>“Using Talk Boost can significantly improve </a:t>
            </a:r>
          </a:p>
          <a:p>
            <a:r>
              <a:rPr lang="en-US" sz="1600" b="1" dirty="0">
                <a:solidFill>
                  <a:srgbClr val="0070C0"/>
                </a:solidFill>
                <a:ea typeface="+mn-lt"/>
                <a:cs typeface="+mn-lt"/>
              </a:rPr>
              <a:t>children’s talking and understanding of words. Two thirds of children make good progress after just eight to ten weeks of the </a:t>
            </a:r>
            <a:r>
              <a:rPr lang="en-US" sz="1600" b="1" dirty="0" err="1">
                <a:solidFill>
                  <a:srgbClr val="0070C0"/>
                </a:solidFill>
                <a:ea typeface="+mn-lt"/>
                <a:cs typeface="+mn-lt"/>
              </a:rPr>
              <a:t>programme</a:t>
            </a:r>
            <a:r>
              <a:rPr lang="en-US" sz="1600" b="1" dirty="0">
                <a:solidFill>
                  <a:srgbClr val="0070C0"/>
                </a:solidFill>
                <a:ea typeface="+mn-lt"/>
                <a:cs typeface="+mn-lt"/>
              </a:rPr>
              <a:t>"</a:t>
            </a:r>
            <a:endParaRPr lang="en-US" sz="1600" b="1" dirty="0">
              <a:solidFill>
                <a:srgbClr val="0070C0"/>
              </a:solidFill>
            </a:endParaRPr>
          </a:p>
        </p:txBody>
      </p:sp>
      <p:pic>
        <p:nvPicPr>
          <p:cNvPr id="7" name="Picture 6" descr="A close-up of a logo&#10;&#10;Description automatically generated">
            <a:extLst>
              <a:ext uri="{FF2B5EF4-FFF2-40B4-BE49-F238E27FC236}">
                <a16:creationId xmlns:a16="http://schemas.microsoft.com/office/drawing/2014/main" id="{FFE8E12A-21B6-9C7C-C93B-A43295CE56CB}"/>
              </a:ext>
            </a:extLst>
          </p:cNvPr>
          <p:cNvPicPr>
            <a:picLocks noChangeAspect="1"/>
          </p:cNvPicPr>
          <p:nvPr/>
        </p:nvPicPr>
        <p:blipFill>
          <a:blip r:embed="rId4"/>
          <a:stretch>
            <a:fillRect/>
          </a:stretch>
        </p:blipFill>
        <p:spPr>
          <a:xfrm>
            <a:off x="4264442" y="1485386"/>
            <a:ext cx="3073618" cy="1280674"/>
          </a:xfrm>
          <a:prstGeom prst="rect">
            <a:avLst/>
          </a:prstGeom>
        </p:spPr>
      </p:pic>
      <p:sp>
        <p:nvSpPr>
          <p:cNvPr id="10" name="TextBox 9">
            <a:extLst>
              <a:ext uri="{FF2B5EF4-FFF2-40B4-BE49-F238E27FC236}">
                <a16:creationId xmlns:a16="http://schemas.microsoft.com/office/drawing/2014/main" id="{070F9B60-65B1-23EB-CFA0-92AED8723D75}"/>
              </a:ext>
            </a:extLst>
          </p:cNvPr>
          <p:cNvSpPr txBox="1"/>
          <p:nvPr/>
        </p:nvSpPr>
        <p:spPr>
          <a:xfrm>
            <a:off x="8089035" y="3191935"/>
            <a:ext cx="3687190"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solidFill>
                <a:schemeClr val="accent5">
                  <a:lumMod val="75000"/>
                </a:schemeClr>
              </a:solidFill>
            </a:endParaRPr>
          </a:p>
          <a:p>
            <a:r>
              <a:rPr lang="en-US" sz="1600" b="1" dirty="0" err="1">
                <a:solidFill>
                  <a:srgbClr val="0070C0"/>
                </a:solidFill>
                <a:ea typeface="+mn-lt"/>
                <a:cs typeface="+mn-lt"/>
              </a:rPr>
              <a:t>TWiTCH</a:t>
            </a:r>
            <a:r>
              <a:rPr lang="en-US" sz="1600" b="1" dirty="0">
                <a:solidFill>
                  <a:srgbClr val="0070C0"/>
                </a:solidFill>
                <a:ea typeface="+mn-lt"/>
                <a:cs typeface="+mn-lt"/>
              </a:rPr>
              <a:t> enables practitioners to develop practical strategies to help ALL children to build language and reasoning skills.  Practitioners adopt how to use a clearly structured intervention that builds on familiar Early Years practice (Storytime and small group work) to improve the quality and quantity of adult-child interactions.</a:t>
            </a:r>
          </a:p>
        </p:txBody>
      </p:sp>
      <p:sp>
        <p:nvSpPr>
          <p:cNvPr id="9" name="TextBox 8">
            <a:extLst>
              <a:ext uri="{FF2B5EF4-FFF2-40B4-BE49-F238E27FC236}">
                <a16:creationId xmlns:a16="http://schemas.microsoft.com/office/drawing/2014/main" id="{3ED64FF9-8800-A397-5358-DA21B49E9762}"/>
              </a:ext>
            </a:extLst>
          </p:cNvPr>
          <p:cNvSpPr txBox="1"/>
          <p:nvPr/>
        </p:nvSpPr>
        <p:spPr>
          <a:xfrm>
            <a:off x="3920490" y="2868930"/>
            <a:ext cx="397764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070C0"/>
                </a:solidFill>
                <a:ea typeface="+mn-lt"/>
                <a:cs typeface="+mn-lt"/>
              </a:rPr>
              <a:t>"</a:t>
            </a:r>
            <a:r>
              <a:rPr lang="en-US" sz="1600" b="1" dirty="0" err="1">
                <a:solidFill>
                  <a:srgbClr val="0070C0"/>
                </a:solidFill>
                <a:ea typeface="+mn-lt"/>
                <a:cs typeface="+mn-lt"/>
              </a:rPr>
              <a:t>Elklan’s</a:t>
            </a:r>
            <a:r>
              <a:rPr lang="en-US" sz="1600" b="1" dirty="0">
                <a:solidFill>
                  <a:srgbClr val="0070C0"/>
                </a:solidFill>
                <a:ea typeface="+mn-lt"/>
                <a:cs typeface="+mn-lt"/>
              </a:rPr>
              <a:t> CFS (including home based for childminders) has a positive impact on both the staff and the children within your setting. The process begins with staff completing </a:t>
            </a:r>
            <a:r>
              <a:rPr lang="en-US" sz="1600" b="1" dirty="0" err="1">
                <a:solidFill>
                  <a:srgbClr val="0070C0"/>
                </a:solidFill>
                <a:ea typeface="+mn-lt"/>
                <a:cs typeface="+mn-lt"/>
              </a:rPr>
              <a:t>Elklan’s</a:t>
            </a:r>
            <a:r>
              <a:rPr lang="en-US" sz="1600" b="1" dirty="0">
                <a:solidFill>
                  <a:srgbClr val="0070C0"/>
                </a:solidFill>
                <a:ea typeface="+mn-lt"/>
                <a:cs typeface="+mn-lt"/>
              </a:rPr>
              <a:t> acclaimed 10-week course, Speech and Language Support (SLS). This course explores the complex subject of speech, language and communication development in children and young people and gives participants practical knowledge and skills to support children with speech, language and communication needs.“</a:t>
            </a:r>
          </a:p>
          <a:p>
            <a:endParaRPr lang="en-US" sz="1400" b="1" dirty="0">
              <a:solidFill>
                <a:srgbClr val="0070C0"/>
              </a:solidFill>
              <a:ea typeface="+mn-lt"/>
              <a:cs typeface="+mn-lt"/>
            </a:endParaRPr>
          </a:p>
          <a:p>
            <a:endParaRPr lang="en-US" sz="1400" b="1" dirty="0">
              <a:solidFill>
                <a:srgbClr val="0070C0"/>
              </a:solidFill>
              <a:ea typeface="+mn-lt"/>
              <a:cs typeface="+mn-lt"/>
            </a:endParaRPr>
          </a:p>
        </p:txBody>
      </p:sp>
      <p:pic>
        <p:nvPicPr>
          <p:cNvPr id="11" name="Picture 10">
            <a:extLst>
              <a:ext uri="{FF2B5EF4-FFF2-40B4-BE49-F238E27FC236}">
                <a16:creationId xmlns:a16="http://schemas.microsoft.com/office/drawing/2014/main" id="{9DE45262-8BC2-DD90-FE20-BF12183E4FF0}"/>
              </a:ext>
            </a:extLst>
          </p:cNvPr>
          <p:cNvPicPr>
            <a:picLocks noChangeAspect="1"/>
          </p:cNvPicPr>
          <p:nvPr/>
        </p:nvPicPr>
        <p:blipFill>
          <a:blip r:embed="rId5"/>
          <a:stretch>
            <a:fillRect/>
          </a:stretch>
        </p:blipFill>
        <p:spPr>
          <a:xfrm>
            <a:off x="9033585" y="1344053"/>
            <a:ext cx="1798091" cy="1809055"/>
          </a:xfrm>
          <a:prstGeom prst="rect">
            <a:avLst/>
          </a:prstGeom>
        </p:spPr>
      </p:pic>
    </p:spTree>
    <p:extLst>
      <p:ext uri="{BB962C8B-B14F-4D97-AF65-F5344CB8AC3E}">
        <p14:creationId xmlns:p14="http://schemas.microsoft.com/office/powerpoint/2010/main" val="861074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3AE1A-6CF7-AD73-90AF-654DBA798646}"/>
              </a:ext>
            </a:extLst>
          </p:cNvPr>
          <p:cNvSpPr>
            <a:spLocks noGrp="1"/>
          </p:cNvSpPr>
          <p:nvPr>
            <p:ph type="title"/>
          </p:nvPr>
        </p:nvSpPr>
        <p:spPr>
          <a:xfrm>
            <a:off x="701964" y="378979"/>
            <a:ext cx="10577945" cy="1325563"/>
          </a:xfrm>
        </p:spPr>
        <p:txBody>
          <a:bodyPr/>
          <a:lstStyle/>
          <a:p>
            <a:r>
              <a:rPr lang="en-GB" dirty="0"/>
              <a:t>Spotlight on Early Talk Boost (NL)</a:t>
            </a:r>
          </a:p>
        </p:txBody>
      </p:sp>
      <p:sp>
        <p:nvSpPr>
          <p:cNvPr id="3" name="Content Placeholder 2">
            <a:extLst>
              <a:ext uri="{FF2B5EF4-FFF2-40B4-BE49-F238E27FC236}">
                <a16:creationId xmlns:a16="http://schemas.microsoft.com/office/drawing/2014/main" id="{79E9E7CE-08E9-31A1-A095-8CBE7FFDB0D4}"/>
              </a:ext>
            </a:extLst>
          </p:cNvPr>
          <p:cNvSpPr>
            <a:spLocks noGrp="1"/>
          </p:cNvSpPr>
          <p:nvPr>
            <p:ph idx="1"/>
          </p:nvPr>
        </p:nvSpPr>
        <p:spPr>
          <a:xfrm>
            <a:off x="701964" y="1845733"/>
            <a:ext cx="10651836" cy="4331230"/>
          </a:xfrm>
        </p:spPr>
        <p:txBody>
          <a:bodyPr>
            <a:normAutofit lnSpcReduction="10000"/>
          </a:bodyPr>
          <a:lstStyle/>
          <a:p>
            <a:r>
              <a:rPr lang="en-GB" dirty="0">
                <a:latin typeface="Cera Pro"/>
              </a:rPr>
              <a:t>Early Talk Boost - Year 1- 30 places - Year 2- 30 places, </a:t>
            </a:r>
            <a:r>
              <a:rPr lang="en-GB" b="1" dirty="0">
                <a:latin typeface="Cera Pro"/>
              </a:rPr>
              <a:t>Total: 60 places</a:t>
            </a:r>
          </a:p>
          <a:p>
            <a:r>
              <a:rPr lang="en-GB" dirty="0">
                <a:latin typeface="Cera Pro"/>
              </a:rPr>
              <a:t>Two-year S&amp;L UK project has </a:t>
            </a:r>
            <a:r>
              <a:rPr lang="en-GB" b="1" dirty="0">
                <a:latin typeface="Cera Pro"/>
              </a:rPr>
              <a:t>successfully trained 30 settings in its first year</a:t>
            </a:r>
            <a:r>
              <a:rPr lang="en-GB" dirty="0">
                <a:latin typeface="Cera Pro"/>
              </a:rPr>
              <a:t>, with an additional 30 settings currently undergoing Early Talk Boost training.</a:t>
            </a:r>
          </a:p>
          <a:p>
            <a:r>
              <a:rPr lang="en-GB" dirty="0">
                <a:latin typeface="Cera Pro"/>
              </a:rPr>
              <a:t>Engaged with over </a:t>
            </a:r>
            <a:r>
              <a:rPr lang="en-GB" b="1" dirty="0">
                <a:latin typeface="Cera Pro"/>
              </a:rPr>
              <a:t>120 early years practitioners</a:t>
            </a:r>
            <a:r>
              <a:rPr lang="en-GB" dirty="0">
                <a:latin typeface="Cera Pro"/>
              </a:rPr>
              <a:t>, positively impacting </a:t>
            </a:r>
            <a:r>
              <a:rPr lang="en-GB" b="1" dirty="0">
                <a:latin typeface="Cera Pro"/>
              </a:rPr>
              <a:t>hundreds of early years children </a:t>
            </a:r>
            <a:r>
              <a:rPr lang="en-GB" dirty="0">
                <a:latin typeface="Cera Pro"/>
              </a:rPr>
              <a:t>facing challenges with talking and understand words, along with their families. </a:t>
            </a:r>
          </a:p>
          <a:p>
            <a:r>
              <a:rPr lang="en-GB" dirty="0">
                <a:latin typeface="Cera Pro"/>
              </a:rPr>
              <a:t>Proactive, supportive and responsive, meeting established targets and promptly address challenges in relation to SL&amp;C. </a:t>
            </a:r>
          </a:p>
          <a:p>
            <a:endParaRPr lang="en-GB" dirty="0"/>
          </a:p>
        </p:txBody>
      </p:sp>
    </p:spTree>
    <p:extLst>
      <p:ext uri="{BB962C8B-B14F-4D97-AF65-F5344CB8AC3E}">
        <p14:creationId xmlns:p14="http://schemas.microsoft.com/office/powerpoint/2010/main" val="218496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28E3-01D9-0809-8869-02C165B7A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B88EB-3AC2-96B1-A700-77EAE8DA044D}"/>
              </a:ext>
            </a:extLst>
          </p:cNvPr>
          <p:cNvSpPr>
            <a:spLocks noGrp="1"/>
          </p:cNvSpPr>
          <p:nvPr>
            <p:ph type="title"/>
          </p:nvPr>
        </p:nvSpPr>
        <p:spPr>
          <a:xfrm>
            <a:off x="655651" y="89963"/>
            <a:ext cx="10577945" cy="1325563"/>
          </a:xfrm>
        </p:spPr>
        <p:txBody>
          <a:bodyPr/>
          <a:lstStyle/>
          <a:p>
            <a:r>
              <a:rPr lang="en-GB" dirty="0"/>
              <a:t>Feedback &amp; Impact</a:t>
            </a:r>
          </a:p>
        </p:txBody>
      </p:sp>
      <p:sp>
        <p:nvSpPr>
          <p:cNvPr id="3" name="Speech Bubble: Rectangle with Corners Rounded 2">
            <a:extLst>
              <a:ext uri="{FF2B5EF4-FFF2-40B4-BE49-F238E27FC236}">
                <a16:creationId xmlns:a16="http://schemas.microsoft.com/office/drawing/2014/main" id="{70A945A8-9887-1EAE-1E46-811F28D33322}"/>
              </a:ext>
            </a:extLst>
          </p:cNvPr>
          <p:cNvSpPr/>
          <p:nvPr/>
        </p:nvSpPr>
        <p:spPr>
          <a:xfrm>
            <a:off x="655651" y="1676401"/>
            <a:ext cx="5797863" cy="4345840"/>
          </a:xfrm>
          <a:prstGeom prst="wedgeRoundRectCallout">
            <a:avLst/>
          </a:prstGeom>
          <a:solidFill>
            <a:srgbClr val="458CFF"/>
          </a:solidFill>
          <a:ln>
            <a:solidFill>
              <a:srgbClr val="458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Myriad Pro"/>
                <a:ea typeface="Calibri" panose="020F0502020204030204" pitchFamily="34" charset="0"/>
              </a:rPr>
              <a:t>Feedback from settings </a:t>
            </a:r>
            <a:r>
              <a:rPr lang="en-GB" sz="2400" dirty="0">
                <a:solidFill>
                  <a:schemeClr val="bg1"/>
                </a:solidFill>
                <a:latin typeface="Myriad Pro"/>
                <a:ea typeface="Calibri" panose="020F0502020204030204" pitchFamily="34" charset="0"/>
              </a:rPr>
              <a:t>has been positive: “I am now using this programme for the second time after trialling it before the summer and I am really impressed with the progress our children did/are making with this intervention. We are coming to the end of the intervention for the present group of children and will be working with another group of children in the new year.”</a:t>
            </a:r>
          </a:p>
        </p:txBody>
      </p:sp>
      <p:sp>
        <p:nvSpPr>
          <p:cNvPr id="6" name="Speech Bubble: Rectangle with Corners Rounded 5">
            <a:extLst>
              <a:ext uri="{FF2B5EF4-FFF2-40B4-BE49-F238E27FC236}">
                <a16:creationId xmlns:a16="http://schemas.microsoft.com/office/drawing/2014/main" id="{C1BA3F13-2B3A-ABF0-A85A-8434C7D32B0B}"/>
              </a:ext>
            </a:extLst>
          </p:cNvPr>
          <p:cNvSpPr/>
          <p:nvPr/>
        </p:nvSpPr>
        <p:spPr>
          <a:xfrm>
            <a:off x="6605914" y="1025845"/>
            <a:ext cx="4807153" cy="3952555"/>
          </a:xfrm>
          <a:prstGeom prst="wedgeRoundRectCallou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Myriad Pro"/>
                <a:ea typeface="Calibri" panose="020F0502020204030204" pitchFamily="34" charset="0"/>
              </a:rPr>
              <a:t>Feedback from both the children and their parents </a:t>
            </a:r>
            <a:r>
              <a:rPr lang="en-GB" sz="2400" dirty="0">
                <a:solidFill>
                  <a:schemeClr val="bg1"/>
                </a:solidFill>
                <a:latin typeface="Myriad Pro"/>
                <a:ea typeface="Calibri" panose="020F0502020204030204" pitchFamily="34" charset="0"/>
              </a:rPr>
              <a:t>has been very positive…”the children enjoy listening to the Tizzy books at home and the children talk about them during their sessions, so I know they are enjoying the stories.”</a:t>
            </a:r>
            <a:endParaRPr lang="en-GB" sz="2400"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983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78" y="294481"/>
            <a:ext cx="10577945" cy="1325563"/>
          </a:xfrm>
        </p:spPr>
        <p:txBody>
          <a:bodyPr/>
          <a:lstStyle/>
          <a:p>
            <a:r>
              <a:rPr lang="en-GB" dirty="0"/>
              <a:t>Work to be Celebrated</a:t>
            </a:r>
            <a:br>
              <a:rPr lang="en-GB" dirty="0"/>
            </a:br>
            <a:r>
              <a:rPr lang="en-GB" dirty="0"/>
              <a:t>(Workshops and Networks)</a:t>
            </a:r>
            <a:endParaRPr lang="en-US" dirty="0"/>
          </a:p>
        </p:txBody>
      </p:sp>
      <p:sp>
        <p:nvSpPr>
          <p:cNvPr id="3" name="Content Placeholder 2"/>
          <p:cNvSpPr>
            <a:spLocks noGrp="1"/>
          </p:cNvSpPr>
          <p:nvPr>
            <p:ph idx="1"/>
          </p:nvPr>
        </p:nvSpPr>
        <p:spPr>
          <a:xfrm>
            <a:off x="554544" y="2038828"/>
            <a:ext cx="10756923" cy="3600018"/>
          </a:xfrm>
        </p:spPr>
        <p:txBody>
          <a:bodyPr vert="horz" lIns="91440" tIns="45720" rIns="91440" bIns="45720" rtlCol="0" anchor="t">
            <a:normAutofit/>
          </a:bodyPr>
          <a:lstStyle/>
          <a:p>
            <a:r>
              <a:rPr lang="en-GB" dirty="0">
                <a:latin typeface="Cera Pro"/>
              </a:rPr>
              <a:t>Communication &amp; Language networks/workshops for practitioners (SW &amp; St Ed)</a:t>
            </a:r>
            <a:endParaRPr lang="en-GB" dirty="0"/>
          </a:p>
          <a:p>
            <a:r>
              <a:rPr lang="en-GB" dirty="0">
                <a:latin typeface="Cera Pro"/>
              </a:rPr>
              <a:t>Bespoke </a:t>
            </a:r>
            <a:r>
              <a:rPr lang="en-GB" dirty="0" err="1">
                <a:latin typeface="Cera Pro"/>
              </a:rPr>
              <a:t>SaLT</a:t>
            </a:r>
            <a:r>
              <a:rPr lang="en-GB" dirty="0">
                <a:latin typeface="Cera Pro"/>
              </a:rPr>
              <a:t> support for settings (SW)</a:t>
            </a:r>
            <a:endParaRPr lang="en-GB" dirty="0"/>
          </a:p>
          <a:p>
            <a:r>
              <a:rPr lang="en-GB" dirty="0">
                <a:latin typeface="Cera Pro"/>
              </a:rPr>
              <a:t>Drawing Club – promoting language and communication (SW)</a:t>
            </a:r>
          </a:p>
          <a:p>
            <a:r>
              <a:rPr lang="en-GB" dirty="0">
                <a:latin typeface="Cera Pro"/>
              </a:rPr>
              <a:t>Rachel Mortlock Workshop Series – F2F and online CPD sessions focussed on practical approaches to supporting C&amp;L (DN)</a:t>
            </a:r>
          </a:p>
          <a:p>
            <a:endParaRPr lang="en-GB" dirty="0"/>
          </a:p>
          <a:p>
            <a:endParaRPr lang="en-GB" dirty="0"/>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spTree>
    <p:extLst>
      <p:ext uri="{BB962C8B-B14F-4D97-AF65-F5344CB8AC3E}">
        <p14:creationId xmlns:p14="http://schemas.microsoft.com/office/powerpoint/2010/main" val="292204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82" y="93431"/>
            <a:ext cx="10577945" cy="1325563"/>
          </a:xfrm>
        </p:spPr>
        <p:txBody>
          <a:bodyPr/>
          <a:lstStyle/>
          <a:p>
            <a:r>
              <a:rPr lang="en-GB" dirty="0"/>
              <a:t>Work to be Celebrated (Resources)</a:t>
            </a:r>
          </a:p>
        </p:txBody>
      </p:sp>
      <p:sp>
        <p:nvSpPr>
          <p:cNvPr id="3" name="Content Placeholder 2"/>
          <p:cNvSpPr>
            <a:spLocks noGrp="1"/>
          </p:cNvSpPr>
          <p:nvPr>
            <p:ph idx="1"/>
          </p:nvPr>
        </p:nvSpPr>
        <p:spPr>
          <a:xfrm>
            <a:off x="465482" y="1704386"/>
            <a:ext cx="11330278" cy="4968742"/>
          </a:xfrm>
        </p:spPr>
        <p:txBody>
          <a:bodyPr vert="horz" lIns="91440" tIns="45720" rIns="91440" bIns="45720" rtlCol="0" anchor="t">
            <a:normAutofit fontScale="92500" lnSpcReduction="20000"/>
          </a:bodyPr>
          <a:lstStyle/>
          <a:p>
            <a:r>
              <a:rPr lang="en-GB" dirty="0">
                <a:latin typeface="Cera Pro"/>
                <a:hlinkClick r:id="rId3"/>
              </a:rPr>
              <a:t>Learning as we grow… </a:t>
            </a:r>
            <a:r>
              <a:rPr lang="en-GB" dirty="0">
                <a:latin typeface="Cera Pro"/>
              </a:rPr>
              <a:t>Blog (NL)</a:t>
            </a:r>
            <a:endParaRPr lang="en-GB" dirty="0"/>
          </a:p>
          <a:p>
            <a:r>
              <a:rPr lang="en-GB" dirty="0">
                <a:latin typeface="Cera Pro"/>
                <a:hlinkClick r:id="rId4"/>
              </a:rPr>
              <a:t>Because Development Really Does Matter</a:t>
            </a:r>
            <a:r>
              <a:rPr lang="en-GB" dirty="0">
                <a:latin typeface="Cera Pro"/>
              </a:rPr>
              <a:t> Blog (NL)</a:t>
            </a:r>
          </a:p>
          <a:p>
            <a:r>
              <a:rPr lang="en-GB" dirty="0">
                <a:latin typeface="Cera Pro"/>
              </a:rPr>
              <a:t>BECERA Blog on action-based research (NL)</a:t>
            </a:r>
          </a:p>
          <a:p>
            <a:r>
              <a:rPr lang="en-GB" dirty="0">
                <a:latin typeface="Cera Pro"/>
              </a:rPr>
              <a:t>Effective Interactions Webinar – using EEF (NL)</a:t>
            </a:r>
          </a:p>
          <a:p>
            <a:r>
              <a:rPr lang="en-GB" dirty="0">
                <a:latin typeface="Cera Pro"/>
              </a:rPr>
              <a:t>C&amp;L Webinar with Keena Cummins </a:t>
            </a:r>
            <a:r>
              <a:rPr lang="en-GB" dirty="0">
                <a:latin typeface="Cera Pro"/>
                <a:hlinkClick r:id="rId5"/>
              </a:rPr>
              <a:t>BB-19 website</a:t>
            </a:r>
            <a:r>
              <a:rPr lang="en-GB" dirty="0">
                <a:latin typeface="Cera Pro"/>
              </a:rPr>
              <a:t> (St Ed)</a:t>
            </a:r>
          </a:p>
          <a:p>
            <a:r>
              <a:rPr lang="en-GB" dirty="0">
                <a:latin typeface="Cera Pro"/>
              </a:rPr>
              <a:t>Open days, blogs, case studies &amp; webinars – focus on supporting social communication in a range of settings (DN / St Ed)</a:t>
            </a:r>
          </a:p>
          <a:p>
            <a:r>
              <a:rPr lang="en-GB" dirty="0">
                <a:latin typeface="Cera Pro"/>
              </a:rPr>
              <a:t>‘It’s a bit like’ on our </a:t>
            </a:r>
            <a:r>
              <a:rPr lang="en-GB" dirty="0" err="1">
                <a:latin typeface="Cera Pro"/>
                <a:hlinkClick r:id="rId6"/>
              </a:rPr>
              <a:t>Youtube</a:t>
            </a:r>
            <a:r>
              <a:rPr lang="en-GB" dirty="0">
                <a:latin typeface="Cera Pro"/>
                <a:hlinkClick r:id="rId6"/>
              </a:rPr>
              <a:t> channel </a:t>
            </a:r>
            <a:r>
              <a:rPr lang="en-GB" dirty="0">
                <a:latin typeface="Cera Pro"/>
              </a:rPr>
              <a:t>– short videos focused on language and communication development (SW)</a:t>
            </a:r>
          </a:p>
          <a:p>
            <a:r>
              <a:rPr lang="en-US" dirty="0">
                <a:latin typeface="Cera Pro"/>
              </a:rPr>
              <a:t>‘Diamond Nuggets’ on our </a:t>
            </a:r>
            <a:r>
              <a:rPr lang="en-US" dirty="0" err="1">
                <a:latin typeface="Cera Pro"/>
                <a:hlinkClick r:id="rId7"/>
              </a:rPr>
              <a:t>Youtube</a:t>
            </a:r>
            <a:r>
              <a:rPr lang="en-US" dirty="0">
                <a:latin typeface="Cera Pro"/>
                <a:hlinkClick r:id="rId7"/>
              </a:rPr>
              <a:t> channel </a:t>
            </a:r>
            <a:r>
              <a:rPr lang="en-US" dirty="0">
                <a:latin typeface="Cera Pro"/>
              </a:rPr>
              <a:t>– short videos focused on modelling strategies and aids to support communication (DN)</a:t>
            </a:r>
            <a:endParaRPr lang="en-GB" dirty="0">
              <a:hlinkClick r:id="rId4"/>
            </a:endParaRPr>
          </a:p>
          <a:p>
            <a:endParaRPr lang="en-GB" dirty="0"/>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6" name="Picture 5">
            <a:extLst>
              <a:ext uri="{FF2B5EF4-FFF2-40B4-BE49-F238E27FC236}">
                <a16:creationId xmlns:a16="http://schemas.microsoft.com/office/drawing/2014/main" id="{50DBD4C0-BA66-3036-6305-1CC86CD077B4}"/>
              </a:ext>
            </a:extLst>
          </p:cNvPr>
          <p:cNvPicPr>
            <a:picLocks noChangeAspect="1"/>
          </p:cNvPicPr>
          <p:nvPr/>
        </p:nvPicPr>
        <p:blipFill>
          <a:blip r:embed="rId8"/>
          <a:stretch>
            <a:fillRect/>
          </a:stretch>
        </p:blipFill>
        <p:spPr>
          <a:xfrm rot="625286">
            <a:off x="8017315" y="1650873"/>
            <a:ext cx="3723116" cy="1750404"/>
          </a:xfrm>
          <a:prstGeom prst="rect">
            <a:avLst/>
          </a:prstGeom>
        </p:spPr>
      </p:pic>
    </p:spTree>
    <p:extLst>
      <p:ext uri="{BB962C8B-B14F-4D97-AF65-F5344CB8AC3E}">
        <p14:creationId xmlns:p14="http://schemas.microsoft.com/office/powerpoint/2010/main" val="214277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7" name="Picture 6">
            <a:extLst>
              <a:ext uri="{FF2B5EF4-FFF2-40B4-BE49-F238E27FC236}">
                <a16:creationId xmlns:a16="http://schemas.microsoft.com/office/drawing/2014/main" id="{6CB4496A-2FEE-DD64-BB85-9C01F232FF7E}"/>
              </a:ext>
            </a:extLst>
          </p:cNvPr>
          <p:cNvPicPr>
            <a:picLocks noChangeAspect="1"/>
          </p:cNvPicPr>
          <p:nvPr/>
        </p:nvPicPr>
        <p:blipFill>
          <a:blip r:embed="rId3"/>
          <a:stretch>
            <a:fillRect/>
          </a:stretch>
        </p:blipFill>
        <p:spPr>
          <a:xfrm>
            <a:off x="997444" y="437046"/>
            <a:ext cx="8657070" cy="5870957"/>
          </a:xfrm>
          <a:prstGeom prst="rect">
            <a:avLst/>
          </a:prstGeom>
          <a:ln>
            <a:noFill/>
          </a:ln>
          <a:effectLst>
            <a:softEdge rad="112500"/>
          </a:effectLst>
        </p:spPr>
      </p:pic>
      <p:pic>
        <p:nvPicPr>
          <p:cNvPr id="8" name="Picture 7" descr="A logo for a company&#10;&#10;Description automatically generated">
            <a:extLst>
              <a:ext uri="{FF2B5EF4-FFF2-40B4-BE49-F238E27FC236}">
                <a16:creationId xmlns:a16="http://schemas.microsoft.com/office/drawing/2014/main" id="{E4170640-0344-0E31-CFA9-1AF83AF5C4A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24412" b="24592"/>
          <a:stretch/>
        </p:blipFill>
        <p:spPr>
          <a:xfrm>
            <a:off x="8670736" y="2514531"/>
            <a:ext cx="2154457" cy="1098687"/>
          </a:xfrm>
          <a:prstGeom prst="rect">
            <a:avLst/>
          </a:prstGeom>
        </p:spPr>
      </p:pic>
      <p:pic>
        <p:nvPicPr>
          <p:cNvPr id="2" name="Picture 1" descr="A logo for a child&amp;#39;s day&#10;&#10;Description automatically generated">
            <a:extLst>
              <a:ext uri="{FF2B5EF4-FFF2-40B4-BE49-F238E27FC236}">
                <a16:creationId xmlns:a16="http://schemas.microsoft.com/office/drawing/2014/main" id="{7E466E45-9FD1-7E68-9232-2ED1A4654D71}"/>
              </a:ext>
            </a:extLst>
          </p:cNvPr>
          <p:cNvPicPr>
            <a:picLocks noChangeAspect="1"/>
          </p:cNvPicPr>
          <p:nvPr/>
        </p:nvPicPr>
        <p:blipFill>
          <a:blip r:embed="rId5"/>
          <a:stretch>
            <a:fillRect/>
          </a:stretch>
        </p:blipFill>
        <p:spPr>
          <a:xfrm>
            <a:off x="643266" y="4587688"/>
            <a:ext cx="1077909" cy="865095"/>
          </a:xfrm>
          <a:prstGeom prst="rect">
            <a:avLst/>
          </a:prstGeom>
        </p:spPr>
      </p:pic>
      <p:pic>
        <p:nvPicPr>
          <p:cNvPr id="3" name="Picture 2" descr="A close up of a logo&#10;&#10;Description automatically generated">
            <a:extLst>
              <a:ext uri="{FF2B5EF4-FFF2-40B4-BE49-F238E27FC236}">
                <a16:creationId xmlns:a16="http://schemas.microsoft.com/office/drawing/2014/main" id="{09494615-4319-51E4-BE09-7967438C8852}"/>
              </a:ext>
            </a:extLst>
          </p:cNvPr>
          <p:cNvPicPr>
            <a:picLocks noChangeAspect="1"/>
          </p:cNvPicPr>
          <p:nvPr/>
        </p:nvPicPr>
        <p:blipFill>
          <a:blip r:embed="rId6"/>
          <a:stretch>
            <a:fillRect/>
          </a:stretch>
        </p:blipFill>
        <p:spPr>
          <a:xfrm>
            <a:off x="6150069" y="439269"/>
            <a:ext cx="1583952" cy="656666"/>
          </a:xfrm>
          <a:prstGeom prst="rect">
            <a:avLst/>
          </a:prstGeom>
        </p:spPr>
      </p:pic>
      <p:pic>
        <p:nvPicPr>
          <p:cNvPr id="4" name="Picture 3">
            <a:extLst>
              <a:ext uri="{FF2B5EF4-FFF2-40B4-BE49-F238E27FC236}">
                <a16:creationId xmlns:a16="http://schemas.microsoft.com/office/drawing/2014/main" id="{F18E93DD-4E2A-9FD2-BA21-B069349A0217}"/>
              </a:ext>
            </a:extLst>
          </p:cNvPr>
          <p:cNvPicPr>
            <a:picLocks noChangeAspect="1"/>
          </p:cNvPicPr>
          <p:nvPr/>
        </p:nvPicPr>
        <p:blipFill>
          <a:blip r:embed="rId7"/>
          <a:stretch>
            <a:fillRect/>
          </a:stretch>
        </p:blipFill>
        <p:spPr>
          <a:xfrm>
            <a:off x="8897112" y="1564638"/>
            <a:ext cx="1701703" cy="797881"/>
          </a:xfrm>
          <a:prstGeom prst="rect">
            <a:avLst/>
          </a:prstGeom>
        </p:spPr>
      </p:pic>
    </p:spTree>
    <p:extLst>
      <p:ext uri="{BB962C8B-B14F-4D97-AF65-F5344CB8AC3E}">
        <p14:creationId xmlns:p14="http://schemas.microsoft.com/office/powerpoint/2010/main" val="3020848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mproving Speech - Reducing Questions and Using Pauses">
            <a:hlinkClick r:id="" action="ppaction://media"/>
            <a:extLst>
              <a:ext uri="{FF2B5EF4-FFF2-40B4-BE49-F238E27FC236}">
                <a16:creationId xmlns:a16="http://schemas.microsoft.com/office/drawing/2014/main" id="{EEE38A1B-2D6E-60AC-565B-C94C8EEB2FA6}"/>
              </a:ext>
            </a:extLst>
          </p:cNvPr>
          <p:cNvPicPr>
            <a:picLocks noRot="1" noChangeAspect="1"/>
          </p:cNvPicPr>
          <p:nvPr>
            <a:videoFile r:link="rId1"/>
          </p:nvPr>
        </p:nvPicPr>
        <p:blipFill>
          <a:blip r:embed="rId4"/>
          <a:stretch>
            <a:fillRect/>
          </a:stretch>
        </p:blipFill>
        <p:spPr>
          <a:xfrm>
            <a:off x="1016000" y="558800"/>
            <a:ext cx="10160000" cy="574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645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428327"/>
            <a:ext cx="10577945" cy="1325563"/>
          </a:xfrm>
        </p:spPr>
        <p:txBody>
          <a:bodyPr/>
          <a:lstStyle/>
          <a:p>
            <a:r>
              <a:rPr lang="en-GB" dirty="0"/>
              <a:t>Work to be Celebrated</a:t>
            </a:r>
            <a:br>
              <a:rPr lang="en-GB" dirty="0"/>
            </a:br>
            <a:r>
              <a:rPr lang="en-GB" dirty="0"/>
              <a:t>(Childminders)</a:t>
            </a:r>
          </a:p>
        </p:txBody>
      </p:sp>
      <p:sp>
        <p:nvSpPr>
          <p:cNvPr id="3" name="Content Placeholder 2"/>
          <p:cNvSpPr>
            <a:spLocks noGrp="1"/>
          </p:cNvSpPr>
          <p:nvPr>
            <p:ph idx="1"/>
          </p:nvPr>
        </p:nvSpPr>
        <p:spPr>
          <a:xfrm>
            <a:off x="701964" y="2002179"/>
            <a:ext cx="10651836" cy="4416038"/>
          </a:xfrm>
        </p:spPr>
        <p:txBody>
          <a:bodyPr vert="horz" lIns="91440" tIns="45720" rIns="91440" bIns="45720" rtlCol="0" anchor="t">
            <a:normAutofit fontScale="85000" lnSpcReduction="20000"/>
          </a:bodyPr>
          <a:lstStyle/>
          <a:p>
            <a:r>
              <a:rPr lang="en-GB" dirty="0">
                <a:latin typeface="Cera Pro"/>
              </a:rPr>
              <a:t>Communication-friendly Settings - Home Based EEF Programme (NL)</a:t>
            </a:r>
          </a:p>
          <a:p>
            <a:r>
              <a:rPr lang="en-GB">
                <a:latin typeface="Cera Pro"/>
              </a:rPr>
              <a:t>TWITCH for Childminders (St Ed)</a:t>
            </a:r>
          </a:p>
          <a:p>
            <a:r>
              <a:rPr lang="en-GB" dirty="0">
                <a:latin typeface="Cera Pro"/>
              </a:rPr>
              <a:t>Tiny </a:t>
            </a:r>
            <a:r>
              <a:rPr lang="en-GB" dirty="0" err="1">
                <a:latin typeface="Cera Pro"/>
              </a:rPr>
              <a:t>Tweeties</a:t>
            </a:r>
            <a:r>
              <a:rPr lang="en-GB" dirty="0">
                <a:latin typeface="Cera Pro"/>
              </a:rPr>
              <a:t> (NL)</a:t>
            </a:r>
          </a:p>
          <a:p>
            <a:r>
              <a:rPr lang="en-GB" dirty="0">
                <a:latin typeface="Cera Pro"/>
              </a:rPr>
              <a:t>Nature Pioneers (NL)</a:t>
            </a:r>
            <a:endParaRPr lang="en-GB" dirty="0"/>
          </a:p>
          <a:p>
            <a:r>
              <a:rPr lang="en-GB" dirty="0">
                <a:latin typeface="Cera Pro"/>
              </a:rPr>
              <a:t>Monthly Network Events (SW</a:t>
            </a:r>
            <a:r>
              <a:rPr lang="en-GB">
                <a:latin typeface="Cera Pro"/>
              </a:rPr>
              <a:t>, St Ed</a:t>
            </a:r>
            <a:r>
              <a:rPr lang="en-GB" dirty="0">
                <a:latin typeface="Cera Pro"/>
              </a:rPr>
              <a:t>)</a:t>
            </a:r>
          </a:p>
          <a:p>
            <a:r>
              <a:rPr lang="en-GB" dirty="0">
                <a:latin typeface="Cera Pro"/>
              </a:rPr>
              <a:t>Weekly communication and language workshops - 2 hours per week over 7 weeks (SW)</a:t>
            </a:r>
          </a:p>
          <a:p>
            <a:r>
              <a:rPr lang="en-GB" dirty="0">
                <a:latin typeface="Cera Pro"/>
              </a:rPr>
              <a:t>Touring childminder network events (DN</a:t>
            </a:r>
            <a:r>
              <a:rPr lang="en-GB">
                <a:latin typeface="Cera Pro"/>
              </a:rPr>
              <a:t>, St Ed</a:t>
            </a:r>
            <a:r>
              <a:rPr lang="en-GB" dirty="0">
                <a:latin typeface="Cera Pro"/>
              </a:rPr>
              <a:t>)</a:t>
            </a:r>
          </a:p>
          <a:p>
            <a:r>
              <a:rPr lang="en-GB" dirty="0">
                <a:latin typeface="Cera Pro"/>
              </a:rPr>
              <a:t>Webinars and Case studies (DN)</a:t>
            </a:r>
            <a:endParaRPr lang="en-GB" dirty="0"/>
          </a:p>
          <a:p>
            <a:r>
              <a:rPr lang="en-GB">
                <a:latin typeface="Cera Pro"/>
              </a:rPr>
              <a:t>Childminder Visitor Sessions (St Ed)</a:t>
            </a:r>
            <a:endParaRPr lang="en-GB"/>
          </a:p>
          <a:p>
            <a:endParaRPr lang="en-GB"/>
          </a:p>
          <a:p>
            <a:pPr marL="0" indent="0">
              <a:buNone/>
            </a:pPr>
            <a:endParaRPr lang="en-GB" dirty="0"/>
          </a:p>
          <a:p>
            <a:endParaRPr lang="en-GB" dirty="0"/>
          </a:p>
          <a:p>
            <a:pPr marL="0" indent="0">
              <a:buNone/>
            </a:pPr>
            <a:endParaRPr lang="en-GB" dirty="0"/>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spTree>
    <p:extLst>
      <p:ext uri="{BB962C8B-B14F-4D97-AF65-F5344CB8AC3E}">
        <p14:creationId xmlns:p14="http://schemas.microsoft.com/office/powerpoint/2010/main" val="2633832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28E3-01D9-0809-8869-02C165B7A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B88EB-3AC2-96B1-A700-77EAE8DA044D}"/>
              </a:ext>
            </a:extLst>
          </p:cNvPr>
          <p:cNvSpPr>
            <a:spLocks noGrp="1"/>
          </p:cNvSpPr>
          <p:nvPr>
            <p:ph type="title"/>
          </p:nvPr>
        </p:nvSpPr>
        <p:spPr>
          <a:xfrm>
            <a:off x="655651" y="89963"/>
            <a:ext cx="10577945" cy="1325563"/>
          </a:xfrm>
        </p:spPr>
        <p:txBody>
          <a:bodyPr/>
          <a:lstStyle/>
          <a:p>
            <a:r>
              <a:rPr lang="en-GB" dirty="0"/>
              <a:t>Our Impact</a:t>
            </a:r>
          </a:p>
        </p:txBody>
      </p:sp>
      <p:sp>
        <p:nvSpPr>
          <p:cNvPr id="3" name="Speech Bubble: Rectangle with Corners Rounded 2">
            <a:extLst>
              <a:ext uri="{FF2B5EF4-FFF2-40B4-BE49-F238E27FC236}">
                <a16:creationId xmlns:a16="http://schemas.microsoft.com/office/drawing/2014/main" id="{70A945A8-9887-1EAE-1E46-811F28D33322}"/>
              </a:ext>
            </a:extLst>
          </p:cNvPr>
          <p:cNvSpPr/>
          <p:nvPr/>
        </p:nvSpPr>
        <p:spPr>
          <a:xfrm>
            <a:off x="655651" y="3226438"/>
            <a:ext cx="5797863" cy="2931269"/>
          </a:xfrm>
          <a:prstGeom prst="wedgeRoundRectCallout">
            <a:avLst/>
          </a:prstGeom>
          <a:solidFill>
            <a:srgbClr val="458CFF"/>
          </a:solidFill>
          <a:ln>
            <a:solidFill>
              <a:srgbClr val="458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Segoe UI"/>
                <a:cs typeface="Segoe UI"/>
              </a:rPr>
              <a:t>The workshops highlighted a lot of things we do already as practitioners but </a:t>
            </a:r>
            <a:r>
              <a:rPr lang="en-GB" sz="1800" b="1" dirty="0">
                <a:solidFill>
                  <a:schemeClr val="bg1"/>
                </a:solidFill>
                <a:latin typeface="Segoe UI"/>
                <a:cs typeface="Segoe UI"/>
              </a:rPr>
              <a:t>gave meaning and a new perspective to the real struggles children can have when learning to talk</a:t>
            </a:r>
            <a:r>
              <a:rPr lang="en-GB" sz="1800" dirty="0">
                <a:solidFill>
                  <a:schemeClr val="bg1"/>
                </a:solidFill>
                <a:latin typeface="Segoe UI"/>
                <a:cs typeface="Segoe UI"/>
              </a:rPr>
              <a:t>. I am very grateful to have been able to participate in this course. I have </a:t>
            </a:r>
            <a:r>
              <a:rPr lang="en-GB" sz="1800" b="1" dirty="0">
                <a:solidFill>
                  <a:schemeClr val="bg1"/>
                </a:solidFill>
                <a:latin typeface="Segoe UI"/>
                <a:cs typeface="Segoe UI"/>
              </a:rPr>
              <a:t>learnt so much and now have a greater understanding which will inevitably help me to support children </a:t>
            </a:r>
            <a:r>
              <a:rPr lang="en-GB" sz="1800" dirty="0">
                <a:solidFill>
                  <a:schemeClr val="bg1"/>
                </a:solidFill>
                <a:latin typeface="Segoe UI"/>
                <a:cs typeface="Segoe UI"/>
              </a:rPr>
              <a:t>and their developing speech and language.  (SW)</a:t>
            </a:r>
            <a:endParaRPr lang="en-GB" dirty="0">
              <a:solidFill>
                <a:schemeClr val="bg1"/>
              </a:solidFill>
            </a:endParaRPr>
          </a:p>
        </p:txBody>
      </p:sp>
      <p:sp>
        <p:nvSpPr>
          <p:cNvPr id="4" name="Speech Bubble: Rectangle with Corners Rounded 3">
            <a:extLst>
              <a:ext uri="{FF2B5EF4-FFF2-40B4-BE49-F238E27FC236}">
                <a16:creationId xmlns:a16="http://schemas.microsoft.com/office/drawing/2014/main" id="{C437744F-134E-807E-4962-B80E80186573}"/>
              </a:ext>
            </a:extLst>
          </p:cNvPr>
          <p:cNvSpPr/>
          <p:nvPr/>
        </p:nvSpPr>
        <p:spPr>
          <a:xfrm>
            <a:off x="1607754" y="1300189"/>
            <a:ext cx="4336869" cy="1358198"/>
          </a:xfrm>
          <a:prstGeom prst="wedgeRoundRectCallout">
            <a:avLst/>
          </a:prstGeom>
          <a:solidFill>
            <a:srgbClr val="FF547A"/>
          </a:solidFill>
          <a:ln>
            <a:solidFill>
              <a:srgbClr val="FF5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Cera Pro"/>
                <a:cs typeface="Segoe UI"/>
              </a:rPr>
              <a:t>I think the hub is an </a:t>
            </a:r>
            <a:r>
              <a:rPr lang="en-GB" sz="1800" b="1" dirty="0">
                <a:solidFill>
                  <a:schemeClr val="bg1"/>
                </a:solidFill>
                <a:latin typeface="Cera Pro"/>
                <a:cs typeface="Segoe UI"/>
              </a:rPr>
              <a:t>invaluable resource for us early years settings.</a:t>
            </a:r>
            <a:r>
              <a:rPr lang="en-GB" sz="1800" dirty="0">
                <a:solidFill>
                  <a:schemeClr val="bg1"/>
                </a:solidFill>
                <a:latin typeface="Cera Pro"/>
                <a:cs typeface="Segoe UI"/>
              </a:rPr>
              <a:t> Thank you for all of your hard work.  (SW)</a:t>
            </a:r>
            <a:endParaRPr lang="en-GB" dirty="0">
              <a:solidFill>
                <a:schemeClr val="bg1"/>
              </a:solidFill>
            </a:endParaRPr>
          </a:p>
        </p:txBody>
      </p:sp>
      <p:sp>
        <p:nvSpPr>
          <p:cNvPr id="5" name="Speech Bubble: Rectangle with Corners Rounded 4">
            <a:extLst>
              <a:ext uri="{FF2B5EF4-FFF2-40B4-BE49-F238E27FC236}">
                <a16:creationId xmlns:a16="http://schemas.microsoft.com/office/drawing/2014/main" id="{72943340-3D8B-C947-1831-3DC112803ADF}"/>
              </a:ext>
            </a:extLst>
          </p:cNvPr>
          <p:cNvSpPr/>
          <p:nvPr/>
        </p:nvSpPr>
        <p:spPr>
          <a:xfrm>
            <a:off x="6973321" y="3901248"/>
            <a:ext cx="4660010" cy="2062777"/>
          </a:xfrm>
          <a:prstGeom prst="wedgeRoundRectCallout">
            <a:avLst/>
          </a:prstGeom>
          <a:solidFill>
            <a:srgbClr val="FFBE00"/>
          </a:solidFill>
          <a:ln>
            <a:solidFill>
              <a:srgbClr val="FFB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Cera Pro"/>
                <a:cs typeface="Segoe UI"/>
              </a:rPr>
              <a:t>All our staff really enjoyed the communication chain workshop and have all been </a:t>
            </a:r>
            <a:r>
              <a:rPr lang="en-GB" sz="1800" b="1" dirty="0">
                <a:solidFill>
                  <a:schemeClr val="bg1"/>
                </a:solidFill>
                <a:latin typeface="Cera Pro"/>
                <a:cs typeface="Segoe UI"/>
              </a:rPr>
              <a:t>able to adapt their practice to help ensure </a:t>
            </a:r>
            <a:r>
              <a:rPr lang="en-GB" sz="1800" b="1" dirty="0" err="1">
                <a:solidFill>
                  <a:schemeClr val="bg1"/>
                </a:solidFill>
                <a:latin typeface="Cera Pro"/>
                <a:cs typeface="Segoe UI"/>
              </a:rPr>
              <a:t>childrens</a:t>
            </a:r>
            <a:r>
              <a:rPr lang="en-GB" sz="1800" b="1" dirty="0">
                <a:solidFill>
                  <a:schemeClr val="bg1"/>
                </a:solidFill>
                <a:latin typeface="Cera Pro"/>
                <a:cs typeface="Segoe UI"/>
              </a:rPr>
              <a:t> understanding</a:t>
            </a:r>
            <a:r>
              <a:rPr lang="en-GB" sz="1800" dirty="0">
                <a:solidFill>
                  <a:schemeClr val="bg1"/>
                </a:solidFill>
                <a:latin typeface="Cera Pro"/>
                <a:cs typeface="Segoe UI"/>
              </a:rPr>
              <a:t>.  (SW)</a:t>
            </a:r>
            <a:endParaRPr lang="en-GB" dirty="0">
              <a:solidFill>
                <a:schemeClr val="bg1"/>
              </a:solidFill>
            </a:endParaRPr>
          </a:p>
        </p:txBody>
      </p:sp>
      <p:sp>
        <p:nvSpPr>
          <p:cNvPr id="6" name="Speech Bubble: Rectangle with Corners Rounded 5">
            <a:extLst>
              <a:ext uri="{FF2B5EF4-FFF2-40B4-BE49-F238E27FC236}">
                <a16:creationId xmlns:a16="http://schemas.microsoft.com/office/drawing/2014/main" id="{C1BA3F13-2B3A-ABF0-A85A-8434C7D32B0B}"/>
              </a:ext>
            </a:extLst>
          </p:cNvPr>
          <p:cNvSpPr/>
          <p:nvPr/>
        </p:nvSpPr>
        <p:spPr>
          <a:xfrm>
            <a:off x="6453514" y="1025846"/>
            <a:ext cx="4336869" cy="2200592"/>
          </a:xfrm>
          <a:prstGeom prst="wedgeRoundRectCallou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Cera Pro"/>
                <a:cs typeface="Segoe UI"/>
              </a:rPr>
              <a:t>It is really </a:t>
            </a:r>
            <a:r>
              <a:rPr lang="en-GB" sz="1800" b="1" dirty="0">
                <a:solidFill>
                  <a:schemeClr val="bg1"/>
                </a:solidFill>
                <a:latin typeface="Cera Pro"/>
                <a:cs typeface="Segoe UI"/>
              </a:rPr>
              <a:t>informative and appropriate training</a:t>
            </a:r>
            <a:r>
              <a:rPr lang="en-GB" sz="1800" dirty="0">
                <a:solidFill>
                  <a:schemeClr val="bg1"/>
                </a:solidFill>
                <a:latin typeface="Cera Pro"/>
                <a:cs typeface="Segoe UI"/>
              </a:rPr>
              <a:t>. It would be good to be able to enable other early years providers to experience it too.  (SW)</a:t>
            </a:r>
            <a:endParaRPr lang="en-GB" dirty="0">
              <a:solidFill>
                <a:schemeClr val="bg1"/>
              </a:solidFill>
            </a:endParaRPr>
          </a:p>
        </p:txBody>
      </p:sp>
    </p:spTree>
    <p:extLst>
      <p:ext uri="{BB962C8B-B14F-4D97-AF65-F5344CB8AC3E}">
        <p14:creationId xmlns:p14="http://schemas.microsoft.com/office/powerpoint/2010/main" val="396163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16A99543-42F6-EC5F-3FA0-E5E316E6ED6E}"/>
              </a:ext>
            </a:extLst>
          </p:cNvPr>
          <p:cNvSpPr/>
          <p:nvPr/>
        </p:nvSpPr>
        <p:spPr>
          <a:xfrm>
            <a:off x="6754422" y="1256975"/>
            <a:ext cx="4336869" cy="1906876"/>
          </a:xfrm>
          <a:prstGeom prst="wedgeRoundRectCallou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Cera Pro"/>
                <a:cs typeface="Segoe UI"/>
              </a:rPr>
              <a:t>You have not only supported me in the way we view learning with the children but have given us the </a:t>
            </a:r>
            <a:r>
              <a:rPr lang="en-GB" sz="1800" b="1" dirty="0">
                <a:solidFill>
                  <a:schemeClr val="bg1"/>
                </a:solidFill>
                <a:latin typeface="Cera Pro"/>
                <a:cs typeface="Segoe UI"/>
              </a:rPr>
              <a:t>tools to enhance our pedagogy using evidence-based practice</a:t>
            </a:r>
            <a:r>
              <a:rPr lang="en-GB" sz="1800" dirty="0">
                <a:solidFill>
                  <a:schemeClr val="bg1"/>
                </a:solidFill>
                <a:latin typeface="Cera Pro"/>
                <a:cs typeface="Segoe UI"/>
              </a:rPr>
              <a:t>. (NL)</a:t>
            </a:r>
            <a:endParaRPr lang="en-GB" dirty="0">
              <a:solidFill>
                <a:schemeClr val="bg1"/>
              </a:solidFill>
            </a:endParaRPr>
          </a:p>
        </p:txBody>
      </p:sp>
      <p:sp>
        <p:nvSpPr>
          <p:cNvPr id="4" name="Speech Bubble: Rectangle with Corners Rounded 3">
            <a:extLst>
              <a:ext uri="{FF2B5EF4-FFF2-40B4-BE49-F238E27FC236}">
                <a16:creationId xmlns:a16="http://schemas.microsoft.com/office/drawing/2014/main" id="{0CA70682-410E-AB0A-6314-1E962AB96874}"/>
              </a:ext>
            </a:extLst>
          </p:cNvPr>
          <p:cNvSpPr/>
          <p:nvPr/>
        </p:nvSpPr>
        <p:spPr>
          <a:xfrm>
            <a:off x="1698569" y="4139739"/>
            <a:ext cx="4885970" cy="2156745"/>
          </a:xfrm>
          <a:prstGeom prst="wedgeRoundRectCallout">
            <a:avLst/>
          </a:prstGeom>
          <a:solidFill>
            <a:srgbClr val="458CFF"/>
          </a:solidFill>
          <a:ln>
            <a:solidFill>
              <a:srgbClr val="458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Cera Pro"/>
                <a:cs typeface="Segoe UI"/>
              </a:rPr>
              <a:t>I absolutely loved every second of this session. Using this approach is </a:t>
            </a:r>
            <a:r>
              <a:rPr lang="en-GB" sz="1800" b="1" dirty="0">
                <a:solidFill>
                  <a:schemeClr val="bg1"/>
                </a:solidFill>
                <a:latin typeface="Cera Pro"/>
                <a:cs typeface="Segoe UI"/>
              </a:rPr>
              <a:t>going to make so much difference to my children. It’s been a reminder of the importance of reading</a:t>
            </a:r>
            <a:r>
              <a:rPr lang="en-GB" sz="1800" dirty="0">
                <a:solidFill>
                  <a:schemeClr val="bg1"/>
                </a:solidFill>
                <a:latin typeface="Cera Pro"/>
                <a:cs typeface="Segoe UI"/>
              </a:rPr>
              <a:t>, signing and interacting with children and has reignited my passion which has been lost for a while.  (NL)</a:t>
            </a:r>
            <a:endParaRPr lang="en-GB" dirty="0">
              <a:solidFill>
                <a:schemeClr val="bg1"/>
              </a:solidFill>
            </a:endParaRPr>
          </a:p>
        </p:txBody>
      </p:sp>
      <p:sp>
        <p:nvSpPr>
          <p:cNvPr id="5" name="Speech Bubble: Rectangle with Corners Rounded 4">
            <a:extLst>
              <a:ext uri="{FF2B5EF4-FFF2-40B4-BE49-F238E27FC236}">
                <a16:creationId xmlns:a16="http://schemas.microsoft.com/office/drawing/2014/main" id="{572B22D5-DAAF-0726-857F-D6CF0E996BC7}"/>
              </a:ext>
            </a:extLst>
          </p:cNvPr>
          <p:cNvSpPr/>
          <p:nvPr/>
        </p:nvSpPr>
        <p:spPr>
          <a:xfrm>
            <a:off x="660002" y="561516"/>
            <a:ext cx="5566625" cy="2818599"/>
          </a:xfrm>
          <a:prstGeom prst="wedgeRoundRectCallout">
            <a:avLst/>
          </a:prstGeom>
          <a:solidFill>
            <a:srgbClr val="FF557A"/>
          </a:solidFill>
          <a:ln>
            <a:solidFill>
              <a:srgbClr val="FF5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Cera Pro"/>
                <a:cs typeface="Segoe UI"/>
              </a:rPr>
              <a:t>The stronger practice hub has been </a:t>
            </a:r>
            <a:r>
              <a:rPr lang="en-GB" sz="1800" b="1" dirty="0">
                <a:solidFill>
                  <a:schemeClr val="bg1"/>
                </a:solidFill>
                <a:latin typeface="Cera Pro"/>
                <a:cs typeface="Segoe UI"/>
              </a:rPr>
              <a:t>instrumental in improving our practice and the outcomes for the children </a:t>
            </a:r>
            <a:r>
              <a:rPr lang="en-GB" sz="1800" dirty="0">
                <a:solidFill>
                  <a:schemeClr val="bg1"/>
                </a:solidFill>
                <a:latin typeface="Cera Pro"/>
                <a:cs typeface="Segoe UI"/>
              </a:rPr>
              <a:t>in our setting. The network events have been both informative and inspiring and a </a:t>
            </a:r>
            <a:r>
              <a:rPr lang="en-GB" sz="1800" b="1" dirty="0">
                <a:solidFill>
                  <a:schemeClr val="bg1"/>
                </a:solidFill>
                <a:latin typeface="Cera Pro"/>
                <a:cs typeface="Segoe UI"/>
              </a:rPr>
              <a:t>great way of meeting other professionals and providing opportunities to liaise and learn from one another</a:t>
            </a:r>
            <a:r>
              <a:rPr lang="en-GB" sz="1800" dirty="0">
                <a:solidFill>
                  <a:schemeClr val="bg1"/>
                </a:solidFill>
                <a:latin typeface="Cera Pro"/>
                <a:cs typeface="Segoe UI"/>
              </a:rPr>
              <a:t>. All of the CPD has been free and of the most amazing quality and opened a lot of opportunities for our settings.  (NL)</a:t>
            </a:r>
            <a:endParaRPr lang="en-GB" dirty="0">
              <a:solidFill>
                <a:schemeClr val="bg1"/>
              </a:solidFill>
            </a:endParaRPr>
          </a:p>
        </p:txBody>
      </p:sp>
      <p:sp>
        <p:nvSpPr>
          <p:cNvPr id="6" name="Speech Bubble: Rectangle with Corners Rounded 5">
            <a:extLst>
              <a:ext uri="{FF2B5EF4-FFF2-40B4-BE49-F238E27FC236}">
                <a16:creationId xmlns:a16="http://schemas.microsoft.com/office/drawing/2014/main" id="{3AD9517B-A3E5-441C-1397-09ABD44C5DC0}"/>
              </a:ext>
            </a:extLst>
          </p:cNvPr>
          <p:cNvSpPr/>
          <p:nvPr/>
        </p:nvSpPr>
        <p:spPr>
          <a:xfrm>
            <a:off x="7330011" y="4020872"/>
            <a:ext cx="4336869" cy="1580153"/>
          </a:xfrm>
          <a:prstGeom prst="wedgeRoundRectCallout">
            <a:avLst/>
          </a:prstGeom>
          <a:solidFill>
            <a:srgbClr val="FFBE00"/>
          </a:solidFill>
          <a:ln>
            <a:solidFill>
              <a:srgbClr val="FFB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Cera Pro"/>
                <a:cs typeface="Segoe UI"/>
              </a:rPr>
              <a:t>Everything about this session was perfect! You don’t always get </a:t>
            </a:r>
            <a:r>
              <a:rPr lang="en-GB" sz="1800" b="1" dirty="0">
                <a:solidFill>
                  <a:schemeClr val="bg1"/>
                </a:solidFill>
                <a:latin typeface="Cera Pro"/>
                <a:cs typeface="Segoe UI"/>
              </a:rPr>
              <a:t>the right mix of theory and evidence and how to do it in the setting</a:t>
            </a:r>
            <a:r>
              <a:rPr lang="en-GB" sz="1800" dirty="0">
                <a:solidFill>
                  <a:schemeClr val="bg1"/>
                </a:solidFill>
                <a:latin typeface="Cera Pro"/>
                <a:cs typeface="Segoe UI"/>
              </a:rPr>
              <a:t>.  (NL)</a:t>
            </a:r>
            <a:endParaRPr lang="en-GB" dirty="0">
              <a:solidFill>
                <a:schemeClr val="bg1"/>
              </a:solidFill>
            </a:endParaRPr>
          </a:p>
        </p:txBody>
      </p:sp>
    </p:spTree>
    <p:extLst>
      <p:ext uri="{BB962C8B-B14F-4D97-AF65-F5344CB8AC3E}">
        <p14:creationId xmlns:p14="http://schemas.microsoft.com/office/powerpoint/2010/main" val="243790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0E0F9-AA25-96B1-29E5-E86F3681A15E}"/>
              </a:ext>
            </a:extLst>
          </p:cNvPr>
          <p:cNvSpPr>
            <a:spLocks noGrp="1"/>
          </p:cNvSpPr>
          <p:nvPr>
            <p:ph type="ctrTitle"/>
          </p:nvPr>
        </p:nvSpPr>
        <p:spPr>
          <a:xfrm>
            <a:off x="381818" y="3729569"/>
            <a:ext cx="5343524" cy="765898"/>
          </a:xfrm>
        </p:spPr>
        <p:txBody>
          <a:bodyPr>
            <a:normAutofit fontScale="90000"/>
          </a:bodyPr>
          <a:lstStyle/>
          <a:p>
            <a:r>
              <a:rPr lang="en-GB" dirty="0"/>
              <a:t>Where are we heading next?</a:t>
            </a:r>
          </a:p>
        </p:txBody>
      </p:sp>
      <p:pic>
        <p:nvPicPr>
          <p:cNvPr id="3074" name="Picture 2" descr="Blue Sky with White Clouds Background.">
            <a:extLst>
              <a:ext uri="{FF2B5EF4-FFF2-40B4-BE49-F238E27FC236}">
                <a16:creationId xmlns:a16="http://schemas.microsoft.com/office/drawing/2014/main" id="{AF9E84F2-AB6E-F4C3-7D52-E169AFBB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5132"/>
            <a:ext cx="6945236" cy="4637314"/>
          </a:xfrm>
          <a:prstGeom prst="teardrop">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407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90BD-7769-C2ED-049E-5B94D445FA90}"/>
              </a:ext>
            </a:extLst>
          </p:cNvPr>
          <p:cNvSpPr>
            <a:spLocks noGrp="1"/>
          </p:cNvSpPr>
          <p:nvPr>
            <p:ph type="title"/>
          </p:nvPr>
        </p:nvSpPr>
        <p:spPr>
          <a:xfrm>
            <a:off x="701964" y="192712"/>
            <a:ext cx="10577945" cy="1325563"/>
          </a:xfrm>
        </p:spPr>
        <p:txBody>
          <a:bodyPr/>
          <a:lstStyle/>
          <a:p>
            <a:r>
              <a:rPr lang="en-GB" dirty="0"/>
              <a:t>Future Plans (online CPD &amp; resources)</a:t>
            </a:r>
          </a:p>
        </p:txBody>
      </p:sp>
      <p:sp>
        <p:nvSpPr>
          <p:cNvPr id="3" name="Content Placeholder 2">
            <a:extLst>
              <a:ext uri="{FF2B5EF4-FFF2-40B4-BE49-F238E27FC236}">
                <a16:creationId xmlns:a16="http://schemas.microsoft.com/office/drawing/2014/main" id="{3C520535-6354-9E4E-87FC-0117868CDFCE}"/>
              </a:ext>
            </a:extLst>
          </p:cNvPr>
          <p:cNvSpPr>
            <a:spLocks noGrp="1"/>
          </p:cNvSpPr>
          <p:nvPr>
            <p:ph idx="1"/>
          </p:nvPr>
        </p:nvSpPr>
        <p:spPr>
          <a:xfrm>
            <a:off x="701964" y="1918230"/>
            <a:ext cx="10651836" cy="4747058"/>
          </a:xfrm>
        </p:spPr>
        <p:txBody>
          <a:bodyPr>
            <a:normAutofit/>
          </a:bodyPr>
          <a:lstStyle/>
          <a:p>
            <a:r>
              <a:rPr lang="en-GB" dirty="0">
                <a:latin typeface="Cera Pro"/>
              </a:rPr>
              <a:t>Alice Sharp 0-3 Masterclasses (DN)</a:t>
            </a:r>
          </a:p>
          <a:p>
            <a:r>
              <a:rPr lang="en-GB" dirty="0">
                <a:latin typeface="Cera Pro"/>
              </a:rPr>
              <a:t>Dingley’s Promise CPD – developing effective SEND provision (DN)</a:t>
            </a:r>
          </a:p>
          <a:p>
            <a:r>
              <a:rPr lang="en-GB" dirty="0">
                <a:latin typeface="Cera Pro"/>
              </a:rPr>
              <a:t>Expanding programme of open days / blogs / case studies / webinars (DN)</a:t>
            </a:r>
          </a:p>
          <a:p>
            <a:pPr>
              <a:spcAft>
                <a:spcPts val="0"/>
              </a:spcAft>
            </a:pPr>
            <a:r>
              <a:rPr lang="en-GB" dirty="0">
                <a:latin typeface="Cera Pro"/>
              </a:rPr>
              <a:t>Webinar &amp; Blog series with EYs experts: (St Ed)</a:t>
            </a:r>
          </a:p>
          <a:p>
            <a:pPr marL="274638" indent="0">
              <a:spcBef>
                <a:spcPts val="0"/>
              </a:spcBef>
              <a:buNone/>
            </a:pPr>
            <a:r>
              <a:rPr lang="en-GB" sz="2800" dirty="0">
                <a:latin typeface="Cera Pro"/>
              </a:rPr>
              <a:t>Kerry Murphy, Julie Revels, Lesley Patterson, Debbie Keyte-Hartland, Dominic Gunn, Kathryn Solly, Julia Manning-Morton, Helen Bradford</a:t>
            </a:r>
          </a:p>
          <a:p>
            <a:pPr marL="274638" indent="0">
              <a:spcBef>
                <a:spcPts val="0"/>
              </a:spcBef>
              <a:buNone/>
            </a:pPr>
            <a:endParaRPr lang="en-GB" sz="2800" dirty="0"/>
          </a:p>
          <a:p>
            <a:endParaRPr lang="en-GB" dirty="0">
              <a:latin typeface="Cera Pro"/>
            </a:endParaRPr>
          </a:p>
          <a:p>
            <a:endParaRPr lang="en-GB" dirty="0">
              <a:latin typeface="Cera Pro"/>
            </a:endParaRPr>
          </a:p>
          <a:p>
            <a:endParaRPr lang="en-GB" dirty="0">
              <a:latin typeface="Cera Pro"/>
            </a:endParaRPr>
          </a:p>
          <a:p>
            <a:endParaRPr lang="en-GB" dirty="0"/>
          </a:p>
        </p:txBody>
      </p:sp>
    </p:spTree>
    <p:extLst>
      <p:ext uri="{BB962C8B-B14F-4D97-AF65-F5344CB8AC3E}">
        <p14:creationId xmlns:p14="http://schemas.microsoft.com/office/powerpoint/2010/main" val="2517546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847E-6FF8-6F94-ABD7-8BB73BABA2F1}"/>
              </a:ext>
            </a:extLst>
          </p:cNvPr>
          <p:cNvSpPr>
            <a:spLocks noGrp="1"/>
          </p:cNvSpPr>
          <p:nvPr>
            <p:ph type="title"/>
          </p:nvPr>
        </p:nvSpPr>
        <p:spPr>
          <a:xfrm>
            <a:off x="701964" y="580592"/>
            <a:ext cx="10577945" cy="1325563"/>
          </a:xfrm>
        </p:spPr>
        <p:txBody>
          <a:bodyPr/>
          <a:lstStyle/>
          <a:p>
            <a:r>
              <a:rPr lang="en-GB" dirty="0"/>
              <a:t>Future Plans (EEF) </a:t>
            </a:r>
          </a:p>
        </p:txBody>
      </p:sp>
      <p:sp>
        <p:nvSpPr>
          <p:cNvPr id="3" name="Content Placeholder 2">
            <a:extLst>
              <a:ext uri="{FF2B5EF4-FFF2-40B4-BE49-F238E27FC236}">
                <a16:creationId xmlns:a16="http://schemas.microsoft.com/office/drawing/2014/main" id="{F82E7684-7B0A-755B-1CE2-FD08189E5905}"/>
              </a:ext>
            </a:extLst>
          </p:cNvPr>
          <p:cNvSpPr>
            <a:spLocks noGrp="1"/>
          </p:cNvSpPr>
          <p:nvPr>
            <p:ph idx="1"/>
          </p:nvPr>
        </p:nvSpPr>
        <p:spPr>
          <a:xfrm>
            <a:off x="701964" y="2134032"/>
            <a:ext cx="10651836" cy="3600018"/>
          </a:xfrm>
        </p:spPr>
        <p:txBody>
          <a:bodyPr/>
          <a:lstStyle/>
          <a:p>
            <a:r>
              <a:rPr lang="en-GB" dirty="0">
                <a:latin typeface="Cera Pro"/>
              </a:rPr>
              <a:t>Showcasing the work on the EEF Store further (All hubs)</a:t>
            </a:r>
          </a:p>
          <a:p>
            <a:r>
              <a:rPr lang="en-GB" dirty="0">
                <a:latin typeface="Cera Pro"/>
              </a:rPr>
              <a:t>SSLIC (EEF Programme for SW)</a:t>
            </a:r>
          </a:p>
          <a:p>
            <a:r>
              <a:rPr lang="en-GB" dirty="0">
                <a:latin typeface="Cera Pro"/>
              </a:rPr>
              <a:t>Neli-P Programme (All Hubs)</a:t>
            </a:r>
            <a:endParaRPr lang="en-GB" dirty="0"/>
          </a:p>
          <a:p>
            <a:r>
              <a:rPr lang="en-GB" dirty="0">
                <a:latin typeface="Cera Pro"/>
              </a:rPr>
              <a:t>'Talking Time' EEF Programme recruitment for Sept start date (St Ed)</a:t>
            </a:r>
          </a:p>
          <a:p>
            <a:r>
              <a:rPr lang="en-GB" dirty="0">
                <a:latin typeface="Cera Pro"/>
              </a:rPr>
              <a:t>Language Lead Project - EEF Programme in development (DN)</a:t>
            </a:r>
          </a:p>
          <a:p>
            <a:endParaRPr lang="en-GB" dirty="0"/>
          </a:p>
          <a:p>
            <a:endParaRPr lang="en-GB" dirty="0">
              <a:latin typeface="Cera Pro"/>
            </a:endParaRPr>
          </a:p>
          <a:p>
            <a:endParaRPr lang="en-GB" dirty="0">
              <a:latin typeface="Cera Pro"/>
            </a:endParaRPr>
          </a:p>
          <a:p>
            <a:endParaRPr lang="en-GB" dirty="0"/>
          </a:p>
        </p:txBody>
      </p:sp>
    </p:spTree>
    <p:extLst>
      <p:ext uri="{BB962C8B-B14F-4D97-AF65-F5344CB8AC3E}">
        <p14:creationId xmlns:p14="http://schemas.microsoft.com/office/powerpoint/2010/main" val="3954351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15CD-595B-E358-67CF-4A908945757E}"/>
              </a:ext>
            </a:extLst>
          </p:cNvPr>
          <p:cNvSpPr>
            <a:spLocks noGrp="1"/>
          </p:cNvSpPr>
          <p:nvPr>
            <p:ph type="title"/>
          </p:nvPr>
        </p:nvSpPr>
        <p:spPr>
          <a:xfrm>
            <a:off x="701964" y="311246"/>
            <a:ext cx="10577945" cy="1325563"/>
          </a:xfrm>
        </p:spPr>
        <p:txBody>
          <a:bodyPr/>
          <a:lstStyle/>
          <a:p>
            <a:r>
              <a:rPr lang="en-GB" dirty="0"/>
              <a:t>Future Plans (CPD Events) </a:t>
            </a:r>
          </a:p>
        </p:txBody>
      </p:sp>
      <p:sp>
        <p:nvSpPr>
          <p:cNvPr id="3" name="Content Placeholder 2">
            <a:extLst>
              <a:ext uri="{FF2B5EF4-FFF2-40B4-BE49-F238E27FC236}">
                <a16:creationId xmlns:a16="http://schemas.microsoft.com/office/drawing/2014/main" id="{2ABCF0FF-2AA1-8E55-C924-7FA0F4BB3EF6}"/>
              </a:ext>
            </a:extLst>
          </p:cNvPr>
          <p:cNvSpPr>
            <a:spLocks noGrp="1"/>
          </p:cNvSpPr>
          <p:nvPr>
            <p:ph idx="1"/>
          </p:nvPr>
        </p:nvSpPr>
        <p:spPr>
          <a:xfrm>
            <a:off x="701964" y="1636809"/>
            <a:ext cx="10651836" cy="4577724"/>
          </a:xfrm>
        </p:spPr>
        <p:txBody>
          <a:bodyPr>
            <a:normAutofit fontScale="92500" lnSpcReduction="20000"/>
          </a:bodyPr>
          <a:lstStyle/>
          <a:p>
            <a:r>
              <a:rPr lang="en-GB" dirty="0">
                <a:latin typeface="Cera Pro"/>
              </a:rPr>
              <a:t>Support for strong settings to cascade best practice (All)</a:t>
            </a:r>
          </a:p>
          <a:p>
            <a:r>
              <a:rPr lang="en-GB" dirty="0">
                <a:latin typeface="Cera Pro"/>
              </a:rPr>
              <a:t>Communication and Language Conference – promoting the joy of books (SW)</a:t>
            </a:r>
          </a:p>
          <a:p>
            <a:r>
              <a:rPr lang="en-GB" dirty="0">
                <a:latin typeface="Cera Pro"/>
              </a:rPr>
              <a:t>C&amp;L Conference with Julie Fisher (DN)</a:t>
            </a:r>
          </a:p>
          <a:p>
            <a:r>
              <a:rPr lang="en-GB" dirty="0">
                <a:latin typeface="Cera Pro"/>
              </a:rPr>
              <a:t>SEND Conference with a range of workshops (DN) </a:t>
            </a:r>
          </a:p>
          <a:p>
            <a:r>
              <a:rPr lang="en-GB" dirty="0">
                <a:latin typeface="Cera Pro"/>
              </a:rPr>
              <a:t>Childminder 'Grand Day Out' events in exciting locations across our reach. Story themed (St Ed)</a:t>
            </a:r>
          </a:p>
          <a:p>
            <a:r>
              <a:rPr lang="en-GB" dirty="0">
                <a:latin typeface="Cera Pro"/>
              </a:rPr>
              <a:t>0-5 SLC – 'A day in the life of..' (NL)</a:t>
            </a:r>
          </a:p>
          <a:p>
            <a:r>
              <a:rPr lang="en-GB" dirty="0">
                <a:latin typeface="Cera Pro"/>
              </a:rPr>
              <a:t>Interactive Reading and Storytelling (NL)</a:t>
            </a:r>
            <a:endParaRPr lang="en-GB" dirty="0"/>
          </a:p>
          <a:p>
            <a:r>
              <a:rPr lang="en-GB" dirty="0">
                <a:latin typeface="Cera Pro"/>
              </a:rPr>
              <a:t>Supporting non-verbal interaction (NL)</a:t>
            </a:r>
          </a:p>
          <a:p>
            <a:endParaRPr lang="en-GB" dirty="0">
              <a:latin typeface="Cera Pro"/>
            </a:endParaRPr>
          </a:p>
          <a:p>
            <a:endParaRPr lang="en-GB" dirty="0">
              <a:latin typeface="Cera Pro"/>
            </a:endParaRPr>
          </a:p>
          <a:p>
            <a:endParaRPr lang="en-GB" dirty="0">
              <a:latin typeface="Cera Pro"/>
            </a:endParaRPr>
          </a:p>
          <a:p>
            <a:endParaRPr lang="en-GB" dirty="0">
              <a:latin typeface="Cera Pro"/>
            </a:endParaRPr>
          </a:p>
          <a:p>
            <a:endParaRPr lang="en-GB" dirty="0"/>
          </a:p>
        </p:txBody>
      </p:sp>
    </p:spTree>
    <p:extLst>
      <p:ext uri="{BB962C8B-B14F-4D97-AF65-F5344CB8AC3E}">
        <p14:creationId xmlns:p14="http://schemas.microsoft.com/office/powerpoint/2010/main" val="3484952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16F4-35CC-5E4A-F3EB-735399B90B72}"/>
              </a:ext>
            </a:extLst>
          </p:cNvPr>
          <p:cNvSpPr>
            <a:spLocks noGrp="1"/>
          </p:cNvSpPr>
          <p:nvPr>
            <p:ph type="title"/>
          </p:nvPr>
        </p:nvSpPr>
        <p:spPr>
          <a:xfrm>
            <a:off x="701964" y="446713"/>
            <a:ext cx="10577945" cy="1325563"/>
          </a:xfrm>
        </p:spPr>
        <p:txBody>
          <a:bodyPr/>
          <a:lstStyle/>
          <a:p>
            <a:r>
              <a:rPr lang="en-GB" dirty="0"/>
              <a:t>Future Plans (Networks) </a:t>
            </a:r>
          </a:p>
        </p:txBody>
      </p:sp>
      <p:sp>
        <p:nvSpPr>
          <p:cNvPr id="3" name="Content Placeholder 2">
            <a:extLst>
              <a:ext uri="{FF2B5EF4-FFF2-40B4-BE49-F238E27FC236}">
                <a16:creationId xmlns:a16="http://schemas.microsoft.com/office/drawing/2014/main" id="{9A6A9550-E31A-8FD9-BC12-3B68DEA17DDA}"/>
              </a:ext>
            </a:extLst>
          </p:cNvPr>
          <p:cNvSpPr>
            <a:spLocks noGrp="1"/>
          </p:cNvSpPr>
          <p:nvPr>
            <p:ph idx="1"/>
          </p:nvPr>
        </p:nvSpPr>
        <p:spPr>
          <a:xfrm>
            <a:off x="701964" y="1772276"/>
            <a:ext cx="10651836" cy="4374524"/>
          </a:xfrm>
        </p:spPr>
        <p:txBody>
          <a:bodyPr>
            <a:normAutofit/>
          </a:bodyPr>
          <a:lstStyle/>
          <a:p>
            <a:r>
              <a:rPr lang="en-GB" dirty="0">
                <a:latin typeface="Cera Pro"/>
              </a:rPr>
              <a:t>Creating and strengthening existing networks of support for SL&amp;C for the EY workforce across all hub areas (All Hubs)</a:t>
            </a:r>
          </a:p>
          <a:p>
            <a:r>
              <a:rPr lang="en-GB" dirty="0">
                <a:latin typeface="Cera Pro"/>
              </a:rPr>
              <a:t>Increasing confidences using expert techniques and reflecting together on practice (All hubs)</a:t>
            </a:r>
          </a:p>
          <a:p>
            <a:r>
              <a:rPr lang="en-GB" dirty="0">
                <a:latin typeface="Cera Pro"/>
              </a:rPr>
              <a:t>Spotlight settings to cascade information (All Hubs)</a:t>
            </a:r>
          </a:p>
          <a:p>
            <a:r>
              <a:rPr lang="en-GB" dirty="0">
                <a:latin typeface="Cera Pro"/>
              </a:rPr>
              <a:t>Upcoming work with LAs in priority investment areas to further support SLC (NL &amp; DN)</a:t>
            </a:r>
            <a:endParaRPr lang="en-GB" dirty="0"/>
          </a:p>
          <a:p>
            <a:endParaRPr lang="en-GB" dirty="0"/>
          </a:p>
          <a:p>
            <a:endParaRPr lang="en-GB" dirty="0"/>
          </a:p>
          <a:p>
            <a:endParaRPr lang="en-GB" dirty="0">
              <a:latin typeface="Cera Pro"/>
            </a:endParaRPr>
          </a:p>
          <a:p>
            <a:endParaRPr lang="en-GB" dirty="0">
              <a:latin typeface="Cera Pro"/>
            </a:endParaRPr>
          </a:p>
          <a:p>
            <a:endParaRPr lang="en-US" dirty="0"/>
          </a:p>
          <a:p>
            <a:endParaRPr lang="en-GB" dirty="0">
              <a:latin typeface="Cera Pro"/>
            </a:endParaRPr>
          </a:p>
          <a:p>
            <a:endParaRPr lang="en-GB" dirty="0"/>
          </a:p>
        </p:txBody>
      </p:sp>
    </p:spTree>
    <p:extLst>
      <p:ext uri="{BB962C8B-B14F-4D97-AF65-F5344CB8AC3E}">
        <p14:creationId xmlns:p14="http://schemas.microsoft.com/office/powerpoint/2010/main" val="509723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4D4A-97F7-18C6-0A25-810F718C130B}"/>
              </a:ext>
            </a:extLst>
          </p:cNvPr>
          <p:cNvSpPr>
            <a:spLocks noGrp="1"/>
          </p:cNvSpPr>
          <p:nvPr>
            <p:ph type="ctrTitle"/>
          </p:nvPr>
        </p:nvSpPr>
        <p:spPr>
          <a:xfrm>
            <a:off x="752476" y="3612004"/>
            <a:ext cx="5343524" cy="765898"/>
          </a:xfrm>
        </p:spPr>
        <p:txBody>
          <a:bodyPr/>
          <a:lstStyle/>
          <a:p>
            <a:endParaRPr lang="en-GB" dirty="0"/>
          </a:p>
        </p:txBody>
      </p:sp>
      <p:sp>
        <p:nvSpPr>
          <p:cNvPr id="3" name="Subtitle 2">
            <a:extLst>
              <a:ext uri="{FF2B5EF4-FFF2-40B4-BE49-F238E27FC236}">
                <a16:creationId xmlns:a16="http://schemas.microsoft.com/office/drawing/2014/main" id="{8F86F19E-C6F8-B6A1-7402-A0AF55BB7D12}"/>
              </a:ext>
            </a:extLst>
          </p:cNvPr>
          <p:cNvSpPr>
            <a:spLocks noGrp="1"/>
          </p:cNvSpPr>
          <p:nvPr>
            <p:ph type="subTitle" idx="1"/>
          </p:nvPr>
        </p:nvSpPr>
        <p:spPr/>
        <p:txBody>
          <a:bodyPr/>
          <a:lstStyle/>
          <a:p>
            <a:endParaRPr lang="en-GB"/>
          </a:p>
        </p:txBody>
      </p:sp>
      <p:pic>
        <p:nvPicPr>
          <p:cNvPr id="5122" name="Picture 2" descr="Thank You Images - Free Download on Freepik">
            <a:extLst>
              <a:ext uri="{FF2B5EF4-FFF2-40B4-BE49-F238E27FC236}">
                <a16:creationId xmlns:a16="http://schemas.microsoft.com/office/drawing/2014/main" id="{4777983B-9730-D6F7-7A4C-0FBFEF53379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3315" y="45844"/>
            <a:ext cx="7662182" cy="510404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Questions with solid fill">
            <a:extLst>
              <a:ext uri="{FF2B5EF4-FFF2-40B4-BE49-F238E27FC236}">
                <a16:creationId xmlns:a16="http://schemas.microsoft.com/office/drawing/2014/main" id="{418ABE45-B02A-7398-3D15-5B1BCA360F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5466" y="2597864"/>
            <a:ext cx="2477982" cy="2477982"/>
          </a:xfrm>
          <a:prstGeom prst="rect">
            <a:avLst/>
          </a:prstGeom>
        </p:spPr>
      </p:pic>
    </p:spTree>
    <p:extLst>
      <p:ext uri="{BB962C8B-B14F-4D97-AF65-F5344CB8AC3E}">
        <p14:creationId xmlns:p14="http://schemas.microsoft.com/office/powerpoint/2010/main" val="74627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D670-E751-CFC5-9C26-44FC39F9831E}"/>
              </a:ext>
            </a:extLst>
          </p:cNvPr>
          <p:cNvSpPr>
            <a:spLocks noGrp="1"/>
          </p:cNvSpPr>
          <p:nvPr>
            <p:ph type="ctrTitle"/>
          </p:nvPr>
        </p:nvSpPr>
        <p:spPr>
          <a:xfrm>
            <a:off x="1074149" y="3611064"/>
            <a:ext cx="5343524" cy="765898"/>
          </a:xfrm>
        </p:spPr>
        <p:txBody>
          <a:bodyPr/>
          <a:lstStyle/>
          <a:p>
            <a:r>
              <a:rPr lang="en-GB" dirty="0"/>
              <a:t>Where we began….</a:t>
            </a:r>
          </a:p>
        </p:txBody>
      </p:sp>
      <p:pic>
        <p:nvPicPr>
          <p:cNvPr id="1026" name="Picture 2">
            <a:extLst>
              <a:ext uri="{FF2B5EF4-FFF2-40B4-BE49-F238E27FC236}">
                <a16:creationId xmlns:a16="http://schemas.microsoft.com/office/drawing/2014/main" id="{CA7726B7-DC3F-6DF9-CEA6-F43ACA73B9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949634" y="-203289"/>
            <a:ext cx="6732006" cy="5232489"/>
          </a:xfrm>
          <a:prstGeom prst="teardrop">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04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488" y="0"/>
            <a:ext cx="10577945" cy="1325563"/>
          </a:xfrm>
        </p:spPr>
        <p:txBody>
          <a:bodyPr/>
          <a:lstStyle/>
          <a:p>
            <a:pPr algn="ctr"/>
            <a:r>
              <a:rPr lang="en-GB" dirty="0"/>
              <a:t>C&amp;L in the headlines </a:t>
            </a: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17" name="Picture 16">
            <a:extLst>
              <a:ext uri="{FF2B5EF4-FFF2-40B4-BE49-F238E27FC236}">
                <a16:creationId xmlns:a16="http://schemas.microsoft.com/office/drawing/2014/main" id="{2D315CC2-3E0D-5967-E419-BC3AC6B281E0}"/>
              </a:ext>
            </a:extLst>
          </p:cNvPr>
          <p:cNvPicPr>
            <a:picLocks noChangeAspect="1"/>
          </p:cNvPicPr>
          <p:nvPr/>
        </p:nvPicPr>
        <p:blipFill>
          <a:blip r:embed="rId3"/>
          <a:stretch>
            <a:fillRect/>
          </a:stretch>
        </p:blipFill>
        <p:spPr>
          <a:xfrm>
            <a:off x="374893" y="4091512"/>
            <a:ext cx="4058568" cy="2143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0EF1D204-0086-0A41-E46B-74800AC63690}"/>
              </a:ext>
            </a:extLst>
          </p:cNvPr>
          <p:cNvPicPr>
            <a:picLocks noChangeAspect="1"/>
          </p:cNvPicPr>
          <p:nvPr/>
        </p:nvPicPr>
        <p:blipFill>
          <a:blip r:embed="rId4"/>
          <a:stretch>
            <a:fillRect/>
          </a:stretch>
        </p:blipFill>
        <p:spPr>
          <a:xfrm>
            <a:off x="8810372" y="2141767"/>
            <a:ext cx="3091119" cy="2796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8D0D14A6-F8AE-5920-6284-CC5419B82B0F}"/>
              </a:ext>
            </a:extLst>
          </p:cNvPr>
          <p:cNvPicPr>
            <a:picLocks noChangeAspect="1"/>
          </p:cNvPicPr>
          <p:nvPr/>
        </p:nvPicPr>
        <p:blipFill>
          <a:blip r:embed="rId5"/>
          <a:stretch>
            <a:fillRect/>
          </a:stretch>
        </p:blipFill>
        <p:spPr>
          <a:xfrm>
            <a:off x="4631460" y="2322556"/>
            <a:ext cx="3620020" cy="2933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893DC773-B3DD-A494-116E-A54E56D77484}"/>
              </a:ext>
            </a:extLst>
          </p:cNvPr>
          <p:cNvPicPr>
            <a:picLocks noChangeAspect="1"/>
          </p:cNvPicPr>
          <p:nvPr/>
        </p:nvPicPr>
        <p:blipFill>
          <a:blip r:embed="rId6"/>
          <a:stretch>
            <a:fillRect/>
          </a:stretch>
        </p:blipFill>
        <p:spPr>
          <a:xfrm>
            <a:off x="6809935" y="3938842"/>
            <a:ext cx="2883090" cy="2687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cartoon character holding a speech bubble&#10;&#10;Description automatically generated">
            <a:extLst>
              <a:ext uri="{FF2B5EF4-FFF2-40B4-BE49-F238E27FC236}">
                <a16:creationId xmlns:a16="http://schemas.microsoft.com/office/drawing/2014/main" id="{6ADBEEDC-6A9F-20AD-B06C-2B4ACD004504}"/>
              </a:ext>
            </a:extLst>
          </p:cNvPr>
          <p:cNvPicPr>
            <a:picLocks noChangeAspect="1"/>
          </p:cNvPicPr>
          <p:nvPr/>
        </p:nvPicPr>
        <p:blipFill>
          <a:blip r:embed="rId7"/>
          <a:stretch>
            <a:fillRect/>
          </a:stretch>
        </p:blipFill>
        <p:spPr>
          <a:xfrm>
            <a:off x="361830" y="1101642"/>
            <a:ext cx="4101480" cy="2424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screenshot of a social media post&#10;&#10;Description automatically generated">
            <a:extLst>
              <a:ext uri="{FF2B5EF4-FFF2-40B4-BE49-F238E27FC236}">
                <a16:creationId xmlns:a16="http://schemas.microsoft.com/office/drawing/2014/main" id="{82C4DA42-FD3D-1671-D36E-DCA67655CAC7}"/>
              </a:ext>
            </a:extLst>
          </p:cNvPr>
          <p:cNvPicPr>
            <a:picLocks noChangeAspect="1"/>
          </p:cNvPicPr>
          <p:nvPr/>
        </p:nvPicPr>
        <p:blipFill>
          <a:blip r:embed="rId8"/>
          <a:stretch>
            <a:fillRect/>
          </a:stretch>
        </p:blipFill>
        <p:spPr>
          <a:xfrm>
            <a:off x="5881240" y="184872"/>
            <a:ext cx="3694904" cy="169647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389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376077"/>
            <a:ext cx="10577945" cy="1325563"/>
          </a:xfrm>
        </p:spPr>
        <p:txBody>
          <a:bodyPr/>
          <a:lstStyle/>
          <a:p>
            <a:r>
              <a:rPr lang="en-GB" dirty="0"/>
              <a:t>What is the National Picture?</a:t>
            </a:r>
          </a:p>
        </p:txBody>
      </p:sp>
      <p:sp>
        <p:nvSpPr>
          <p:cNvPr id="3" name="Content Placeholder 2"/>
          <p:cNvSpPr>
            <a:spLocks noGrp="1"/>
          </p:cNvSpPr>
          <p:nvPr>
            <p:ph idx="1"/>
          </p:nvPr>
        </p:nvSpPr>
        <p:spPr>
          <a:xfrm>
            <a:off x="701964" y="1894115"/>
            <a:ext cx="10651836" cy="4413888"/>
          </a:xfrm>
        </p:spPr>
        <p:txBody>
          <a:bodyPr>
            <a:normAutofit fontScale="92500" lnSpcReduction="20000"/>
          </a:bodyPr>
          <a:lstStyle/>
          <a:p>
            <a:r>
              <a:rPr lang="en-US" dirty="0"/>
              <a:t>NHS and independent sector are </a:t>
            </a:r>
            <a:r>
              <a:rPr lang="en-US" b="1" dirty="0"/>
              <a:t>overwhelmed with demand </a:t>
            </a:r>
            <a:r>
              <a:rPr lang="en-US" dirty="0"/>
              <a:t>for speech and language therapists.</a:t>
            </a:r>
            <a:r>
              <a:rPr lang="en-US" baseline="30000" dirty="0"/>
              <a:t>1</a:t>
            </a:r>
            <a:r>
              <a:rPr lang="en-US" dirty="0"/>
              <a:t>  </a:t>
            </a:r>
            <a:r>
              <a:rPr lang="en-GB" dirty="0"/>
              <a:t>The wait time to see a speech and language therapist in our local areas is 18-24 months.</a:t>
            </a:r>
          </a:p>
          <a:p>
            <a:r>
              <a:rPr lang="en-GB" dirty="0"/>
              <a:t>National shortage of S&amp;L therapists - </a:t>
            </a:r>
            <a:r>
              <a:rPr lang="en-US" dirty="0"/>
              <a:t>recent survey by the RCSLT of vacancies in the profession found an average </a:t>
            </a:r>
            <a:r>
              <a:rPr lang="en-US" b="1" dirty="0"/>
              <a:t>vacancy rate of 25% </a:t>
            </a:r>
            <a:r>
              <a:rPr lang="en-US" dirty="0"/>
              <a:t>in children’s speech and language therapy services in England.</a:t>
            </a:r>
            <a:r>
              <a:rPr lang="en-US" baseline="30000" dirty="0"/>
              <a:t> 1</a:t>
            </a:r>
            <a:endParaRPr lang="en-GB" dirty="0"/>
          </a:p>
          <a:p>
            <a:r>
              <a:rPr lang="en-GB" dirty="0">
                <a:solidFill>
                  <a:schemeClr val="tx1"/>
                </a:solidFill>
              </a:rPr>
              <a:t>E</a:t>
            </a:r>
            <a:r>
              <a:rPr lang="en-GB" dirty="0"/>
              <a:t>EF EY Toolkit recognises </a:t>
            </a:r>
            <a:r>
              <a:rPr lang="en-GB" b="1" dirty="0"/>
              <a:t>C&amp;L approaches as having the most impact </a:t>
            </a:r>
            <a:r>
              <a:rPr lang="en-GB" dirty="0"/>
              <a:t>(+7 months), for the least cost (£), with a reasonably secure evidence base (           ).</a:t>
            </a:r>
          </a:p>
          <a:p>
            <a:r>
              <a:rPr lang="en-GB" dirty="0">
                <a:solidFill>
                  <a:schemeClr val="tx1"/>
                </a:solidFill>
              </a:rPr>
              <a:t>OFSTED – renewed focu</a:t>
            </a:r>
            <a:r>
              <a:rPr lang="en-GB" dirty="0"/>
              <a:t>s on early language recognises importance.</a:t>
            </a:r>
            <a:endParaRPr lang="en-GB" dirty="0">
              <a:solidFill>
                <a:schemeClr val="tx1"/>
              </a:solidFill>
            </a:endParaRP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grpSp>
        <p:nvGrpSpPr>
          <p:cNvPr id="9" name="Group 8">
            <a:extLst>
              <a:ext uri="{FF2B5EF4-FFF2-40B4-BE49-F238E27FC236}">
                <a16:creationId xmlns:a16="http://schemas.microsoft.com/office/drawing/2014/main" id="{F2C517D5-FC2F-26F5-FE8D-61C6337E6C06}"/>
              </a:ext>
            </a:extLst>
          </p:cNvPr>
          <p:cNvGrpSpPr/>
          <p:nvPr/>
        </p:nvGrpSpPr>
        <p:grpSpPr>
          <a:xfrm>
            <a:off x="3460569" y="4772842"/>
            <a:ext cx="927461" cy="359227"/>
            <a:chOff x="1837509" y="5035732"/>
            <a:chExt cx="927461" cy="359227"/>
          </a:xfrm>
        </p:grpSpPr>
        <p:pic>
          <p:nvPicPr>
            <p:cNvPr id="6" name="Graphic 5" descr="Lock outline">
              <a:extLst>
                <a:ext uri="{FF2B5EF4-FFF2-40B4-BE49-F238E27FC236}">
                  <a16:creationId xmlns:a16="http://schemas.microsoft.com/office/drawing/2014/main" id="{A7861F93-78BF-D529-F55B-B9FF0798EE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509" y="5035732"/>
              <a:ext cx="357051" cy="357051"/>
            </a:xfrm>
            <a:prstGeom prst="rect">
              <a:avLst/>
            </a:prstGeom>
          </p:spPr>
        </p:pic>
        <p:pic>
          <p:nvPicPr>
            <p:cNvPr id="7" name="Graphic 6" descr="Lock outline">
              <a:extLst>
                <a:ext uri="{FF2B5EF4-FFF2-40B4-BE49-F238E27FC236}">
                  <a16:creationId xmlns:a16="http://schemas.microsoft.com/office/drawing/2014/main" id="{734E06BA-80FA-ED8E-B46C-818BCD7DD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6183" y="5037908"/>
              <a:ext cx="357051" cy="357051"/>
            </a:xfrm>
            <a:prstGeom prst="rect">
              <a:avLst/>
            </a:prstGeom>
          </p:spPr>
        </p:pic>
        <p:pic>
          <p:nvPicPr>
            <p:cNvPr id="8" name="Graphic 7" descr="Lock outline">
              <a:extLst>
                <a:ext uri="{FF2B5EF4-FFF2-40B4-BE49-F238E27FC236}">
                  <a16:creationId xmlns:a16="http://schemas.microsoft.com/office/drawing/2014/main" id="{04047444-1BED-E3E4-A321-521BE67A45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7919" y="5035732"/>
              <a:ext cx="357051" cy="357051"/>
            </a:xfrm>
            <a:prstGeom prst="rect">
              <a:avLst/>
            </a:prstGeom>
          </p:spPr>
        </p:pic>
      </p:grpSp>
      <p:sp>
        <p:nvSpPr>
          <p:cNvPr id="10" name="TextBox 9">
            <a:extLst>
              <a:ext uri="{FF2B5EF4-FFF2-40B4-BE49-F238E27FC236}">
                <a16:creationId xmlns:a16="http://schemas.microsoft.com/office/drawing/2014/main" id="{5FC9FD48-7928-E3E5-971F-BD779BD3B03F}"/>
              </a:ext>
            </a:extLst>
          </p:cNvPr>
          <p:cNvSpPr txBox="1"/>
          <p:nvPr/>
        </p:nvSpPr>
        <p:spPr>
          <a:xfrm>
            <a:off x="251691" y="6426907"/>
            <a:ext cx="7030055" cy="400110"/>
          </a:xfrm>
          <a:prstGeom prst="rect">
            <a:avLst/>
          </a:prstGeom>
          <a:noFill/>
        </p:spPr>
        <p:txBody>
          <a:bodyPr wrap="square" rtlCol="0">
            <a:spAutoFit/>
          </a:bodyPr>
          <a:lstStyle/>
          <a:p>
            <a:r>
              <a:rPr lang="en-US" sz="1000" baseline="30000" dirty="0"/>
              <a:t>1 </a:t>
            </a:r>
            <a:r>
              <a:rPr lang="en-US" sz="1000" i="1" dirty="0"/>
              <a:t>Fail to plan, plan to fail: speech and language therapy workforce planning in England </a:t>
            </a:r>
            <a:r>
              <a:rPr lang="en-US" sz="1000" dirty="0"/>
              <a:t>(April 2023, Royal College of Speech and Language Therapists and Association of S&amp;LTs in independent practice)</a:t>
            </a:r>
            <a:endParaRPr lang="en-GB" sz="1000" dirty="0"/>
          </a:p>
        </p:txBody>
      </p:sp>
    </p:spTree>
    <p:extLst>
      <p:ext uri="{BB962C8B-B14F-4D97-AF65-F5344CB8AC3E}">
        <p14:creationId xmlns:p14="http://schemas.microsoft.com/office/powerpoint/2010/main" val="317053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2D92-885E-4FBF-2BA1-0FD4BC76AF67}"/>
              </a:ext>
            </a:extLst>
          </p:cNvPr>
          <p:cNvSpPr>
            <a:spLocks noGrp="1"/>
          </p:cNvSpPr>
          <p:nvPr>
            <p:ph type="title"/>
          </p:nvPr>
        </p:nvSpPr>
        <p:spPr>
          <a:xfrm>
            <a:off x="251692" y="376077"/>
            <a:ext cx="11028218" cy="1325563"/>
          </a:xfrm>
        </p:spPr>
        <p:txBody>
          <a:bodyPr/>
          <a:lstStyle/>
          <a:p>
            <a:r>
              <a:rPr lang="en-GB" dirty="0">
                <a:solidFill>
                  <a:schemeClr val="tx1"/>
                </a:solidFill>
              </a:rPr>
              <a:t>Evidence about impact on life chances</a:t>
            </a:r>
            <a:endParaRPr lang="en-GB" dirty="0"/>
          </a:p>
        </p:txBody>
      </p:sp>
      <p:sp>
        <p:nvSpPr>
          <p:cNvPr id="3" name="Content Placeholder 2">
            <a:extLst>
              <a:ext uri="{FF2B5EF4-FFF2-40B4-BE49-F238E27FC236}">
                <a16:creationId xmlns:a16="http://schemas.microsoft.com/office/drawing/2014/main" id="{EB01A88B-8C6E-F694-6AFF-C24B9702973A}"/>
              </a:ext>
            </a:extLst>
          </p:cNvPr>
          <p:cNvSpPr>
            <a:spLocks noGrp="1"/>
          </p:cNvSpPr>
          <p:nvPr>
            <p:ph idx="1"/>
          </p:nvPr>
        </p:nvSpPr>
        <p:spPr>
          <a:xfrm>
            <a:off x="701964" y="1701640"/>
            <a:ext cx="10651836" cy="4475323"/>
          </a:xfrm>
        </p:spPr>
        <p:txBody>
          <a:bodyPr>
            <a:normAutofit fontScale="55000" lnSpcReduction="20000"/>
          </a:bodyPr>
          <a:lstStyle/>
          <a:p>
            <a:pPr>
              <a:lnSpc>
                <a:spcPct val="110000"/>
              </a:lnSpc>
            </a:pPr>
            <a:r>
              <a:rPr lang="en-GB" sz="3600" dirty="0"/>
              <a:t>Language at age 5 is the </a:t>
            </a:r>
            <a:r>
              <a:rPr lang="en-GB" sz="3600" b="1" dirty="0"/>
              <a:t>single most important factor </a:t>
            </a:r>
            <a:r>
              <a:rPr lang="en-GB" sz="3600" dirty="0"/>
              <a:t>in influencing literacy levels at age 11. </a:t>
            </a:r>
          </a:p>
          <a:p>
            <a:pPr>
              <a:lnSpc>
                <a:spcPct val="110000"/>
              </a:lnSpc>
            </a:pPr>
            <a:r>
              <a:rPr lang="en-GB" sz="3600" dirty="0"/>
              <a:t>Poor language at age 5 means you are </a:t>
            </a:r>
            <a:r>
              <a:rPr lang="en-GB" sz="3600" b="1" dirty="0"/>
              <a:t>four times more likely to struggle </a:t>
            </a:r>
            <a:r>
              <a:rPr lang="en-GB" sz="3600" dirty="0"/>
              <a:t>with reading at age 11.</a:t>
            </a:r>
          </a:p>
          <a:p>
            <a:pPr>
              <a:lnSpc>
                <a:spcPct val="110000"/>
              </a:lnSpc>
            </a:pPr>
            <a:r>
              <a:rPr lang="en-GB" sz="3600" dirty="0"/>
              <a:t>Children struggling with language development at 5 are:</a:t>
            </a:r>
          </a:p>
          <a:p>
            <a:pPr lvl="1">
              <a:lnSpc>
                <a:spcPct val="110000"/>
              </a:lnSpc>
            </a:pPr>
            <a:r>
              <a:rPr lang="en-GB" sz="3600" b="1" dirty="0"/>
              <a:t>six times less likely </a:t>
            </a:r>
            <a:r>
              <a:rPr lang="en-GB" sz="3600" dirty="0"/>
              <a:t>to reach expected level in </a:t>
            </a:r>
            <a:r>
              <a:rPr lang="en-GB" sz="3600" b="1" dirty="0"/>
              <a:t>English</a:t>
            </a:r>
            <a:r>
              <a:rPr lang="en-GB" sz="3600" dirty="0"/>
              <a:t> at age 11, and</a:t>
            </a:r>
          </a:p>
          <a:p>
            <a:pPr lvl="1">
              <a:lnSpc>
                <a:spcPct val="110000"/>
              </a:lnSpc>
            </a:pPr>
            <a:r>
              <a:rPr lang="en-GB" sz="3600" b="1" dirty="0"/>
              <a:t>eleven times less likely </a:t>
            </a:r>
            <a:r>
              <a:rPr lang="en-GB" sz="3600" dirty="0"/>
              <a:t>to achieve the expected level in </a:t>
            </a:r>
            <a:r>
              <a:rPr lang="en-GB" sz="3600" b="1" dirty="0"/>
              <a:t>Maths</a:t>
            </a:r>
            <a:r>
              <a:rPr lang="en-GB" sz="3600" dirty="0"/>
              <a:t>.</a:t>
            </a:r>
          </a:p>
          <a:p>
            <a:pPr>
              <a:lnSpc>
                <a:spcPct val="110000"/>
              </a:lnSpc>
            </a:pPr>
            <a:r>
              <a:rPr lang="en-GB" sz="3600" dirty="0"/>
              <a:t>Early language skills at five are linked with employment outcomes at age 34.</a:t>
            </a:r>
          </a:p>
          <a:p>
            <a:pPr>
              <a:lnSpc>
                <a:spcPct val="110000"/>
              </a:lnSpc>
            </a:pPr>
            <a:r>
              <a:rPr lang="en-GB" sz="3600" dirty="0"/>
              <a:t>Good language skills at 7 predict better quality friendships at age 16 (Durkin &amp; Conti-Ramsden, 2007)</a:t>
            </a:r>
          </a:p>
          <a:p>
            <a:pPr>
              <a:lnSpc>
                <a:spcPct val="110000"/>
              </a:lnSpc>
            </a:pPr>
            <a:endParaRPr lang="en-GB" b="1" dirty="0"/>
          </a:p>
          <a:p>
            <a:endParaRPr lang="en-GB" dirty="0"/>
          </a:p>
        </p:txBody>
      </p:sp>
      <p:sp>
        <p:nvSpPr>
          <p:cNvPr id="4" name="TextBox 3">
            <a:extLst>
              <a:ext uri="{FF2B5EF4-FFF2-40B4-BE49-F238E27FC236}">
                <a16:creationId xmlns:a16="http://schemas.microsoft.com/office/drawing/2014/main" id="{4FD17E21-4AB3-36AE-E964-EF20A9A4DD05}"/>
              </a:ext>
            </a:extLst>
          </p:cNvPr>
          <p:cNvSpPr txBox="1"/>
          <p:nvPr/>
        </p:nvSpPr>
        <p:spPr>
          <a:xfrm>
            <a:off x="251691" y="6426907"/>
            <a:ext cx="1709122" cy="246221"/>
          </a:xfrm>
          <a:prstGeom prst="rect">
            <a:avLst/>
          </a:prstGeom>
          <a:noFill/>
        </p:spPr>
        <p:txBody>
          <a:bodyPr wrap="none" rtlCol="0">
            <a:spAutoFit/>
          </a:bodyPr>
          <a:lstStyle/>
          <a:p>
            <a:r>
              <a:rPr lang="en-US" sz="1000" baseline="30000" dirty="0"/>
              <a:t>Information from </a:t>
            </a:r>
            <a:r>
              <a:rPr lang="en-US" sz="1000" b="1" i="1" baseline="30000" dirty="0"/>
              <a:t>Speech and Language UK</a:t>
            </a:r>
            <a:endParaRPr lang="en-GB" sz="1000" b="1" i="1" dirty="0"/>
          </a:p>
        </p:txBody>
      </p:sp>
    </p:spTree>
    <p:extLst>
      <p:ext uri="{BB962C8B-B14F-4D97-AF65-F5344CB8AC3E}">
        <p14:creationId xmlns:p14="http://schemas.microsoft.com/office/powerpoint/2010/main" val="379737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8A-3BD5-5217-83BC-E8482C5023BE}"/>
              </a:ext>
            </a:extLst>
          </p:cNvPr>
          <p:cNvSpPr>
            <a:spLocks noGrp="1"/>
          </p:cNvSpPr>
          <p:nvPr>
            <p:ph type="title"/>
          </p:nvPr>
        </p:nvSpPr>
        <p:spPr>
          <a:xfrm>
            <a:off x="701965" y="937779"/>
            <a:ext cx="9513190" cy="1325563"/>
          </a:xfrm>
        </p:spPr>
        <p:txBody>
          <a:bodyPr/>
          <a:lstStyle/>
          <a:p>
            <a:r>
              <a:rPr lang="en-GB" dirty="0">
                <a:latin typeface="Cera Round Pro"/>
              </a:rPr>
              <a:t>Meeting the needs of our localities in The South West EY SPH</a:t>
            </a:r>
            <a:endParaRPr lang="en-US" dirty="0">
              <a:latin typeface="Cera Round Pro"/>
            </a:endParaRPr>
          </a:p>
        </p:txBody>
      </p:sp>
      <p:sp>
        <p:nvSpPr>
          <p:cNvPr id="3" name="Content Placeholder 2">
            <a:extLst>
              <a:ext uri="{FF2B5EF4-FFF2-40B4-BE49-F238E27FC236}">
                <a16:creationId xmlns:a16="http://schemas.microsoft.com/office/drawing/2014/main" id="{7A8F36D7-308A-9286-3E41-FB579DB4545C}"/>
              </a:ext>
            </a:extLst>
          </p:cNvPr>
          <p:cNvSpPr>
            <a:spLocks noGrp="1"/>
          </p:cNvSpPr>
          <p:nvPr>
            <p:ph idx="1"/>
          </p:nvPr>
        </p:nvSpPr>
        <p:spPr/>
        <p:txBody>
          <a:bodyPr vert="horz" lIns="91440" tIns="45720" rIns="91440" bIns="45720" rtlCol="0" anchor="t">
            <a:normAutofit fontScale="92500" lnSpcReduction="20000"/>
          </a:bodyPr>
          <a:lstStyle/>
          <a:p>
            <a:r>
              <a:rPr lang="en-GB" dirty="0">
                <a:latin typeface="Cera Pro"/>
              </a:rPr>
              <a:t>Feedback from launch event and subsequent evaluations</a:t>
            </a:r>
          </a:p>
          <a:p>
            <a:r>
              <a:rPr lang="en-GB" dirty="0">
                <a:latin typeface="Cera Pro"/>
              </a:rPr>
              <a:t>90% of calls and contact for support is language and communication based</a:t>
            </a:r>
          </a:p>
          <a:p>
            <a:r>
              <a:rPr lang="en-GB" dirty="0">
                <a:latin typeface="Cera Pro"/>
              </a:rPr>
              <a:t>Practitioners required practical and immediate ideas for interventions as well as theory</a:t>
            </a:r>
          </a:p>
          <a:p>
            <a:r>
              <a:rPr lang="en-GB" dirty="0">
                <a:latin typeface="Cera Pro"/>
              </a:rPr>
              <a:t>A range of delivery methods required in order to meet the needs of the area covered.</a:t>
            </a:r>
          </a:p>
          <a:p>
            <a:r>
              <a:rPr lang="en-GB" dirty="0">
                <a:latin typeface="Cera Pro"/>
              </a:rPr>
              <a:t>Communication &amp; language is embedded through everything we offer as a Hub.</a:t>
            </a:r>
            <a:endParaRPr lang="en-GB" dirty="0"/>
          </a:p>
        </p:txBody>
      </p:sp>
      <p:pic>
        <p:nvPicPr>
          <p:cNvPr id="4" name="Picture 3" descr="A logo for a child&amp;#39;s day&#10;&#10;Description automatically generated">
            <a:extLst>
              <a:ext uri="{FF2B5EF4-FFF2-40B4-BE49-F238E27FC236}">
                <a16:creationId xmlns:a16="http://schemas.microsoft.com/office/drawing/2014/main" id="{777694B9-7EF6-F5A5-CB08-3BA9B4AD07F9}"/>
              </a:ext>
            </a:extLst>
          </p:cNvPr>
          <p:cNvPicPr>
            <a:picLocks noChangeAspect="1"/>
          </p:cNvPicPr>
          <p:nvPr/>
        </p:nvPicPr>
        <p:blipFill>
          <a:blip r:embed="rId3"/>
          <a:stretch>
            <a:fillRect/>
          </a:stretch>
        </p:blipFill>
        <p:spPr>
          <a:xfrm>
            <a:off x="10653607" y="5590903"/>
            <a:ext cx="1309954" cy="1043355"/>
          </a:xfrm>
          <a:prstGeom prst="rect">
            <a:avLst/>
          </a:prstGeom>
        </p:spPr>
      </p:pic>
    </p:spTree>
    <p:extLst>
      <p:ext uri="{BB962C8B-B14F-4D97-AF65-F5344CB8AC3E}">
        <p14:creationId xmlns:p14="http://schemas.microsoft.com/office/powerpoint/2010/main" val="168719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8A-3BD5-5217-83BC-E8482C5023BE}"/>
              </a:ext>
            </a:extLst>
          </p:cNvPr>
          <p:cNvSpPr>
            <a:spLocks noGrp="1"/>
          </p:cNvSpPr>
          <p:nvPr>
            <p:ph type="title"/>
          </p:nvPr>
        </p:nvSpPr>
        <p:spPr>
          <a:xfrm>
            <a:off x="701964" y="937779"/>
            <a:ext cx="9343373" cy="1325563"/>
          </a:xfrm>
        </p:spPr>
        <p:txBody>
          <a:bodyPr>
            <a:normAutofit fontScale="90000"/>
          </a:bodyPr>
          <a:lstStyle/>
          <a:p>
            <a:r>
              <a:rPr lang="en-GB" dirty="0">
                <a:latin typeface="Cera Round Pro"/>
              </a:rPr>
              <a:t>Meeting the needs of our localities in The North East of England  EY SPH</a:t>
            </a:r>
          </a:p>
        </p:txBody>
      </p:sp>
      <p:sp>
        <p:nvSpPr>
          <p:cNvPr id="3" name="Content Placeholder 2">
            <a:extLst>
              <a:ext uri="{FF2B5EF4-FFF2-40B4-BE49-F238E27FC236}">
                <a16:creationId xmlns:a16="http://schemas.microsoft.com/office/drawing/2014/main" id="{7A8F36D7-308A-9286-3E41-FB579DB4545C}"/>
              </a:ext>
            </a:extLst>
          </p:cNvPr>
          <p:cNvSpPr>
            <a:spLocks noGrp="1"/>
          </p:cNvSpPr>
          <p:nvPr>
            <p:ph idx="1"/>
          </p:nvPr>
        </p:nvSpPr>
        <p:spPr/>
        <p:txBody>
          <a:bodyPr vert="horz" lIns="91440" tIns="45720" rIns="91440" bIns="45720" rtlCol="0" anchor="t">
            <a:normAutofit lnSpcReduction="10000"/>
          </a:bodyPr>
          <a:lstStyle/>
          <a:p>
            <a:r>
              <a:rPr lang="en-GB">
                <a:latin typeface="Cera Pro"/>
              </a:rPr>
              <a:t>Needs analysis across 10 LA's identified CL in top 3 priorities (CL, PSED &amp; SEN) with our home area identifying CL as top priority across all areas of the EY workforce</a:t>
            </a:r>
            <a:endParaRPr lang="en-GB"/>
          </a:p>
          <a:p>
            <a:r>
              <a:rPr lang="en-GB">
                <a:latin typeface="Cera Pro"/>
              </a:rPr>
              <a:t>Practitioners requested support around 'upskilling' in comparison to intervention programmes to establish a 'best practice' model for their settings</a:t>
            </a:r>
            <a:endParaRPr lang="en-GB"/>
          </a:p>
          <a:p>
            <a:r>
              <a:rPr lang="en-GB">
                <a:latin typeface="Cera Pro"/>
              </a:rPr>
              <a:t>84% of practitioners requested face to face events</a:t>
            </a:r>
            <a:endParaRPr lang="en-GB"/>
          </a:p>
          <a:p>
            <a:r>
              <a:rPr lang="en-GB">
                <a:latin typeface="Cera Pro"/>
              </a:rPr>
              <a:t>100% of hub output includes CL </a:t>
            </a:r>
            <a:endParaRPr lang="en-GB"/>
          </a:p>
          <a:p>
            <a:endParaRPr lang="en-GB"/>
          </a:p>
          <a:p>
            <a:endParaRPr lang="en-GB"/>
          </a:p>
          <a:p>
            <a:endParaRPr lang="en-GB"/>
          </a:p>
          <a:p>
            <a:endParaRPr lang="en-GB"/>
          </a:p>
        </p:txBody>
      </p:sp>
      <p:pic>
        <p:nvPicPr>
          <p:cNvPr id="5" name="Picture 4" descr="A close up of a logo&#10;&#10;Description automatically generated">
            <a:extLst>
              <a:ext uri="{FF2B5EF4-FFF2-40B4-BE49-F238E27FC236}">
                <a16:creationId xmlns:a16="http://schemas.microsoft.com/office/drawing/2014/main" id="{805C8E0C-E74E-9A67-998E-CFFF36F80DAD}"/>
              </a:ext>
            </a:extLst>
          </p:cNvPr>
          <p:cNvPicPr>
            <a:picLocks noChangeAspect="1"/>
          </p:cNvPicPr>
          <p:nvPr/>
        </p:nvPicPr>
        <p:blipFill>
          <a:blip r:embed="rId3"/>
          <a:stretch>
            <a:fillRect/>
          </a:stretch>
        </p:blipFill>
        <p:spPr>
          <a:xfrm>
            <a:off x="9902379" y="5821665"/>
            <a:ext cx="1788647" cy="710595"/>
          </a:xfrm>
          <a:prstGeom prst="rect">
            <a:avLst/>
          </a:prstGeom>
        </p:spPr>
      </p:pic>
    </p:spTree>
    <p:extLst>
      <p:ext uri="{BB962C8B-B14F-4D97-AF65-F5344CB8AC3E}">
        <p14:creationId xmlns:p14="http://schemas.microsoft.com/office/powerpoint/2010/main" val="264795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D6A9-33B8-7FD2-99C1-1F9B8C95DDF2}"/>
              </a:ext>
            </a:extLst>
          </p:cNvPr>
          <p:cNvSpPr>
            <a:spLocks noGrp="1"/>
          </p:cNvSpPr>
          <p:nvPr>
            <p:ph type="title"/>
          </p:nvPr>
        </p:nvSpPr>
        <p:spPr>
          <a:xfrm>
            <a:off x="701965" y="955360"/>
            <a:ext cx="9313906" cy="1325563"/>
          </a:xfrm>
        </p:spPr>
        <p:txBody>
          <a:bodyPr>
            <a:normAutofit fontScale="90000"/>
          </a:bodyPr>
          <a:lstStyle/>
          <a:p>
            <a:r>
              <a:rPr lang="en-GB" dirty="0">
                <a:latin typeface="Cera Round Pro"/>
              </a:rPr>
              <a:t>Meeting the needs of our localities in</a:t>
            </a:r>
            <a:br>
              <a:rPr lang="en-GB" dirty="0">
                <a:latin typeface="Cera Round Pro"/>
              </a:rPr>
            </a:br>
            <a:r>
              <a:rPr lang="en-GB" dirty="0">
                <a:latin typeface="Cera Round Pro"/>
              </a:rPr>
              <a:t>The </a:t>
            </a:r>
            <a:r>
              <a:rPr lang="en-GB" dirty="0"/>
              <a:t>Derbyshire &amp; Nottinghamshire </a:t>
            </a:r>
            <a:r>
              <a:rPr lang="en-GB" dirty="0">
                <a:latin typeface="Cera Round Pro"/>
              </a:rPr>
              <a:t>EY SPH</a:t>
            </a:r>
            <a:endParaRPr lang="en-GB" dirty="0"/>
          </a:p>
        </p:txBody>
      </p:sp>
      <p:sp>
        <p:nvSpPr>
          <p:cNvPr id="3" name="Content Placeholder 2">
            <a:extLst>
              <a:ext uri="{FF2B5EF4-FFF2-40B4-BE49-F238E27FC236}">
                <a16:creationId xmlns:a16="http://schemas.microsoft.com/office/drawing/2014/main" id="{0B2E7006-20EA-7929-76AD-E0494E428A04}"/>
              </a:ext>
            </a:extLst>
          </p:cNvPr>
          <p:cNvSpPr>
            <a:spLocks noGrp="1"/>
          </p:cNvSpPr>
          <p:nvPr>
            <p:ph idx="1"/>
          </p:nvPr>
        </p:nvSpPr>
        <p:spPr/>
        <p:txBody>
          <a:bodyPr>
            <a:normAutofit fontScale="92500" lnSpcReduction="20000"/>
          </a:bodyPr>
          <a:lstStyle/>
          <a:p>
            <a:r>
              <a:rPr lang="en-GB" dirty="0"/>
              <a:t>Needs analysis across four local authorities identified Communication and Language Development as a key area of increasing need.</a:t>
            </a:r>
          </a:p>
          <a:p>
            <a:r>
              <a:rPr lang="en-GB" dirty="0"/>
              <a:t>Feedback from settings registered with the SPH identifies C&amp;L development as an area where they would most like support.</a:t>
            </a:r>
          </a:p>
          <a:p>
            <a:r>
              <a:rPr lang="en-GB" dirty="0"/>
              <a:t>Focus has been on upskilling whole workforce and improving universal provision for all children, alongside specific interventions for some children.  </a:t>
            </a:r>
          </a:p>
          <a:p>
            <a:r>
              <a:rPr lang="en-GB" dirty="0">
                <a:solidFill>
                  <a:schemeClr val="tx1"/>
                </a:solidFill>
              </a:rPr>
              <a:t>Specific challenges where there are high levels of EAL in the workforce.</a:t>
            </a:r>
          </a:p>
        </p:txBody>
      </p:sp>
    </p:spTree>
    <p:extLst>
      <p:ext uri="{BB962C8B-B14F-4D97-AF65-F5344CB8AC3E}">
        <p14:creationId xmlns:p14="http://schemas.microsoft.com/office/powerpoint/2010/main" val="3148177276"/>
      </p:ext>
    </p:extLst>
  </p:cSld>
  <p:clrMapOvr>
    <a:masterClrMapping/>
  </p:clrMapOvr>
</p:sld>
</file>

<file path=ppt/theme/theme1.xml><?xml version="1.0" encoding="utf-8"?>
<a:theme xmlns:a="http://schemas.openxmlformats.org/drawingml/2006/main" name="Office Theme">
  <a:themeElements>
    <a:clrScheme name="NCB_COLOURS">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Custom 2">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AD4CF19-5E61-404A-B7C4-214B3C027BDE}" vid="{F464787D-1D42-432F-8E0D-8D72CCF45C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6ae49f3-829e-48a4-b770-42088e17cf9e" xsi:nil="true"/>
    <lcf76f155ced4ddcb4097134ff3c332f xmlns="1a7c69af-98df-481b-aefd-a9a73abe57a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D2BEED754FB34FB9A8EECC0DE65D11" ma:contentTypeVersion="12" ma:contentTypeDescription="Create a new document." ma:contentTypeScope="" ma:versionID="8d56ea960d3017601e5249993dce9770">
  <xsd:schema xmlns:xsd="http://www.w3.org/2001/XMLSchema" xmlns:xs="http://www.w3.org/2001/XMLSchema" xmlns:p="http://schemas.microsoft.com/office/2006/metadata/properties" xmlns:ns2="1a7c69af-98df-481b-aefd-a9a73abe57ac" xmlns:ns3="16ae49f3-829e-48a4-b770-42088e17cf9e" targetNamespace="http://schemas.microsoft.com/office/2006/metadata/properties" ma:root="true" ma:fieldsID="ca57cf14da78bfbb7ce7f60a9a12f309" ns2:_="" ns3:_="">
    <xsd:import namespace="1a7c69af-98df-481b-aefd-a9a73abe57ac"/>
    <xsd:import namespace="16ae49f3-829e-48a4-b770-42088e17cf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7c69af-98df-481b-aefd-a9a73abe57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5d4c797-396b-422f-9324-c7326d1857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ae49f3-829e-48a4-b770-42088e17cf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6b1b432-1b3f-4e3d-84fa-547afe762041}" ma:internalName="TaxCatchAll" ma:showField="CatchAllData" ma:web="16ae49f3-829e-48a4-b770-42088e17cf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EE4AC4-E238-4E63-B058-5CB228A12F95}">
  <ds:schemaRefs>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schemas.microsoft.com/office/infopath/2007/PartnerControls"/>
    <ds:schemaRef ds:uri="249ebf64-3396-4d38-98ee-a92d512a50a9"/>
    <ds:schemaRef ds:uri="http://www.w3.org/XML/1998/namespace"/>
    <ds:schemaRef ds:uri="http://purl.org/dc/elements/1.1/"/>
    <ds:schemaRef ds:uri="16ae49f3-829e-48a4-b770-42088e17cf9e"/>
    <ds:schemaRef ds:uri="http://purl.org/dc/dcmitype/"/>
  </ds:schemaRefs>
</ds:datastoreItem>
</file>

<file path=customXml/itemProps2.xml><?xml version="1.0" encoding="utf-8"?>
<ds:datastoreItem xmlns:ds="http://schemas.openxmlformats.org/officeDocument/2006/customXml" ds:itemID="{E4280866-C923-4305-9C5A-E5492FE7B897}">
  <ds:schemaRefs>
    <ds:schemaRef ds:uri="http://schemas.microsoft.com/sharepoint/v3/contenttype/forms"/>
  </ds:schemaRefs>
</ds:datastoreItem>
</file>

<file path=customXml/itemProps3.xml><?xml version="1.0" encoding="utf-8"?>
<ds:datastoreItem xmlns:ds="http://schemas.openxmlformats.org/officeDocument/2006/customXml" ds:itemID="{D3B4BB69-6B90-42D2-B430-A09C60C1BAF7}"/>
</file>

<file path=docProps/app.xml><?xml version="1.0" encoding="utf-8"?>
<Properties xmlns="http://schemas.openxmlformats.org/officeDocument/2006/extended-properties" xmlns:vt="http://schemas.openxmlformats.org/officeDocument/2006/docPropsVTypes">
  <Template>NCB PowerPoint Template</Template>
  <TotalTime>14344</TotalTime>
  <Words>3076</Words>
  <Application>Microsoft Office PowerPoint</Application>
  <PresentationFormat>Widescreen</PresentationFormat>
  <Paragraphs>280</Paragraphs>
  <Slides>29</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Cera Pro</vt:lpstr>
      <vt:lpstr>Cera Round Pro</vt:lpstr>
      <vt:lpstr>Myriad Pro</vt:lpstr>
      <vt:lpstr>Segoe UI</vt:lpstr>
      <vt:lpstr>Office Theme</vt:lpstr>
      <vt:lpstr>Communication and Language</vt:lpstr>
      <vt:lpstr>PowerPoint Presentation</vt:lpstr>
      <vt:lpstr>Where we began….</vt:lpstr>
      <vt:lpstr>C&amp;L in the headlines </vt:lpstr>
      <vt:lpstr>What is the National Picture?</vt:lpstr>
      <vt:lpstr>Evidence about impact on life chances</vt:lpstr>
      <vt:lpstr>Meeting the needs of our localities in The South West EY SPH</vt:lpstr>
      <vt:lpstr>Meeting the needs of our localities in The North East of England  EY SPH</vt:lpstr>
      <vt:lpstr>Meeting the needs of our localities in The Derbyshire &amp; Nottinghamshire EY SPH</vt:lpstr>
      <vt:lpstr>Meeting the needs of our localities in The St Edmund’s EY SPH Yorkshire &amp; The Humber</vt:lpstr>
      <vt:lpstr>The road we’ve travelled…</vt:lpstr>
      <vt:lpstr>Partners and Stakeholders</vt:lpstr>
      <vt:lpstr>Overcoming Challenges</vt:lpstr>
      <vt:lpstr>A Graduated Approach and High-quality Teaching Models</vt:lpstr>
      <vt:lpstr>Work to be Celebrated (EEF Programmes)</vt:lpstr>
      <vt:lpstr>Spotlight on Early Talk Boost (NL)</vt:lpstr>
      <vt:lpstr>Feedback &amp; Impact</vt:lpstr>
      <vt:lpstr>Work to be Celebrated (Workshops and Networks)</vt:lpstr>
      <vt:lpstr>Work to be Celebrated (Resources)</vt:lpstr>
      <vt:lpstr>PowerPoint Presentation</vt:lpstr>
      <vt:lpstr>Work to be Celebrated (Childminders)</vt:lpstr>
      <vt:lpstr>Our Impact</vt:lpstr>
      <vt:lpstr>PowerPoint Presentation</vt:lpstr>
      <vt:lpstr>Where are we heading next?</vt:lpstr>
      <vt:lpstr>Future Plans (online CPD &amp; resources)</vt:lpstr>
      <vt:lpstr>Future Plans (EEF) </vt:lpstr>
      <vt:lpstr>Future Plans (CPD Events) </vt:lpstr>
      <vt:lpstr>Future Plans (Networks)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Darby</dc:creator>
  <cp:lastModifiedBy>Theresa Johnson</cp:lastModifiedBy>
  <cp:revision>14</cp:revision>
  <dcterms:created xsi:type="dcterms:W3CDTF">2024-01-18T15:27:08Z</dcterms:created>
  <dcterms:modified xsi:type="dcterms:W3CDTF">2024-02-28T14:19:26Z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0x010100EAD2BEED754FB34FB9A8EECC0DE65D11</vt:lpwstr>
  </property>
  <property fmtid="{D5CDD505-2E9C-101B-9397-08002B2CF9AE}" pid="3" name="MediaServiceImageTags">
    <vt:lpwstr/>
  </property>
</Properties>
</file>