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9"/>
  </p:notesMasterIdLst>
  <p:sldIdLst>
    <p:sldId id="267" r:id="rId6"/>
    <p:sldId id="2145706661" r:id="rId7"/>
    <p:sldId id="2145706662" r:id="rId8"/>
    <p:sldId id="2145706663" r:id="rId9"/>
    <p:sldId id="2145706665" r:id="rId10"/>
    <p:sldId id="2145706670" r:id="rId11"/>
    <p:sldId id="262" r:id="rId12"/>
    <p:sldId id="2145706668" r:id="rId13"/>
    <p:sldId id="2145706669" r:id="rId14"/>
    <p:sldId id="2145706652" r:id="rId15"/>
    <p:sldId id="2145706659" r:id="rId16"/>
    <p:sldId id="2145706658" r:id="rId17"/>
    <p:sldId id="298" r:id="rId18"/>
    <p:sldId id="261" r:id="rId19"/>
    <p:sldId id="305" r:id="rId20"/>
    <p:sldId id="2145706671" r:id="rId21"/>
    <p:sldId id="2145706672" r:id="rId22"/>
    <p:sldId id="2145706676" r:id="rId23"/>
    <p:sldId id="268" r:id="rId24"/>
    <p:sldId id="371" r:id="rId25"/>
    <p:sldId id="366" r:id="rId26"/>
    <p:sldId id="367" r:id="rId27"/>
    <p:sldId id="368" r:id="rId28"/>
    <p:sldId id="370" r:id="rId29"/>
    <p:sldId id="369" r:id="rId30"/>
    <p:sldId id="2145706673" r:id="rId31"/>
    <p:sldId id="256" r:id="rId32"/>
    <p:sldId id="257" r:id="rId33"/>
    <p:sldId id="258" r:id="rId34"/>
    <p:sldId id="259" r:id="rId35"/>
    <p:sldId id="260" r:id="rId36"/>
    <p:sldId id="2145706677" r:id="rId37"/>
    <p:sldId id="2145706675" r:id="rId38"/>
    <p:sldId id="2145706678" r:id="rId39"/>
    <p:sldId id="2145706679" r:id="rId40"/>
    <p:sldId id="2145706680" r:id="rId41"/>
    <p:sldId id="2145706681" r:id="rId42"/>
    <p:sldId id="2145706682" r:id="rId43"/>
    <p:sldId id="2145706683" r:id="rId44"/>
    <p:sldId id="2145706684" r:id="rId45"/>
    <p:sldId id="263" r:id="rId46"/>
    <p:sldId id="264" r:id="rId47"/>
    <p:sldId id="265" r:id="rId48"/>
    <p:sldId id="266" r:id="rId49"/>
    <p:sldId id="2145706685" r:id="rId50"/>
    <p:sldId id="2145706674" r:id="rId51"/>
    <p:sldId id="386" r:id="rId52"/>
    <p:sldId id="388" r:id="rId53"/>
    <p:sldId id="390" r:id="rId54"/>
    <p:sldId id="2145706686" r:id="rId55"/>
    <p:sldId id="2145706687" r:id="rId56"/>
    <p:sldId id="383" r:id="rId57"/>
    <p:sldId id="382" r:id="rId58"/>
    <p:sldId id="384" r:id="rId59"/>
    <p:sldId id="285" r:id="rId60"/>
    <p:sldId id="385" r:id="rId61"/>
    <p:sldId id="2145706688" r:id="rId62"/>
    <p:sldId id="2145706691" r:id="rId63"/>
    <p:sldId id="2145706690" r:id="rId64"/>
    <p:sldId id="2145706689" r:id="rId65"/>
    <p:sldId id="2145706692" r:id="rId66"/>
    <p:sldId id="2145706693" r:id="rId67"/>
    <p:sldId id="214570669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F15D85-A20E-27DD-05BD-E2A4BDF6A52B}" name="ASHWORTH, Alice" initials="AA" userId="S::Alice.ASHWORTH@EDUCATION.GOV.UK::3619e7c6-bb63-454f-914b-93687c1588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FF557A"/>
    <a:srgbClr val="3A8DFF"/>
    <a:srgbClr val="FFBF00"/>
    <a:srgbClr val="8757E5"/>
    <a:srgbClr val="875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789" autoAdjust="0"/>
  </p:normalViewPr>
  <p:slideViewPr>
    <p:cSldViewPr snapToGrid="0">
      <p:cViewPr varScale="1">
        <p:scale>
          <a:sx n="53" d="100"/>
          <a:sy n="53" d="100"/>
        </p:scale>
        <p:origin x="1766" y="29"/>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Bows" userId="ed87eeb6-0a34-4e30-8781-173912310a27" providerId="ADAL" clId="{4CF54E88-3D2C-4097-AB4D-150CCD0D56EC}"/>
    <pc:docChg chg="delSld">
      <pc:chgData name="Bill Bows" userId="ed87eeb6-0a34-4e30-8781-173912310a27" providerId="ADAL" clId="{4CF54E88-3D2C-4097-AB4D-150CCD0D56EC}" dt="2024-03-12T14:58:38.717" v="1" actId="47"/>
      <pc:docMkLst>
        <pc:docMk/>
      </pc:docMkLst>
      <pc:sldChg chg="del">
        <pc:chgData name="Bill Bows" userId="ed87eeb6-0a34-4e30-8781-173912310a27" providerId="ADAL" clId="{4CF54E88-3D2C-4097-AB4D-150CCD0D56EC}" dt="2024-03-12T14:58:34.799" v="0" actId="47"/>
        <pc:sldMkLst>
          <pc:docMk/>
          <pc:sldMk cId="6647473" sldId="2145706666"/>
        </pc:sldMkLst>
      </pc:sldChg>
      <pc:sldChg chg="del">
        <pc:chgData name="Bill Bows" userId="ed87eeb6-0a34-4e30-8781-173912310a27" providerId="ADAL" clId="{4CF54E88-3D2C-4097-AB4D-150CCD0D56EC}" dt="2024-03-12T14:58:38.717" v="1" actId="47"/>
        <pc:sldMkLst>
          <pc:docMk/>
          <pc:sldMk cId="4141470427" sldId="21457066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6EB53-AF89-9445-8951-1DFB4325455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3987D1DE-CCE8-DF46-9E51-2A2226B3C0F8}">
      <dgm:prSet phldrT="[Text]"/>
      <dgm:spPr/>
      <dgm:t>
        <a:bodyPr/>
        <a:lstStyle/>
        <a:p>
          <a:r>
            <a:rPr lang="en-GB" dirty="0"/>
            <a:t>Executive     SPH Team </a:t>
          </a:r>
        </a:p>
      </dgm:t>
    </dgm:pt>
    <dgm:pt modelId="{67DE6915-8DB8-FB4A-AC8A-DE74A0FF485D}" type="parTrans" cxnId="{8F0CF992-F01A-0143-AD1C-047E29A1FAA0}">
      <dgm:prSet/>
      <dgm:spPr/>
      <dgm:t>
        <a:bodyPr/>
        <a:lstStyle/>
        <a:p>
          <a:endParaRPr lang="en-GB"/>
        </a:p>
      </dgm:t>
    </dgm:pt>
    <dgm:pt modelId="{513E56D6-8294-5943-B87A-D68772EEEB95}" type="sibTrans" cxnId="{8F0CF992-F01A-0143-AD1C-047E29A1FAA0}">
      <dgm:prSet/>
      <dgm:spPr/>
      <dgm:t>
        <a:bodyPr/>
        <a:lstStyle/>
        <a:p>
          <a:endParaRPr lang="en-GB"/>
        </a:p>
      </dgm:t>
    </dgm:pt>
    <dgm:pt modelId="{BB8B5D35-F98E-5F45-8E32-B298CBA8D8D7}">
      <dgm:prSet phldrT="[Text]"/>
      <dgm:spPr/>
      <dgm:t>
        <a:bodyPr/>
        <a:lstStyle/>
        <a:p>
          <a:r>
            <a:rPr lang="en-GB" dirty="0"/>
            <a:t>Special Education School </a:t>
          </a:r>
        </a:p>
      </dgm:t>
    </dgm:pt>
    <dgm:pt modelId="{6DE27FE4-E57F-8540-9A9B-40D9918D3A17}" type="parTrans" cxnId="{E10FB138-B708-2248-95E4-4AFEC9161668}">
      <dgm:prSet/>
      <dgm:spPr/>
      <dgm:t>
        <a:bodyPr/>
        <a:lstStyle/>
        <a:p>
          <a:endParaRPr lang="en-GB"/>
        </a:p>
      </dgm:t>
    </dgm:pt>
    <dgm:pt modelId="{57112749-C174-0945-9F61-AB141C2C56EE}" type="sibTrans" cxnId="{E10FB138-B708-2248-95E4-4AFEC9161668}">
      <dgm:prSet/>
      <dgm:spPr/>
      <dgm:t>
        <a:bodyPr/>
        <a:lstStyle/>
        <a:p>
          <a:endParaRPr lang="en-GB"/>
        </a:p>
      </dgm:t>
    </dgm:pt>
    <dgm:pt modelId="{71D2706F-6FE7-0345-91A4-18508D770CD8}">
      <dgm:prSet phldrT="[Text]"/>
      <dgm:spPr/>
      <dgm:t>
        <a:bodyPr/>
        <a:lstStyle/>
        <a:p>
          <a:r>
            <a:rPr lang="en-GB" dirty="0"/>
            <a:t>Childminder </a:t>
          </a:r>
        </a:p>
      </dgm:t>
    </dgm:pt>
    <dgm:pt modelId="{E0729208-907F-6C40-9D6F-EC77FB2DAC45}" type="parTrans" cxnId="{5A44059C-1ED5-0345-B4E4-6E677CDA50EC}">
      <dgm:prSet/>
      <dgm:spPr/>
      <dgm:t>
        <a:bodyPr/>
        <a:lstStyle/>
        <a:p>
          <a:endParaRPr lang="en-GB"/>
        </a:p>
      </dgm:t>
    </dgm:pt>
    <dgm:pt modelId="{AF705AB5-1C1E-6D4A-961E-D1E2A0C7E3B5}" type="sibTrans" cxnId="{5A44059C-1ED5-0345-B4E4-6E677CDA50EC}">
      <dgm:prSet/>
      <dgm:spPr/>
      <dgm:t>
        <a:bodyPr/>
        <a:lstStyle/>
        <a:p>
          <a:endParaRPr lang="en-GB"/>
        </a:p>
      </dgm:t>
    </dgm:pt>
    <dgm:pt modelId="{9FDFB903-E1C2-B14D-A6D6-F85382CD1817}">
      <dgm:prSet phldrT="[Text]"/>
      <dgm:spPr/>
      <dgm:t>
        <a:bodyPr/>
        <a:lstStyle/>
        <a:p>
          <a:r>
            <a:rPr lang="en-GB" dirty="0"/>
            <a:t>PVI</a:t>
          </a:r>
        </a:p>
      </dgm:t>
    </dgm:pt>
    <dgm:pt modelId="{A22ADAEE-F637-8B46-80E7-30CB8CFE3ADA}" type="sibTrans" cxnId="{A66553F9-B20F-A34B-813F-C5287520F599}">
      <dgm:prSet/>
      <dgm:spPr/>
      <dgm:t>
        <a:bodyPr/>
        <a:lstStyle/>
        <a:p>
          <a:endParaRPr lang="en-GB"/>
        </a:p>
      </dgm:t>
    </dgm:pt>
    <dgm:pt modelId="{A90AD5CB-7B4B-EE45-8F9E-1D2DAB993663}" type="parTrans" cxnId="{A66553F9-B20F-A34B-813F-C5287520F599}">
      <dgm:prSet/>
      <dgm:spPr/>
      <dgm:t>
        <a:bodyPr/>
        <a:lstStyle/>
        <a:p>
          <a:endParaRPr lang="en-GB"/>
        </a:p>
      </dgm:t>
    </dgm:pt>
    <dgm:pt modelId="{C2ECBCF6-5C7F-4044-B881-B4BB4339D8C4}">
      <dgm:prSet phldrT="[Text]"/>
      <dgm:spPr/>
      <dgm:t>
        <a:bodyPr/>
        <a:lstStyle/>
        <a:p>
          <a:r>
            <a:rPr lang="en-GB" dirty="0"/>
            <a:t>SPH Lead school </a:t>
          </a:r>
        </a:p>
      </dgm:t>
    </dgm:pt>
    <dgm:pt modelId="{596A7685-D331-744A-94F6-31838FB8524D}" type="sibTrans" cxnId="{39085F20-87A6-D542-B0A0-EA83CE0E2C38}">
      <dgm:prSet/>
      <dgm:spPr/>
      <dgm:t>
        <a:bodyPr/>
        <a:lstStyle/>
        <a:p>
          <a:endParaRPr lang="en-GB"/>
        </a:p>
      </dgm:t>
    </dgm:pt>
    <dgm:pt modelId="{12952021-2AF4-5544-9F6B-6AB3CDDB89E4}" type="parTrans" cxnId="{39085F20-87A6-D542-B0A0-EA83CE0E2C38}">
      <dgm:prSet/>
      <dgm:spPr/>
      <dgm:t>
        <a:bodyPr/>
        <a:lstStyle/>
        <a:p>
          <a:endParaRPr lang="en-GB"/>
        </a:p>
      </dgm:t>
    </dgm:pt>
    <dgm:pt modelId="{FF3B743A-90E1-9E43-A742-06469CB92050}">
      <dgm:prSet/>
      <dgm:spPr/>
      <dgm:t>
        <a:bodyPr/>
        <a:lstStyle/>
        <a:p>
          <a:r>
            <a:rPr lang="en-GB" dirty="0"/>
            <a:t>Primary School   </a:t>
          </a:r>
        </a:p>
      </dgm:t>
    </dgm:pt>
    <dgm:pt modelId="{BA8AC93E-3BE7-6F4E-B081-37BAB2AE55CC}" type="parTrans" cxnId="{0D50D442-F149-FD47-A410-2B8355D9AC9F}">
      <dgm:prSet/>
      <dgm:spPr/>
      <dgm:t>
        <a:bodyPr/>
        <a:lstStyle/>
        <a:p>
          <a:endParaRPr lang="en-GB"/>
        </a:p>
      </dgm:t>
    </dgm:pt>
    <dgm:pt modelId="{C2C19851-2F6F-F145-AA4A-E365F6CB4FAF}" type="sibTrans" cxnId="{0D50D442-F149-FD47-A410-2B8355D9AC9F}">
      <dgm:prSet/>
      <dgm:spPr/>
      <dgm:t>
        <a:bodyPr/>
        <a:lstStyle/>
        <a:p>
          <a:endParaRPr lang="en-GB"/>
        </a:p>
      </dgm:t>
    </dgm:pt>
    <dgm:pt modelId="{08BBFE4C-0F4A-4543-8E7A-38488F9D1883}">
      <dgm:prSet/>
      <dgm:spPr/>
      <dgm:t>
        <a:bodyPr/>
        <a:lstStyle/>
        <a:p>
          <a:r>
            <a:rPr lang="en-GB" dirty="0"/>
            <a:t>SPH Governors </a:t>
          </a:r>
        </a:p>
      </dgm:t>
    </dgm:pt>
    <dgm:pt modelId="{596B86D3-CB5C-3047-A113-09429FDA2DEC}" type="parTrans" cxnId="{617FBB10-3FEF-0440-899C-74E4E80F500D}">
      <dgm:prSet/>
      <dgm:spPr/>
      <dgm:t>
        <a:bodyPr/>
        <a:lstStyle/>
        <a:p>
          <a:endParaRPr lang="en-GB"/>
        </a:p>
      </dgm:t>
    </dgm:pt>
    <dgm:pt modelId="{F1DAA5E6-99E4-E341-A08B-9C581EBA1683}" type="sibTrans" cxnId="{617FBB10-3FEF-0440-899C-74E4E80F500D}">
      <dgm:prSet/>
      <dgm:spPr/>
      <dgm:t>
        <a:bodyPr/>
        <a:lstStyle/>
        <a:p>
          <a:endParaRPr lang="en-GB"/>
        </a:p>
      </dgm:t>
    </dgm:pt>
    <dgm:pt modelId="{D2955571-A313-724F-BFCF-3EF395BD6779}">
      <dgm:prSet/>
      <dgm:spPr/>
      <dgm:t>
        <a:bodyPr/>
        <a:lstStyle/>
        <a:p>
          <a:r>
            <a:rPr lang="en-GB" dirty="0"/>
            <a:t>NCB</a:t>
          </a:r>
        </a:p>
      </dgm:t>
    </dgm:pt>
    <dgm:pt modelId="{C21D31C1-D885-EC4D-A9BF-BCCA2EDBBDF9}" type="parTrans" cxnId="{DA0054B3-7656-3D4C-830B-500BB3C4CA83}">
      <dgm:prSet/>
      <dgm:spPr/>
      <dgm:t>
        <a:bodyPr/>
        <a:lstStyle/>
        <a:p>
          <a:endParaRPr lang="en-GB"/>
        </a:p>
      </dgm:t>
    </dgm:pt>
    <dgm:pt modelId="{7B1BDE8E-FEE7-1543-966A-C749634B5E60}" type="sibTrans" cxnId="{DA0054B3-7656-3D4C-830B-500BB3C4CA83}">
      <dgm:prSet/>
      <dgm:spPr/>
      <dgm:t>
        <a:bodyPr/>
        <a:lstStyle/>
        <a:p>
          <a:endParaRPr lang="en-GB"/>
        </a:p>
      </dgm:t>
    </dgm:pt>
    <dgm:pt modelId="{916731BF-9839-1540-A98F-F47E5B50A887}">
      <dgm:prSet/>
      <dgm:spPr/>
      <dgm:t>
        <a:bodyPr/>
        <a:lstStyle/>
        <a:p>
          <a:r>
            <a:rPr lang="en-GB" dirty="0"/>
            <a:t>Research School </a:t>
          </a:r>
        </a:p>
      </dgm:t>
    </dgm:pt>
    <dgm:pt modelId="{E66A238D-17A5-984D-9197-1D75520A3452}" type="parTrans" cxnId="{EB6459CF-F0B2-694D-94DA-97B602C69C9D}">
      <dgm:prSet/>
      <dgm:spPr/>
      <dgm:t>
        <a:bodyPr/>
        <a:lstStyle/>
        <a:p>
          <a:endParaRPr lang="en-GB"/>
        </a:p>
      </dgm:t>
    </dgm:pt>
    <dgm:pt modelId="{6F9AA181-73B8-C94F-AD37-7A60F7283D53}" type="sibTrans" cxnId="{EB6459CF-F0B2-694D-94DA-97B602C69C9D}">
      <dgm:prSet/>
      <dgm:spPr/>
      <dgm:t>
        <a:bodyPr/>
        <a:lstStyle/>
        <a:p>
          <a:endParaRPr lang="en-GB"/>
        </a:p>
      </dgm:t>
    </dgm:pt>
    <dgm:pt modelId="{2469A5F3-D52C-3C49-A699-3020652F9895}">
      <dgm:prSet/>
      <dgm:spPr/>
      <dgm:t>
        <a:bodyPr/>
        <a:lstStyle/>
        <a:p>
          <a:r>
            <a:rPr lang="en-GB" dirty="0"/>
            <a:t>Early Excellence Nursery </a:t>
          </a:r>
        </a:p>
      </dgm:t>
    </dgm:pt>
    <dgm:pt modelId="{E93F7578-1538-8A4B-A999-9D01C69C41A6}" type="parTrans" cxnId="{BF321446-5CB6-E84B-9F32-32DB9139AB6A}">
      <dgm:prSet/>
      <dgm:spPr/>
      <dgm:t>
        <a:bodyPr/>
        <a:lstStyle/>
        <a:p>
          <a:endParaRPr lang="en-GB"/>
        </a:p>
      </dgm:t>
    </dgm:pt>
    <dgm:pt modelId="{963843D7-F6AF-1A4D-A623-448D69AEE053}" type="sibTrans" cxnId="{BF321446-5CB6-E84B-9F32-32DB9139AB6A}">
      <dgm:prSet/>
      <dgm:spPr/>
      <dgm:t>
        <a:bodyPr/>
        <a:lstStyle/>
        <a:p>
          <a:endParaRPr lang="en-GB"/>
        </a:p>
      </dgm:t>
    </dgm:pt>
    <dgm:pt modelId="{BCD1E306-6489-924E-91FF-1C8E4295865E}">
      <dgm:prSet/>
      <dgm:spPr/>
      <dgm:t>
        <a:bodyPr/>
        <a:lstStyle/>
        <a:p>
          <a:r>
            <a:rPr lang="en-GB" dirty="0"/>
            <a:t>WISE Academies Trustees </a:t>
          </a:r>
        </a:p>
      </dgm:t>
    </dgm:pt>
    <dgm:pt modelId="{FC06D0E5-8568-0B49-8988-4E604DDCF559}" type="parTrans" cxnId="{2F91187C-F0A4-6E41-B280-764480E8FE3C}">
      <dgm:prSet/>
      <dgm:spPr/>
      <dgm:t>
        <a:bodyPr/>
        <a:lstStyle/>
        <a:p>
          <a:endParaRPr lang="en-GB"/>
        </a:p>
      </dgm:t>
    </dgm:pt>
    <dgm:pt modelId="{9CD5C175-B753-BE45-A9BF-F1CF590F8B0E}" type="sibTrans" cxnId="{2F91187C-F0A4-6E41-B280-764480E8FE3C}">
      <dgm:prSet/>
      <dgm:spPr/>
      <dgm:t>
        <a:bodyPr/>
        <a:lstStyle/>
        <a:p>
          <a:endParaRPr lang="en-GB"/>
        </a:p>
      </dgm:t>
    </dgm:pt>
    <dgm:pt modelId="{71D01272-725D-954E-A75E-9EECC8E125D4}" type="pres">
      <dgm:prSet presAssocID="{4116EB53-AF89-9445-8951-1DFB43254551}" presName="hierChild1" presStyleCnt="0">
        <dgm:presLayoutVars>
          <dgm:chPref val="1"/>
          <dgm:dir/>
          <dgm:animOne val="branch"/>
          <dgm:animLvl val="lvl"/>
          <dgm:resizeHandles/>
        </dgm:presLayoutVars>
      </dgm:prSet>
      <dgm:spPr/>
    </dgm:pt>
    <dgm:pt modelId="{3FA08D54-20DD-0C41-8623-65E8F7601F26}" type="pres">
      <dgm:prSet presAssocID="{3987D1DE-CCE8-DF46-9E51-2A2226B3C0F8}" presName="hierRoot1" presStyleCnt="0"/>
      <dgm:spPr/>
    </dgm:pt>
    <dgm:pt modelId="{C97C24BB-F303-A54A-9662-0FB2FF4D137E}" type="pres">
      <dgm:prSet presAssocID="{3987D1DE-CCE8-DF46-9E51-2A2226B3C0F8}" presName="composite" presStyleCnt="0"/>
      <dgm:spPr/>
    </dgm:pt>
    <dgm:pt modelId="{614C50AD-C695-7047-AD48-B2C77D964AB8}" type="pres">
      <dgm:prSet presAssocID="{3987D1DE-CCE8-DF46-9E51-2A2226B3C0F8}" presName="background" presStyleLbl="node0" presStyleIdx="0" presStyleCnt="2"/>
      <dgm:spPr>
        <a:solidFill>
          <a:schemeClr val="accent2"/>
        </a:solidFill>
      </dgm:spPr>
    </dgm:pt>
    <dgm:pt modelId="{0A9F65B4-2B07-E842-8843-5B9E53C72DAC}" type="pres">
      <dgm:prSet presAssocID="{3987D1DE-CCE8-DF46-9E51-2A2226B3C0F8}" presName="text" presStyleLbl="fgAcc0" presStyleIdx="0" presStyleCnt="2">
        <dgm:presLayoutVars>
          <dgm:chPref val="3"/>
        </dgm:presLayoutVars>
      </dgm:prSet>
      <dgm:spPr/>
    </dgm:pt>
    <dgm:pt modelId="{4987475C-F879-CF47-B141-CB5FB2B18FB1}" type="pres">
      <dgm:prSet presAssocID="{3987D1DE-CCE8-DF46-9E51-2A2226B3C0F8}" presName="hierChild2" presStyleCnt="0"/>
      <dgm:spPr/>
    </dgm:pt>
    <dgm:pt modelId="{F6B1B6BB-94E4-D941-8B7A-F17E7D76927F}" type="pres">
      <dgm:prSet presAssocID="{BA8AC93E-3BE7-6F4E-B081-37BAB2AE55CC}" presName="Name10" presStyleLbl="parChTrans1D2" presStyleIdx="0" presStyleCnt="5"/>
      <dgm:spPr/>
    </dgm:pt>
    <dgm:pt modelId="{BD57423A-35B3-5249-8175-640D64A7F8F7}" type="pres">
      <dgm:prSet presAssocID="{FF3B743A-90E1-9E43-A742-06469CB92050}" presName="hierRoot2" presStyleCnt="0"/>
      <dgm:spPr/>
    </dgm:pt>
    <dgm:pt modelId="{195DF003-707D-394D-B024-1F5CEE418532}" type="pres">
      <dgm:prSet presAssocID="{FF3B743A-90E1-9E43-A742-06469CB92050}" presName="composite2" presStyleCnt="0"/>
      <dgm:spPr/>
    </dgm:pt>
    <dgm:pt modelId="{DE484A79-FBF7-884C-AE55-F59D7B1C73C9}" type="pres">
      <dgm:prSet presAssocID="{FF3B743A-90E1-9E43-A742-06469CB92050}" presName="background2" presStyleLbl="node2" presStyleIdx="0" presStyleCnt="5"/>
      <dgm:spPr>
        <a:solidFill>
          <a:schemeClr val="accent2"/>
        </a:solidFill>
      </dgm:spPr>
    </dgm:pt>
    <dgm:pt modelId="{482A506A-533E-DB41-A85C-950E556CD536}" type="pres">
      <dgm:prSet presAssocID="{FF3B743A-90E1-9E43-A742-06469CB92050}" presName="text2" presStyleLbl="fgAcc2" presStyleIdx="0" presStyleCnt="5">
        <dgm:presLayoutVars>
          <dgm:chPref val="3"/>
        </dgm:presLayoutVars>
      </dgm:prSet>
      <dgm:spPr/>
    </dgm:pt>
    <dgm:pt modelId="{207FCA9A-CEE3-1840-99DB-86DBA5ABA89F}" type="pres">
      <dgm:prSet presAssocID="{FF3B743A-90E1-9E43-A742-06469CB92050}" presName="hierChild3" presStyleCnt="0"/>
      <dgm:spPr/>
    </dgm:pt>
    <dgm:pt modelId="{7E9BD35F-7D9B-764A-9812-EA1C40F218D2}" type="pres">
      <dgm:prSet presAssocID="{E66A238D-17A5-984D-9197-1D75520A3452}" presName="Name17" presStyleLbl="parChTrans1D3" presStyleIdx="0" presStyleCnt="4"/>
      <dgm:spPr/>
    </dgm:pt>
    <dgm:pt modelId="{5CE7018B-7FBC-5C4D-AC88-8B3B2078835A}" type="pres">
      <dgm:prSet presAssocID="{916731BF-9839-1540-A98F-F47E5B50A887}" presName="hierRoot3" presStyleCnt="0"/>
      <dgm:spPr/>
    </dgm:pt>
    <dgm:pt modelId="{78C3448F-52A1-2A47-AE31-F51707B7398C}" type="pres">
      <dgm:prSet presAssocID="{916731BF-9839-1540-A98F-F47E5B50A887}" presName="composite3" presStyleCnt="0"/>
      <dgm:spPr/>
    </dgm:pt>
    <dgm:pt modelId="{A06134EF-D0BB-B34F-9CBB-7CA8E472C1D9}" type="pres">
      <dgm:prSet presAssocID="{916731BF-9839-1540-A98F-F47E5B50A887}" presName="background3" presStyleLbl="node3" presStyleIdx="0" presStyleCnt="4"/>
      <dgm:spPr>
        <a:solidFill>
          <a:schemeClr val="accent2"/>
        </a:solidFill>
      </dgm:spPr>
    </dgm:pt>
    <dgm:pt modelId="{ED5F9BBC-DCCB-5140-BBAB-F3807894B735}" type="pres">
      <dgm:prSet presAssocID="{916731BF-9839-1540-A98F-F47E5B50A887}" presName="text3" presStyleLbl="fgAcc3" presStyleIdx="0" presStyleCnt="4" custLinFactX="300000" custLinFactY="-43958" custLinFactNeighborX="307299" custLinFactNeighborY="-100000">
        <dgm:presLayoutVars>
          <dgm:chPref val="3"/>
        </dgm:presLayoutVars>
      </dgm:prSet>
      <dgm:spPr/>
    </dgm:pt>
    <dgm:pt modelId="{3569DF13-8922-0A49-A723-B9E6162F7207}" type="pres">
      <dgm:prSet presAssocID="{916731BF-9839-1540-A98F-F47E5B50A887}" presName="hierChild4" presStyleCnt="0"/>
      <dgm:spPr/>
    </dgm:pt>
    <dgm:pt modelId="{A88A7E39-3790-5A4E-BEDE-4CC3A9798477}" type="pres">
      <dgm:prSet presAssocID="{A90AD5CB-7B4B-EE45-8F9E-1D2DAB993663}" presName="Name10" presStyleLbl="parChTrans1D2" presStyleIdx="1" presStyleCnt="5"/>
      <dgm:spPr/>
    </dgm:pt>
    <dgm:pt modelId="{2E9D51BC-5587-4B4E-AA26-8FAE9F8080ED}" type="pres">
      <dgm:prSet presAssocID="{9FDFB903-E1C2-B14D-A6D6-F85382CD1817}" presName="hierRoot2" presStyleCnt="0"/>
      <dgm:spPr/>
    </dgm:pt>
    <dgm:pt modelId="{977700F2-42EC-1D40-8CAA-E6EBB596F9F9}" type="pres">
      <dgm:prSet presAssocID="{9FDFB903-E1C2-B14D-A6D6-F85382CD1817}" presName="composite2" presStyleCnt="0"/>
      <dgm:spPr/>
    </dgm:pt>
    <dgm:pt modelId="{35A1DE5F-D645-0C42-9CFD-C16267B8C99B}" type="pres">
      <dgm:prSet presAssocID="{9FDFB903-E1C2-B14D-A6D6-F85382CD1817}" presName="background2" presStyleLbl="node2" presStyleIdx="1" presStyleCnt="5"/>
      <dgm:spPr>
        <a:solidFill>
          <a:schemeClr val="accent2"/>
        </a:solidFill>
      </dgm:spPr>
    </dgm:pt>
    <dgm:pt modelId="{8EC58169-7DA0-0146-8811-7D907535D5E5}" type="pres">
      <dgm:prSet presAssocID="{9FDFB903-E1C2-B14D-A6D6-F85382CD1817}" presName="text2" presStyleLbl="fgAcc2" presStyleIdx="1" presStyleCnt="5">
        <dgm:presLayoutVars>
          <dgm:chPref val="3"/>
        </dgm:presLayoutVars>
      </dgm:prSet>
      <dgm:spPr/>
    </dgm:pt>
    <dgm:pt modelId="{5EC8D1EB-2D76-8B40-A2D4-2E0E8B63AA7E}" type="pres">
      <dgm:prSet presAssocID="{9FDFB903-E1C2-B14D-A6D6-F85382CD1817}" presName="hierChild3" presStyleCnt="0"/>
      <dgm:spPr/>
    </dgm:pt>
    <dgm:pt modelId="{3DB02432-2CE2-2A48-B76D-85315BC3C675}" type="pres">
      <dgm:prSet presAssocID="{596B86D3-CB5C-3047-A113-09429FDA2DEC}" presName="Name17" presStyleLbl="parChTrans1D3" presStyleIdx="1" presStyleCnt="4"/>
      <dgm:spPr/>
    </dgm:pt>
    <dgm:pt modelId="{8925CE40-3079-0742-A4C8-777211CF30A7}" type="pres">
      <dgm:prSet presAssocID="{08BBFE4C-0F4A-4543-8E7A-38488F9D1883}" presName="hierRoot3" presStyleCnt="0"/>
      <dgm:spPr/>
    </dgm:pt>
    <dgm:pt modelId="{319C8466-8178-A246-B329-FD128886F376}" type="pres">
      <dgm:prSet presAssocID="{08BBFE4C-0F4A-4543-8E7A-38488F9D1883}" presName="composite3" presStyleCnt="0"/>
      <dgm:spPr/>
    </dgm:pt>
    <dgm:pt modelId="{93D5708C-1C0F-7641-A58C-B6F9AE684560}" type="pres">
      <dgm:prSet presAssocID="{08BBFE4C-0F4A-4543-8E7A-38488F9D1883}" presName="background3" presStyleLbl="node3" presStyleIdx="1" presStyleCnt="4"/>
      <dgm:spPr>
        <a:solidFill>
          <a:schemeClr val="tx1"/>
        </a:solidFill>
      </dgm:spPr>
    </dgm:pt>
    <dgm:pt modelId="{8350BC9E-5737-FD4D-87EA-FD5398CA0A11}" type="pres">
      <dgm:prSet presAssocID="{08BBFE4C-0F4A-4543-8E7A-38488F9D1883}" presName="text3" presStyleLbl="fgAcc3" presStyleIdx="1" presStyleCnt="4">
        <dgm:presLayoutVars>
          <dgm:chPref val="3"/>
        </dgm:presLayoutVars>
      </dgm:prSet>
      <dgm:spPr/>
    </dgm:pt>
    <dgm:pt modelId="{2CB64CF3-0D31-B449-967A-141E1BDBB22B}" type="pres">
      <dgm:prSet presAssocID="{08BBFE4C-0F4A-4543-8E7A-38488F9D1883}" presName="hierChild4" presStyleCnt="0"/>
      <dgm:spPr/>
    </dgm:pt>
    <dgm:pt modelId="{9A075F5F-3415-F442-9C8A-767C20B1D2BE}" type="pres">
      <dgm:prSet presAssocID="{6DE27FE4-E57F-8540-9A9B-40D9918D3A17}" presName="Name10" presStyleLbl="parChTrans1D2" presStyleIdx="2" presStyleCnt="5"/>
      <dgm:spPr/>
    </dgm:pt>
    <dgm:pt modelId="{E69081B9-5CBD-424B-898E-46983B62CC85}" type="pres">
      <dgm:prSet presAssocID="{BB8B5D35-F98E-5F45-8E32-B298CBA8D8D7}" presName="hierRoot2" presStyleCnt="0"/>
      <dgm:spPr/>
    </dgm:pt>
    <dgm:pt modelId="{639E6752-1FCE-F64C-99C8-C7040D67E5A0}" type="pres">
      <dgm:prSet presAssocID="{BB8B5D35-F98E-5F45-8E32-B298CBA8D8D7}" presName="composite2" presStyleCnt="0"/>
      <dgm:spPr/>
    </dgm:pt>
    <dgm:pt modelId="{A96341D4-6265-4143-B273-E7DDCC7247A1}" type="pres">
      <dgm:prSet presAssocID="{BB8B5D35-F98E-5F45-8E32-B298CBA8D8D7}" presName="background2" presStyleLbl="node2" presStyleIdx="2" presStyleCnt="5"/>
      <dgm:spPr>
        <a:solidFill>
          <a:schemeClr val="accent2"/>
        </a:solidFill>
      </dgm:spPr>
    </dgm:pt>
    <dgm:pt modelId="{CC6173C0-CA83-0149-887C-C8B4DD09D26E}" type="pres">
      <dgm:prSet presAssocID="{BB8B5D35-F98E-5F45-8E32-B298CBA8D8D7}" presName="text2" presStyleLbl="fgAcc2" presStyleIdx="2" presStyleCnt="5">
        <dgm:presLayoutVars>
          <dgm:chPref val="3"/>
        </dgm:presLayoutVars>
      </dgm:prSet>
      <dgm:spPr/>
    </dgm:pt>
    <dgm:pt modelId="{71E6E0F8-EBC6-DC46-979B-5311F9406CD9}" type="pres">
      <dgm:prSet presAssocID="{BB8B5D35-F98E-5F45-8E32-B298CBA8D8D7}" presName="hierChild3" presStyleCnt="0"/>
      <dgm:spPr/>
    </dgm:pt>
    <dgm:pt modelId="{A314C4FC-CDBE-4242-A99F-F846BA661E51}" type="pres">
      <dgm:prSet presAssocID="{FC06D0E5-8568-0B49-8988-4E604DDCF559}" presName="Name17" presStyleLbl="parChTrans1D3" presStyleIdx="2" presStyleCnt="4"/>
      <dgm:spPr/>
    </dgm:pt>
    <dgm:pt modelId="{DC9D645D-16F6-6842-92A5-D168479DCA83}" type="pres">
      <dgm:prSet presAssocID="{BCD1E306-6489-924E-91FF-1C8E4295865E}" presName="hierRoot3" presStyleCnt="0"/>
      <dgm:spPr/>
    </dgm:pt>
    <dgm:pt modelId="{B085BA13-AA07-F24C-B0C3-06E47AE9B22C}" type="pres">
      <dgm:prSet presAssocID="{BCD1E306-6489-924E-91FF-1C8E4295865E}" presName="composite3" presStyleCnt="0"/>
      <dgm:spPr/>
    </dgm:pt>
    <dgm:pt modelId="{19F49518-0C34-F64D-9906-B4599F93EFCE}" type="pres">
      <dgm:prSet presAssocID="{BCD1E306-6489-924E-91FF-1C8E4295865E}" presName="background3" presStyleLbl="node3" presStyleIdx="2" presStyleCnt="4"/>
      <dgm:spPr/>
    </dgm:pt>
    <dgm:pt modelId="{1DA052D3-4010-CF47-9CE6-1E2CB3EB6B80}" type="pres">
      <dgm:prSet presAssocID="{BCD1E306-6489-924E-91FF-1C8E4295865E}" presName="text3" presStyleLbl="fgAcc3" presStyleIdx="2" presStyleCnt="4">
        <dgm:presLayoutVars>
          <dgm:chPref val="3"/>
        </dgm:presLayoutVars>
      </dgm:prSet>
      <dgm:spPr/>
    </dgm:pt>
    <dgm:pt modelId="{908D89E2-8EC3-994A-8FE7-DB4845F4BBF7}" type="pres">
      <dgm:prSet presAssocID="{BCD1E306-6489-924E-91FF-1C8E4295865E}" presName="hierChild4" presStyleCnt="0"/>
      <dgm:spPr/>
    </dgm:pt>
    <dgm:pt modelId="{26FA78CC-7AE4-194E-AA6C-2215CF650958}" type="pres">
      <dgm:prSet presAssocID="{E0729208-907F-6C40-9D6F-EC77FB2DAC45}" presName="Name10" presStyleLbl="parChTrans1D2" presStyleIdx="3" presStyleCnt="5"/>
      <dgm:spPr/>
    </dgm:pt>
    <dgm:pt modelId="{F2A95B77-620A-A44F-8508-D870D3F407CF}" type="pres">
      <dgm:prSet presAssocID="{71D2706F-6FE7-0345-91A4-18508D770CD8}" presName="hierRoot2" presStyleCnt="0"/>
      <dgm:spPr/>
    </dgm:pt>
    <dgm:pt modelId="{131754A5-50F3-D94C-9099-B1F3A579CBB0}" type="pres">
      <dgm:prSet presAssocID="{71D2706F-6FE7-0345-91A4-18508D770CD8}" presName="composite2" presStyleCnt="0"/>
      <dgm:spPr/>
    </dgm:pt>
    <dgm:pt modelId="{888FDD27-97A4-4749-ACEF-75DC340C3C26}" type="pres">
      <dgm:prSet presAssocID="{71D2706F-6FE7-0345-91A4-18508D770CD8}" presName="background2" presStyleLbl="node2" presStyleIdx="3" presStyleCnt="5"/>
      <dgm:spPr>
        <a:solidFill>
          <a:schemeClr val="accent2"/>
        </a:solidFill>
      </dgm:spPr>
    </dgm:pt>
    <dgm:pt modelId="{F1F9D9A5-59E3-F84D-A044-AC9695901E9D}" type="pres">
      <dgm:prSet presAssocID="{71D2706F-6FE7-0345-91A4-18508D770CD8}" presName="text2" presStyleLbl="fgAcc2" presStyleIdx="3" presStyleCnt="5">
        <dgm:presLayoutVars>
          <dgm:chPref val="3"/>
        </dgm:presLayoutVars>
      </dgm:prSet>
      <dgm:spPr/>
    </dgm:pt>
    <dgm:pt modelId="{81BD31C7-0A52-2A4A-8F39-DD1C513987D2}" type="pres">
      <dgm:prSet presAssocID="{71D2706F-6FE7-0345-91A4-18508D770CD8}" presName="hierChild3" presStyleCnt="0"/>
      <dgm:spPr/>
    </dgm:pt>
    <dgm:pt modelId="{7A7BD6C3-540F-E84B-8496-90A9E5C0DBCA}" type="pres">
      <dgm:prSet presAssocID="{C21D31C1-D885-EC4D-A9BF-BCCA2EDBBDF9}" presName="Name17" presStyleLbl="parChTrans1D3" presStyleIdx="3" presStyleCnt="4"/>
      <dgm:spPr/>
    </dgm:pt>
    <dgm:pt modelId="{356DDE96-6344-7546-ADC1-9336F03F3739}" type="pres">
      <dgm:prSet presAssocID="{D2955571-A313-724F-BFCF-3EF395BD6779}" presName="hierRoot3" presStyleCnt="0"/>
      <dgm:spPr/>
    </dgm:pt>
    <dgm:pt modelId="{5E43479D-7575-E44A-B8D8-57E3439B5CE0}" type="pres">
      <dgm:prSet presAssocID="{D2955571-A313-724F-BFCF-3EF395BD6779}" presName="composite3" presStyleCnt="0"/>
      <dgm:spPr/>
    </dgm:pt>
    <dgm:pt modelId="{77D11C78-EEB7-9B4A-A450-1718970B7223}" type="pres">
      <dgm:prSet presAssocID="{D2955571-A313-724F-BFCF-3EF395BD6779}" presName="background3" presStyleLbl="node3" presStyleIdx="3" presStyleCnt="4"/>
      <dgm:spPr>
        <a:solidFill>
          <a:schemeClr val="tx1"/>
        </a:solidFill>
      </dgm:spPr>
    </dgm:pt>
    <dgm:pt modelId="{933ADB7F-1C6A-7840-ADF0-8CE4410AEB39}" type="pres">
      <dgm:prSet presAssocID="{D2955571-A313-724F-BFCF-3EF395BD6779}" presName="text3" presStyleLbl="fgAcc3" presStyleIdx="3" presStyleCnt="4" custLinFactNeighborX="4080" custLinFactNeighborY="8782">
        <dgm:presLayoutVars>
          <dgm:chPref val="3"/>
        </dgm:presLayoutVars>
      </dgm:prSet>
      <dgm:spPr/>
    </dgm:pt>
    <dgm:pt modelId="{468B90EC-4137-D744-971D-C213F0E1F6EC}" type="pres">
      <dgm:prSet presAssocID="{D2955571-A313-724F-BFCF-3EF395BD6779}" presName="hierChild4" presStyleCnt="0"/>
      <dgm:spPr/>
    </dgm:pt>
    <dgm:pt modelId="{E8EDC23A-9B93-E24C-9854-AD92CD1F9DE3}" type="pres">
      <dgm:prSet presAssocID="{12952021-2AF4-5544-9F6B-6AB3CDDB89E4}" presName="Name10" presStyleLbl="parChTrans1D2" presStyleIdx="4" presStyleCnt="5"/>
      <dgm:spPr/>
    </dgm:pt>
    <dgm:pt modelId="{57D83228-DA4D-564B-BD48-C68ABA6BBE83}" type="pres">
      <dgm:prSet presAssocID="{C2ECBCF6-5C7F-4044-B881-B4BB4339D8C4}" presName="hierRoot2" presStyleCnt="0"/>
      <dgm:spPr/>
    </dgm:pt>
    <dgm:pt modelId="{2E9A6C0C-E6EB-CD40-8B8B-B1F7557EFE62}" type="pres">
      <dgm:prSet presAssocID="{C2ECBCF6-5C7F-4044-B881-B4BB4339D8C4}" presName="composite2" presStyleCnt="0"/>
      <dgm:spPr/>
    </dgm:pt>
    <dgm:pt modelId="{161B4241-3BEF-0348-AA8F-9BCC33DE7552}" type="pres">
      <dgm:prSet presAssocID="{C2ECBCF6-5C7F-4044-B881-B4BB4339D8C4}" presName="background2" presStyleLbl="node2" presStyleIdx="4" presStyleCnt="5"/>
      <dgm:spPr>
        <a:solidFill>
          <a:schemeClr val="accent2"/>
        </a:solidFill>
      </dgm:spPr>
    </dgm:pt>
    <dgm:pt modelId="{DA71E79D-24EE-CE4C-9128-61AB9A0B3901}" type="pres">
      <dgm:prSet presAssocID="{C2ECBCF6-5C7F-4044-B881-B4BB4339D8C4}" presName="text2" presStyleLbl="fgAcc2" presStyleIdx="4" presStyleCnt="5">
        <dgm:presLayoutVars>
          <dgm:chPref val="3"/>
        </dgm:presLayoutVars>
      </dgm:prSet>
      <dgm:spPr/>
    </dgm:pt>
    <dgm:pt modelId="{5BC01A2C-29F7-714F-9A26-1CD897767DD2}" type="pres">
      <dgm:prSet presAssocID="{C2ECBCF6-5C7F-4044-B881-B4BB4339D8C4}" presName="hierChild3" presStyleCnt="0"/>
      <dgm:spPr/>
    </dgm:pt>
    <dgm:pt modelId="{AFC8C6AA-FAA6-F04F-BDDE-8A50E8737EBF}" type="pres">
      <dgm:prSet presAssocID="{2469A5F3-D52C-3C49-A699-3020652F9895}" presName="hierRoot1" presStyleCnt="0"/>
      <dgm:spPr/>
    </dgm:pt>
    <dgm:pt modelId="{0D5F8967-1E43-2A4B-B8A2-64A025D62413}" type="pres">
      <dgm:prSet presAssocID="{2469A5F3-D52C-3C49-A699-3020652F9895}" presName="composite" presStyleCnt="0"/>
      <dgm:spPr/>
    </dgm:pt>
    <dgm:pt modelId="{299E2A65-F253-1745-9450-6B4AA2BAC93B}" type="pres">
      <dgm:prSet presAssocID="{2469A5F3-D52C-3C49-A699-3020652F9895}" presName="background" presStyleLbl="node0" presStyleIdx="1" presStyleCnt="2"/>
      <dgm:spPr>
        <a:solidFill>
          <a:schemeClr val="accent2"/>
        </a:solidFill>
      </dgm:spPr>
    </dgm:pt>
    <dgm:pt modelId="{1D01BE31-84E0-B14B-B2FE-528DBDA2CD48}" type="pres">
      <dgm:prSet presAssocID="{2469A5F3-D52C-3C49-A699-3020652F9895}" presName="text" presStyleLbl="fgAcc0" presStyleIdx="1" presStyleCnt="2" custLinFactX="-200000" custLinFactY="47643" custLinFactNeighborX="-281031" custLinFactNeighborY="100000">
        <dgm:presLayoutVars>
          <dgm:chPref val="3"/>
        </dgm:presLayoutVars>
      </dgm:prSet>
      <dgm:spPr/>
    </dgm:pt>
    <dgm:pt modelId="{EA828F00-06A9-7845-A8BE-71ABBE822D18}" type="pres">
      <dgm:prSet presAssocID="{2469A5F3-D52C-3C49-A699-3020652F9895}" presName="hierChild2" presStyleCnt="0"/>
      <dgm:spPr/>
    </dgm:pt>
  </dgm:ptLst>
  <dgm:cxnLst>
    <dgm:cxn modelId="{617FBB10-3FEF-0440-899C-74E4E80F500D}" srcId="{9FDFB903-E1C2-B14D-A6D6-F85382CD1817}" destId="{08BBFE4C-0F4A-4543-8E7A-38488F9D1883}" srcOrd="0" destOrd="0" parTransId="{596B86D3-CB5C-3047-A113-09429FDA2DEC}" sibTransId="{F1DAA5E6-99E4-E341-A08B-9C581EBA1683}"/>
    <dgm:cxn modelId="{826FF513-E10F-ED4C-A19B-CABA9BABC0A8}" type="presOf" srcId="{FF3B743A-90E1-9E43-A742-06469CB92050}" destId="{482A506A-533E-DB41-A85C-950E556CD536}" srcOrd="0" destOrd="0" presId="urn:microsoft.com/office/officeart/2005/8/layout/hierarchy1"/>
    <dgm:cxn modelId="{8CE3B41D-47E2-C346-954F-A159B7909FD2}" type="presOf" srcId="{2469A5F3-D52C-3C49-A699-3020652F9895}" destId="{1D01BE31-84E0-B14B-B2FE-528DBDA2CD48}" srcOrd="0" destOrd="0" presId="urn:microsoft.com/office/officeart/2005/8/layout/hierarchy1"/>
    <dgm:cxn modelId="{C0A73820-5578-854B-ABF3-F3D31B260CB7}" type="presOf" srcId="{9FDFB903-E1C2-B14D-A6D6-F85382CD1817}" destId="{8EC58169-7DA0-0146-8811-7D907535D5E5}" srcOrd="0" destOrd="0" presId="urn:microsoft.com/office/officeart/2005/8/layout/hierarchy1"/>
    <dgm:cxn modelId="{39085F20-87A6-D542-B0A0-EA83CE0E2C38}" srcId="{3987D1DE-CCE8-DF46-9E51-2A2226B3C0F8}" destId="{C2ECBCF6-5C7F-4044-B881-B4BB4339D8C4}" srcOrd="4" destOrd="0" parTransId="{12952021-2AF4-5544-9F6B-6AB3CDDB89E4}" sibTransId="{596A7685-D331-744A-94F6-31838FB8524D}"/>
    <dgm:cxn modelId="{9EBE0638-0676-5940-8DC2-5A7666A70B73}" type="presOf" srcId="{BA8AC93E-3BE7-6F4E-B081-37BAB2AE55CC}" destId="{F6B1B6BB-94E4-D941-8B7A-F17E7D76927F}" srcOrd="0" destOrd="0" presId="urn:microsoft.com/office/officeart/2005/8/layout/hierarchy1"/>
    <dgm:cxn modelId="{E10FB138-B708-2248-95E4-4AFEC9161668}" srcId="{3987D1DE-CCE8-DF46-9E51-2A2226B3C0F8}" destId="{BB8B5D35-F98E-5F45-8E32-B298CBA8D8D7}" srcOrd="2" destOrd="0" parTransId="{6DE27FE4-E57F-8540-9A9B-40D9918D3A17}" sibTransId="{57112749-C174-0945-9F61-AB141C2C56EE}"/>
    <dgm:cxn modelId="{E0BD7860-1235-9C4E-A590-5EEA25886EB3}" type="presOf" srcId="{4116EB53-AF89-9445-8951-1DFB43254551}" destId="{71D01272-725D-954E-A75E-9EECC8E125D4}" srcOrd="0" destOrd="0" presId="urn:microsoft.com/office/officeart/2005/8/layout/hierarchy1"/>
    <dgm:cxn modelId="{0D50D442-F149-FD47-A410-2B8355D9AC9F}" srcId="{3987D1DE-CCE8-DF46-9E51-2A2226B3C0F8}" destId="{FF3B743A-90E1-9E43-A742-06469CB92050}" srcOrd="0" destOrd="0" parTransId="{BA8AC93E-3BE7-6F4E-B081-37BAB2AE55CC}" sibTransId="{C2C19851-2F6F-F145-AA4A-E365F6CB4FAF}"/>
    <dgm:cxn modelId="{C6A3D163-DEB7-4C45-B1B5-3E99DEC90B30}" type="presOf" srcId="{3987D1DE-CCE8-DF46-9E51-2A2226B3C0F8}" destId="{0A9F65B4-2B07-E842-8843-5B9E53C72DAC}" srcOrd="0" destOrd="0" presId="urn:microsoft.com/office/officeart/2005/8/layout/hierarchy1"/>
    <dgm:cxn modelId="{61268845-F33D-8E44-BA6F-44AE022B6B8E}" type="presOf" srcId="{08BBFE4C-0F4A-4543-8E7A-38488F9D1883}" destId="{8350BC9E-5737-FD4D-87EA-FD5398CA0A11}" srcOrd="0" destOrd="0" presId="urn:microsoft.com/office/officeart/2005/8/layout/hierarchy1"/>
    <dgm:cxn modelId="{BF321446-5CB6-E84B-9F32-32DB9139AB6A}" srcId="{4116EB53-AF89-9445-8951-1DFB43254551}" destId="{2469A5F3-D52C-3C49-A699-3020652F9895}" srcOrd="1" destOrd="0" parTransId="{E93F7578-1538-8A4B-A999-9D01C69C41A6}" sibTransId="{963843D7-F6AF-1A4D-A623-448D69AEE053}"/>
    <dgm:cxn modelId="{0655806A-DF42-3744-BC71-F2E27227AD6F}" type="presOf" srcId="{E0729208-907F-6C40-9D6F-EC77FB2DAC45}" destId="{26FA78CC-7AE4-194E-AA6C-2215CF650958}" srcOrd="0" destOrd="0" presId="urn:microsoft.com/office/officeart/2005/8/layout/hierarchy1"/>
    <dgm:cxn modelId="{B5A01D4D-353E-4F4D-8A2E-9AF7F932EE48}" type="presOf" srcId="{916731BF-9839-1540-A98F-F47E5B50A887}" destId="{ED5F9BBC-DCCB-5140-BBAB-F3807894B735}" srcOrd="0" destOrd="0" presId="urn:microsoft.com/office/officeart/2005/8/layout/hierarchy1"/>
    <dgm:cxn modelId="{7F71234D-69A1-9643-BAA9-66850BE37976}" type="presOf" srcId="{C2ECBCF6-5C7F-4044-B881-B4BB4339D8C4}" destId="{DA71E79D-24EE-CE4C-9128-61AB9A0B3901}" srcOrd="0" destOrd="0" presId="urn:microsoft.com/office/officeart/2005/8/layout/hierarchy1"/>
    <dgm:cxn modelId="{2F91187C-F0A4-6E41-B280-764480E8FE3C}" srcId="{BB8B5D35-F98E-5F45-8E32-B298CBA8D8D7}" destId="{BCD1E306-6489-924E-91FF-1C8E4295865E}" srcOrd="0" destOrd="0" parTransId="{FC06D0E5-8568-0B49-8988-4E604DDCF559}" sibTransId="{9CD5C175-B753-BE45-A9BF-F1CF590F8B0E}"/>
    <dgm:cxn modelId="{6FEA3C85-0A51-3E41-8B38-49ECE178FECA}" type="presOf" srcId="{FC06D0E5-8568-0B49-8988-4E604DDCF559}" destId="{A314C4FC-CDBE-4242-A99F-F846BA661E51}" srcOrd="0" destOrd="0" presId="urn:microsoft.com/office/officeart/2005/8/layout/hierarchy1"/>
    <dgm:cxn modelId="{3A095C90-149C-8147-9DEB-746EAE58A259}" type="presOf" srcId="{BB8B5D35-F98E-5F45-8E32-B298CBA8D8D7}" destId="{CC6173C0-CA83-0149-887C-C8B4DD09D26E}" srcOrd="0" destOrd="0" presId="urn:microsoft.com/office/officeart/2005/8/layout/hierarchy1"/>
    <dgm:cxn modelId="{69B3BC92-DFAB-354B-B7E7-C7FDCA5CD708}" type="presOf" srcId="{A90AD5CB-7B4B-EE45-8F9E-1D2DAB993663}" destId="{A88A7E39-3790-5A4E-BEDE-4CC3A9798477}" srcOrd="0" destOrd="0" presId="urn:microsoft.com/office/officeart/2005/8/layout/hierarchy1"/>
    <dgm:cxn modelId="{8F0CF992-F01A-0143-AD1C-047E29A1FAA0}" srcId="{4116EB53-AF89-9445-8951-1DFB43254551}" destId="{3987D1DE-CCE8-DF46-9E51-2A2226B3C0F8}" srcOrd="0" destOrd="0" parTransId="{67DE6915-8DB8-FB4A-AC8A-DE74A0FF485D}" sibTransId="{513E56D6-8294-5943-B87A-D68772EEEB95}"/>
    <dgm:cxn modelId="{4C3F219A-78B3-4C4E-A9E4-810B38854E55}" type="presOf" srcId="{71D2706F-6FE7-0345-91A4-18508D770CD8}" destId="{F1F9D9A5-59E3-F84D-A044-AC9695901E9D}" srcOrd="0" destOrd="0" presId="urn:microsoft.com/office/officeart/2005/8/layout/hierarchy1"/>
    <dgm:cxn modelId="{5A44059C-1ED5-0345-B4E4-6E677CDA50EC}" srcId="{3987D1DE-CCE8-DF46-9E51-2A2226B3C0F8}" destId="{71D2706F-6FE7-0345-91A4-18508D770CD8}" srcOrd="3" destOrd="0" parTransId="{E0729208-907F-6C40-9D6F-EC77FB2DAC45}" sibTransId="{AF705AB5-1C1E-6D4A-961E-D1E2A0C7E3B5}"/>
    <dgm:cxn modelId="{DA0054B3-7656-3D4C-830B-500BB3C4CA83}" srcId="{71D2706F-6FE7-0345-91A4-18508D770CD8}" destId="{D2955571-A313-724F-BFCF-3EF395BD6779}" srcOrd="0" destOrd="0" parTransId="{C21D31C1-D885-EC4D-A9BF-BCCA2EDBBDF9}" sibTransId="{7B1BDE8E-FEE7-1543-966A-C749634B5E60}"/>
    <dgm:cxn modelId="{0411B5C1-B9DB-E742-BB80-44A9B60AD949}" type="presOf" srcId="{C21D31C1-D885-EC4D-A9BF-BCCA2EDBBDF9}" destId="{7A7BD6C3-540F-E84B-8496-90A9E5C0DBCA}" srcOrd="0" destOrd="0" presId="urn:microsoft.com/office/officeart/2005/8/layout/hierarchy1"/>
    <dgm:cxn modelId="{A88BEACA-79E4-E746-8BA7-79AFDD6876BC}" type="presOf" srcId="{596B86D3-CB5C-3047-A113-09429FDA2DEC}" destId="{3DB02432-2CE2-2A48-B76D-85315BC3C675}" srcOrd="0" destOrd="0" presId="urn:microsoft.com/office/officeart/2005/8/layout/hierarchy1"/>
    <dgm:cxn modelId="{EB6459CF-F0B2-694D-94DA-97B602C69C9D}" srcId="{FF3B743A-90E1-9E43-A742-06469CB92050}" destId="{916731BF-9839-1540-A98F-F47E5B50A887}" srcOrd="0" destOrd="0" parTransId="{E66A238D-17A5-984D-9197-1D75520A3452}" sibTransId="{6F9AA181-73B8-C94F-AD37-7A60F7283D53}"/>
    <dgm:cxn modelId="{05CDEFDA-9190-F147-9A67-5C653A2DF9B2}" type="presOf" srcId="{12952021-2AF4-5544-9F6B-6AB3CDDB89E4}" destId="{E8EDC23A-9B93-E24C-9854-AD92CD1F9DE3}" srcOrd="0" destOrd="0" presId="urn:microsoft.com/office/officeart/2005/8/layout/hierarchy1"/>
    <dgm:cxn modelId="{961607E5-7988-1942-92B1-3A344A76EDC9}" type="presOf" srcId="{6DE27FE4-E57F-8540-9A9B-40D9918D3A17}" destId="{9A075F5F-3415-F442-9C8A-767C20B1D2BE}" srcOrd="0" destOrd="0" presId="urn:microsoft.com/office/officeart/2005/8/layout/hierarchy1"/>
    <dgm:cxn modelId="{E81874E7-BF09-2B47-8DAE-2E9D8C703DE7}" type="presOf" srcId="{D2955571-A313-724F-BFCF-3EF395BD6779}" destId="{933ADB7F-1C6A-7840-ADF0-8CE4410AEB39}" srcOrd="0" destOrd="0" presId="urn:microsoft.com/office/officeart/2005/8/layout/hierarchy1"/>
    <dgm:cxn modelId="{E4E1BAEE-0B2E-3F4B-A5A7-829B359831B5}" type="presOf" srcId="{BCD1E306-6489-924E-91FF-1C8E4295865E}" destId="{1DA052D3-4010-CF47-9CE6-1E2CB3EB6B80}" srcOrd="0" destOrd="0" presId="urn:microsoft.com/office/officeart/2005/8/layout/hierarchy1"/>
    <dgm:cxn modelId="{A66553F9-B20F-A34B-813F-C5287520F599}" srcId="{3987D1DE-CCE8-DF46-9E51-2A2226B3C0F8}" destId="{9FDFB903-E1C2-B14D-A6D6-F85382CD1817}" srcOrd="1" destOrd="0" parTransId="{A90AD5CB-7B4B-EE45-8F9E-1D2DAB993663}" sibTransId="{A22ADAEE-F637-8B46-80E7-30CB8CFE3ADA}"/>
    <dgm:cxn modelId="{38CA35FF-FA09-094C-8658-584D6889A74B}" type="presOf" srcId="{E66A238D-17A5-984D-9197-1D75520A3452}" destId="{7E9BD35F-7D9B-764A-9812-EA1C40F218D2}" srcOrd="0" destOrd="0" presId="urn:microsoft.com/office/officeart/2005/8/layout/hierarchy1"/>
    <dgm:cxn modelId="{63A8C416-60CF-D64D-9D94-4F42FC03FB71}" type="presParOf" srcId="{71D01272-725D-954E-A75E-9EECC8E125D4}" destId="{3FA08D54-20DD-0C41-8623-65E8F7601F26}" srcOrd="0" destOrd="0" presId="urn:microsoft.com/office/officeart/2005/8/layout/hierarchy1"/>
    <dgm:cxn modelId="{D13FF8E5-57DD-0F4E-B040-CE4A333A30DA}" type="presParOf" srcId="{3FA08D54-20DD-0C41-8623-65E8F7601F26}" destId="{C97C24BB-F303-A54A-9662-0FB2FF4D137E}" srcOrd="0" destOrd="0" presId="urn:microsoft.com/office/officeart/2005/8/layout/hierarchy1"/>
    <dgm:cxn modelId="{4D4F758D-C789-9D45-9490-A4BA0AC2AB38}" type="presParOf" srcId="{C97C24BB-F303-A54A-9662-0FB2FF4D137E}" destId="{614C50AD-C695-7047-AD48-B2C77D964AB8}" srcOrd="0" destOrd="0" presId="urn:microsoft.com/office/officeart/2005/8/layout/hierarchy1"/>
    <dgm:cxn modelId="{75244FE5-461C-D242-A5EC-4F2D8D74319A}" type="presParOf" srcId="{C97C24BB-F303-A54A-9662-0FB2FF4D137E}" destId="{0A9F65B4-2B07-E842-8843-5B9E53C72DAC}" srcOrd="1" destOrd="0" presId="urn:microsoft.com/office/officeart/2005/8/layout/hierarchy1"/>
    <dgm:cxn modelId="{86E15227-5D1A-454D-B1D5-C00102D2E5CF}" type="presParOf" srcId="{3FA08D54-20DD-0C41-8623-65E8F7601F26}" destId="{4987475C-F879-CF47-B141-CB5FB2B18FB1}" srcOrd="1" destOrd="0" presId="urn:microsoft.com/office/officeart/2005/8/layout/hierarchy1"/>
    <dgm:cxn modelId="{822B9AD9-B1E1-3F42-B956-B1C935595A82}" type="presParOf" srcId="{4987475C-F879-CF47-B141-CB5FB2B18FB1}" destId="{F6B1B6BB-94E4-D941-8B7A-F17E7D76927F}" srcOrd="0" destOrd="0" presId="urn:microsoft.com/office/officeart/2005/8/layout/hierarchy1"/>
    <dgm:cxn modelId="{1BC71722-D6D2-6E4E-BD03-6486A62EADE0}" type="presParOf" srcId="{4987475C-F879-CF47-B141-CB5FB2B18FB1}" destId="{BD57423A-35B3-5249-8175-640D64A7F8F7}" srcOrd="1" destOrd="0" presId="urn:microsoft.com/office/officeart/2005/8/layout/hierarchy1"/>
    <dgm:cxn modelId="{A017EC94-75E8-D44C-89AD-50F8E73BD3C7}" type="presParOf" srcId="{BD57423A-35B3-5249-8175-640D64A7F8F7}" destId="{195DF003-707D-394D-B024-1F5CEE418532}" srcOrd="0" destOrd="0" presId="urn:microsoft.com/office/officeart/2005/8/layout/hierarchy1"/>
    <dgm:cxn modelId="{AEA22A6A-F314-F143-95C7-260B0A3145A5}" type="presParOf" srcId="{195DF003-707D-394D-B024-1F5CEE418532}" destId="{DE484A79-FBF7-884C-AE55-F59D7B1C73C9}" srcOrd="0" destOrd="0" presId="urn:microsoft.com/office/officeart/2005/8/layout/hierarchy1"/>
    <dgm:cxn modelId="{ABEA6BC8-4D98-1A43-A3FE-2BC71E204BF1}" type="presParOf" srcId="{195DF003-707D-394D-B024-1F5CEE418532}" destId="{482A506A-533E-DB41-A85C-950E556CD536}" srcOrd="1" destOrd="0" presId="urn:microsoft.com/office/officeart/2005/8/layout/hierarchy1"/>
    <dgm:cxn modelId="{379A6EC0-0370-444E-B187-A40FAE16F49D}" type="presParOf" srcId="{BD57423A-35B3-5249-8175-640D64A7F8F7}" destId="{207FCA9A-CEE3-1840-99DB-86DBA5ABA89F}" srcOrd="1" destOrd="0" presId="urn:microsoft.com/office/officeart/2005/8/layout/hierarchy1"/>
    <dgm:cxn modelId="{F81BFC4E-DCDD-C248-88F6-6FA7E911E369}" type="presParOf" srcId="{207FCA9A-CEE3-1840-99DB-86DBA5ABA89F}" destId="{7E9BD35F-7D9B-764A-9812-EA1C40F218D2}" srcOrd="0" destOrd="0" presId="urn:microsoft.com/office/officeart/2005/8/layout/hierarchy1"/>
    <dgm:cxn modelId="{92B3D5F4-EEA8-BB40-924A-783F9DEF7D71}" type="presParOf" srcId="{207FCA9A-CEE3-1840-99DB-86DBA5ABA89F}" destId="{5CE7018B-7FBC-5C4D-AC88-8B3B2078835A}" srcOrd="1" destOrd="0" presId="urn:microsoft.com/office/officeart/2005/8/layout/hierarchy1"/>
    <dgm:cxn modelId="{789827DD-5F3B-9346-9417-25E1952E58A8}" type="presParOf" srcId="{5CE7018B-7FBC-5C4D-AC88-8B3B2078835A}" destId="{78C3448F-52A1-2A47-AE31-F51707B7398C}" srcOrd="0" destOrd="0" presId="urn:microsoft.com/office/officeart/2005/8/layout/hierarchy1"/>
    <dgm:cxn modelId="{E2AB2F3D-4DD7-D74C-8013-B438F4C4D576}" type="presParOf" srcId="{78C3448F-52A1-2A47-AE31-F51707B7398C}" destId="{A06134EF-D0BB-B34F-9CBB-7CA8E472C1D9}" srcOrd="0" destOrd="0" presId="urn:microsoft.com/office/officeart/2005/8/layout/hierarchy1"/>
    <dgm:cxn modelId="{328D151F-B0E0-4D43-800D-BA203DD38492}" type="presParOf" srcId="{78C3448F-52A1-2A47-AE31-F51707B7398C}" destId="{ED5F9BBC-DCCB-5140-BBAB-F3807894B735}" srcOrd="1" destOrd="0" presId="urn:microsoft.com/office/officeart/2005/8/layout/hierarchy1"/>
    <dgm:cxn modelId="{221B6333-4F5F-3C41-B074-0E85BD7ECA0E}" type="presParOf" srcId="{5CE7018B-7FBC-5C4D-AC88-8B3B2078835A}" destId="{3569DF13-8922-0A49-A723-B9E6162F7207}" srcOrd="1" destOrd="0" presId="urn:microsoft.com/office/officeart/2005/8/layout/hierarchy1"/>
    <dgm:cxn modelId="{10638961-0C39-964C-935B-0630659DE097}" type="presParOf" srcId="{4987475C-F879-CF47-B141-CB5FB2B18FB1}" destId="{A88A7E39-3790-5A4E-BEDE-4CC3A9798477}" srcOrd="2" destOrd="0" presId="urn:microsoft.com/office/officeart/2005/8/layout/hierarchy1"/>
    <dgm:cxn modelId="{35A988C7-917E-224C-BC58-D5C50045C143}" type="presParOf" srcId="{4987475C-F879-CF47-B141-CB5FB2B18FB1}" destId="{2E9D51BC-5587-4B4E-AA26-8FAE9F8080ED}" srcOrd="3" destOrd="0" presId="urn:microsoft.com/office/officeart/2005/8/layout/hierarchy1"/>
    <dgm:cxn modelId="{4DC39299-AC56-9B4E-BFB9-8EFED8E276A1}" type="presParOf" srcId="{2E9D51BC-5587-4B4E-AA26-8FAE9F8080ED}" destId="{977700F2-42EC-1D40-8CAA-E6EBB596F9F9}" srcOrd="0" destOrd="0" presId="urn:microsoft.com/office/officeart/2005/8/layout/hierarchy1"/>
    <dgm:cxn modelId="{492239AF-BAEF-A14F-849F-B453F94A9EEE}" type="presParOf" srcId="{977700F2-42EC-1D40-8CAA-E6EBB596F9F9}" destId="{35A1DE5F-D645-0C42-9CFD-C16267B8C99B}" srcOrd="0" destOrd="0" presId="urn:microsoft.com/office/officeart/2005/8/layout/hierarchy1"/>
    <dgm:cxn modelId="{1AD363A5-4E89-5C42-BCF0-B64853835E57}" type="presParOf" srcId="{977700F2-42EC-1D40-8CAA-E6EBB596F9F9}" destId="{8EC58169-7DA0-0146-8811-7D907535D5E5}" srcOrd="1" destOrd="0" presId="urn:microsoft.com/office/officeart/2005/8/layout/hierarchy1"/>
    <dgm:cxn modelId="{2744707A-985C-BC4F-A100-E649AC4154D6}" type="presParOf" srcId="{2E9D51BC-5587-4B4E-AA26-8FAE9F8080ED}" destId="{5EC8D1EB-2D76-8B40-A2D4-2E0E8B63AA7E}" srcOrd="1" destOrd="0" presId="urn:microsoft.com/office/officeart/2005/8/layout/hierarchy1"/>
    <dgm:cxn modelId="{6DE0FCB8-998B-0E47-A323-5F296FB09DF3}" type="presParOf" srcId="{5EC8D1EB-2D76-8B40-A2D4-2E0E8B63AA7E}" destId="{3DB02432-2CE2-2A48-B76D-85315BC3C675}" srcOrd="0" destOrd="0" presId="urn:microsoft.com/office/officeart/2005/8/layout/hierarchy1"/>
    <dgm:cxn modelId="{E75B855B-A544-CD4C-910A-D25DD2F4C5F4}" type="presParOf" srcId="{5EC8D1EB-2D76-8B40-A2D4-2E0E8B63AA7E}" destId="{8925CE40-3079-0742-A4C8-777211CF30A7}" srcOrd="1" destOrd="0" presId="urn:microsoft.com/office/officeart/2005/8/layout/hierarchy1"/>
    <dgm:cxn modelId="{74E0C36F-DEA9-6D4E-861D-80E1B8D07790}" type="presParOf" srcId="{8925CE40-3079-0742-A4C8-777211CF30A7}" destId="{319C8466-8178-A246-B329-FD128886F376}" srcOrd="0" destOrd="0" presId="urn:microsoft.com/office/officeart/2005/8/layout/hierarchy1"/>
    <dgm:cxn modelId="{759B63A2-35A7-0F4E-ACDE-02F20E149F46}" type="presParOf" srcId="{319C8466-8178-A246-B329-FD128886F376}" destId="{93D5708C-1C0F-7641-A58C-B6F9AE684560}" srcOrd="0" destOrd="0" presId="urn:microsoft.com/office/officeart/2005/8/layout/hierarchy1"/>
    <dgm:cxn modelId="{C573A484-EF09-DC43-A84B-7E28FECFC5B9}" type="presParOf" srcId="{319C8466-8178-A246-B329-FD128886F376}" destId="{8350BC9E-5737-FD4D-87EA-FD5398CA0A11}" srcOrd="1" destOrd="0" presId="urn:microsoft.com/office/officeart/2005/8/layout/hierarchy1"/>
    <dgm:cxn modelId="{714E8F29-B1A0-F84F-B1D2-329FF6D24CBA}" type="presParOf" srcId="{8925CE40-3079-0742-A4C8-777211CF30A7}" destId="{2CB64CF3-0D31-B449-967A-141E1BDBB22B}" srcOrd="1" destOrd="0" presId="urn:microsoft.com/office/officeart/2005/8/layout/hierarchy1"/>
    <dgm:cxn modelId="{F0A21D45-CDCA-4140-90B5-81586063F2D4}" type="presParOf" srcId="{4987475C-F879-CF47-B141-CB5FB2B18FB1}" destId="{9A075F5F-3415-F442-9C8A-767C20B1D2BE}" srcOrd="4" destOrd="0" presId="urn:microsoft.com/office/officeart/2005/8/layout/hierarchy1"/>
    <dgm:cxn modelId="{1AA7CA7A-CBA5-9346-B872-D658CF589349}" type="presParOf" srcId="{4987475C-F879-CF47-B141-CB5FB2B18FB1}" destId="{E69081B9-5CBD-424B-898E-46983B62CC85}" srcOrd="5" destOrd="0" presId="urn:microsoft.com/office/officeart/2005/8/layout/hierarchy1"/>
    <dgm:cxn modelId="{5E63B7B1-8477-6045-A48F-698519D674A5}" type="presParOf" srcId="{E69081B9-5CBD-424B-898E-46983B62CC85}" destId="{639E6752-1FCE-F64C-99C8-C7040D67E5A0}" srcOrd="0" destOrd="0" presId="urn:microsoft.com/office/officeart/2005/8/layout/hierarchy1"/>
    <dgm:cxn modelId="{ACC68996-05AB-004D-8AB6-CEE2771E8862}" type="presParOf" srcId="{639E6752-1FCE-F64C-99C8-C7040D67E5A0}" destId="{A96341D4-6265-4143-B273-E7DDCC7247A1}" srcOrd="0" destOrd="0" presId="urn:microsoft.com/office/officeart/2005/8/layout/hierarchy1"/>
    <dgm:cxn modelId="{1C6CCD84-C7CB-3541-BE90-FAB3527BFB3C}" type="presParOf" srcId="{639E6752-1FCE-F64C-99C8-C7040D67E5A0}" destId="{CC6173C0-CA83-0149-887C-C8B4DD09D26E}" srcOrd="1" destOrd="0" presId="urn:microsoft.com/office/officeart/2005/8/layout/hierarchy1"/>
    <dgm:cxn modelId="{0CFC7B4B-61C7-274D-B4E1-E0F25B21277E}" type="presParOf" srcId="{E69081B9-5CBD-424B-898E-46983B62CC85}" destId="{71E6E0F8-EBC6-DC46-979B-5311F9406CD9}" srcOrd="1" destOrd="0" presId="urn:microsoft.com/office/officeart/2005/8/layout/hierarchy1"/>
    <dgm:cxn modelId="{A2281CAC-D252-6741-ABBE-30BFFC6751A5}" type="presParOf" srcId="{71E6E0F8-EBC6-DC46-979B-5311F9406CD9}" destId="{A314C4FC-CDBE-4242-A99F-F846BA661E51}" srcOrd="0" destOrd="0" presId="urn:microsoft.com/office/officeart/2005/8/layout/hierarchy1"/>
    <dgm:cxn modelId="{570CD053-EF80-6846-ABDB-8A8396739AE3}" type="presParOf" srcId="{71E6E0F8-EBC6-DC46-979B-5311F9406CD9}" destId="{DC9D645D-16F6-6842-92A5-D168479DCA83}" srcOrd="1" destOrd="0" presId="urn:microsoft.com/office/officeart/2005/8/layout/hierarchy1"/>
    <dgm:cxn modelId="{C74FB1FD-6581-FF4C-AAEC-4ECC3251857E}" type="presParOf" srcId="{DC9D645D-16F6-6842-92A5-D168479DCA83}" destId="{B085BA13-AA07-F24C-B0C3-06E47AE9B22C}" srcOrd="0" destOrd="0" presId="urn:microsoft.com/office/officeart/2005/8/layout/hierarchy1"/>
    <dgm:cxn modelId="{D4B246B3-0270-AE42-A086-EB7CBF395E70}" type="presParOf" srcId="{B085BA13-AA07-F24C-B0C3-06E47AE9B22C}" destId="{19F49518-0C34-F64D-9906-B4599F93EFCE}" srcOrd="0" destOrd="0" presId="urn:microsoft.com/office/officeart/2005/8/layout/hierarchy1"/>
    <dgm:cxn modelId="{471B31F0-F759-A54E-BB0B-4E63D919FCAD}" type="presParOf" srcId="{B085BA13-AA07-F24C-B0C3-06E47AE9B22C}" destId="{1DA052D3-4010-CF47-9CE6-1E2CB3EB6B80}" srcOrd="1" destOrd="0" presId="urn:microsoft.com/office/officeart/2005/8/layout/hierarchy1"/>
    <dgm:cxn modelId="{EE122FD7-E413-5444-AD24-CBD8F8FA9BB6}" type="presParOf" srcId="{DC9D645D-16F6-6842-92A5-D168479DCA83}" destId="{908D89E2-8EC3-994A-8FE7-DB4845F4BBF7}" srcOrd="1" destOrd="0" presId="urn:microsoft.com/office/officeart/2005/8/layout/hierarchy1"/>
    <dgm:cxn modelId="{F6530E97-4C7C-6A43-9CC5-EDD76AF93AA6}" type="presParOf" srcId="{4987475C-F879-CF47-B141-CB5FB2B18FB1}" destId="{26FA78CC-7AE4-194E-AA6C-2215CF650958}" srcOrd="6" destOrd="0" presId="urn:microsoft.com/office/officeart/2005/8/layout/hierarchy1"/>
    <dgm:cxn modelId="{BEB43045-9F46-F44C-BD8E-FF3AD2145E95}" type="presParOf" srcId="{4987475C-F879-CF47-B141-CB5FB2B18FB1}" destId="{F2A95B77-620A-A44F-8508-D870D3F407CF}" srcOrd="7" destOrd="0" presId="urn:microsoft.com/office/officeart/2005/8/layout/hierarchy1"/>
    <dgm:cxn modelId="{CF28AEE1-4B89-3E45-870A-CA8341274381}" type="presParOf" srcId="{F2A95B77-620A-A44F-8508-D870D3F407CF}" destId="{131754A5-50F3-D94C-9099-B1F3A579CBB0}" srcOrd="0" destOrd="0" presId="urn:microsoft.com/office/officeart/2005/8/layout/hierarchy1"/>
    <dgm:cxn modelId="{3B8F56E0-5274-2649-AA0C-E2C33D94F1A1}" type="presParOf" srcId="{131754A5-50F3-D94C-9099-B1F3A579CBB0}" destId="{888FDD27-97A4-4749-ACEF-75DC340C3C26}" srcOrd="0" destOrd="0" presId="urn:microsoft.com/office/officeart/2005/8/layout/hierarchy1"/>
    <dgm:cxn modelId="{E08E6509-F228-DD42-875F-FEB6703F7073}" type="presParOf" srcId="{131754A5-50F3-D94C-9099-B1F3A579CBB0}" destId="{F1F9D9A5-59E3-F84D-A044-AC9695901E9D}" srcOrd="1" destOrd="0" presId="urn:microsoft.com/office/officeart/2005/8/layout/hierarchy1"/>
    <dgm:cxn modelId="{630B0CE7-49BE-2C47-B42C-044AD4E2F953}" type="presParOf" srcId="{F2A95B77-620A-A44F-8508-D870D3F407CF}" destId="{81BD31C7-0A52-2A4A-8F39-DD1C513987D2}" srcOrd="1" destOrd="0" presId="urn:microsoft.com/office/officeart/2005/8/layout/hierarchy1"/>
    <dgm:cxn modelId="{5757B194-490A-F74F-848B-14F1850C95EE}" type="presParOf" srcId="{81BD31C7-0A52-2A4A-8F39-DD1C513987D2}" destId="{7A7BD6C3-540F-E84B-8496-90A9E5C0DBCA}" srcOrd="0" destOrd="0" presId="urn:microsoft.com/office/officeart/2005/8/layout/hierarchy1"/>
    <dgm:cxn modelId="{2245A2EA-488C-A54E-B91A-32E238190BEF}" type="presParOf" srcId="{81BD31C7-0A52-2A4A-8F39-DD1C513987D2}" destId="{356DDE96-6344-7546-ADC1-9336F03F3739}" srcOrd="1" destOrd="0" presId="urn:microsoft.com/office/officeart/2005/8/layout/hierarchy1"/>
    <dgm:cxn modelId="{82B5E077-0C21-3E41-974D-1D1B3F08C3A3}" type="presParOf" srcId="{356DDE96-6344-7546-ADC1-9336F03F3739}" destId="{5E43479D-7575-E44A-B8D8-57E3439B5CE0}" srcOrd="0" destOrd="0" presId="urn:microsoft.com/office/officeart/2005/8/layout/hierarchy1"/>
    <dgm:cxn modelId="{C46F9861-46F7-A64D-870D-C2C55656FF07}" type="presParOf" srcId="{5E43479D-7575-E44A-B8D8-57E3439B5CE0}" destId="{77D11C78-EEB7-9B4A-A450-1718970B7223}" srcOrd="0" destOrd="0" presId="urn:microsoft.com/office/officeart/2005/8/layout/hierarchy1"/>
    <dgm:cxn modelId="{BDFBD14F-7DE2-ED46-A34E-F365509A9A2F}" type="presParOf" srcId="{5E43479D-7575-E44A-B8D8-57E3439B5CE0}" destId="{933ADB7F-1C6A-7840-ADF0-8CE4410AEB39}" srcOrd="1" destOrd="0" presId="urn:microsoft.com/office/officeart/2005/8/layout/hierarchy1"/>
    <dgm:cxn modelId="{4EAD5BF9-3D7D-D04F-9F4B-62D0F1D839AF}" type="presParOf" srcId="{356DDE96-6344-7546-ADC1-9336F03F3739}" destId="{468B90EC-4137-D744-971D-C213F0E1F6EC}" srcOrd="1" destOrd="0" presId="urn:microsoft.com/office/officeart/2005/8/layout/hierarchy1"/>
    <dgm:cxn modelId="{D621ED5E-43DB-5A48-B1D1-B3C4EC517706}" type="presParOf" srcId="{4987475C-F879-CF47-B141-CB5FB2B18FB1}" destId="{E8EDC23A-9B93-E24C-9854-AD92CD1F9DE3}" srcOrd="8" destOrd="0" presId="urn:microsoft.com/office/officeart/2005/8/layout/hierarchy1"/>
    <dgm:cxn modelId="{BF20CE4E-2CC5-2F45-A8F0-0205A1833B2A}" type="presParOf" srcId="{4987475C-F879-CF47-B141-CB5FB2B18FB1}" destId="{57D83228-DA4D-564B-BD48-C68ABA6BBE83}" srcOrd="9" destOrd="0" presId="urn:microsoft.com/office/officeart/2005/8/layout/hierarchy1"/>
    <dgm:cxn modelId="{D378B72C-9C18-DB45-AFBD-B8591CC78B4F}" type="presParOf" srcId="{57D83228-DA4D-564B-BD48-C68ABA6BBE83}" destId="{2E9A6C0C-E6EB-CD40-8B8B-B1F7557EFE62}" srcOrd="0" destOrd="0" presId="urn:microsoft.com/office/officeart/2005/8/layout/hierarchy1"/>
    <dgm:cxn modelId="{8426DA97-DE34-BC41-8CE6-7C17261A018F}" type="presParOf" srcId="{2E9A6C0C-E6EB-CD40-8B8B-B1F7557EFE62}" destId="{161B4241-3BEF-0348-AA8F-9BCC33DE7552}" srcOrd="0" destOrd="0" presId="urn:microsoft.com/office/officeart/2005/8/layout/hierarchy1"/>
    <dgm:cxn modelId="{1B6608D3-FE88-FE4D-BCD3-7708421193DD}" type="presParOf" srcId="{2E9A6C0C-E6EB-CD40-8B8B-B1F7557EFE62}" destId="{DA71E79D-24EE-CE4C-9128-61AB9A0B3901}" srcOrd="1" destOrd="0" presId="urn:microsoft.com/office/officeart/2005/8/layout/hierarchy1"/>
    <dgm:cxn modelId="{BECB26EF-7A7F-F64B-840C-64966CAFED57}" type="presParOf" srcId="{57D83228-DA4D-564B-BD48-C68ABA6BBE83}" destId="{5BC01A2C-29F7-714F-9A26-1CD897767DD2}" srcOrd="1" destOrd="0" presId="urn:microsoft.com/office/officeart/2005/8/layout/hierarchy1"/>
    <dgm:cxn modelId="{4F8564E8-5B4B-E541-B774-AF878EF77946}" type="presParOf" srcId="{71D01272-725D-954E-A75E-9EECC8E125D4}" destId="{AFC8C6AA-FAA6-F04F-BDDE-8A50E8737EBF}" srcOrd="1" destOrd="0" presId="urn:microsoft.com/office/officeart/2005/8/layout/hierarchy1"/>
    <dgm:cxn modelId="{32E9FF4B-C312-FD47-A2FD-271863A7FCF1}" type="presParOf" srcId="{AFC8C6AA-FAA6-F04F-BDDE-8A50E8737EBF}" destId="{0D5F8967-1E43-2A4B-B8A2-64A025D62413}" srcOrd="0" destOrd="0" presId="urn:microsoft.com/office/officeart/2005/8/layout/hierarchy1"/>
    <dgm:cxn modelId="{508E01FF-2D3E-5F41-9A61-ED71A9921566}" type="presParOf" srcId="{0D5F8967-1E43-2A4B-B8A2-64A025D62413}" destId="{299E2A65-F253-1745-9450-6B4AA2BAC93B}" srcOrd="0" destOrd="0" presId="urn:microsoft.com/office/officeart/2005/8/layout/hierarchy1"/>
    <dgm:cxn modelId="{54593DC4-9841-0E43-B20E-1B91AD3E431C}" type="presParOf" srcId="{0D5F8967-1E43-2A4B-B8A2-64A025D62413}" destId="{1D01BE31-84E0-B14B-B2FE-528DBDA2CD48}" srcOrd="1" destOrd="0" presId="urn:microsoft.com/office/officeart/2005/8/layout/hierarchy1"/>
    <dgm:cxn modelId="{79372D7C-F4A2-3D49-A349-F243417E2781}" type="presParOf" srcId="{AFC8C6AA-FAA6-F04F-BDDE-8A50E8737EBF}" destId="{EA828F00-06A9-7845-A8BE-71ABBE822D18}"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6EB53-AF89-9445-8951-1DFB4325455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3987D1DE-CCE8-DF46-9E51-2A2226B3C0F8}">
      <dgm:prSet phldrT="[Text]"/>
      <dgm:spPr/>
      <dgm:t>
        <a:bodyPr/>
        <a:lstStyle/>
        <a:p>
          <a:r>
            <a:rPr lang="en-GB" dirty="0"/>
            <a:t>Local</a:t>
          </a:r>
          <a:r>
            <a:rPr lang="en-GB" baseline="0" dirty="0"/>
            <a:t> Authority Partners </a:t>
          </a:r>
          <a:endParaRPr lang="en-GB" dirty="0"/>
        </a:p>
      </dgm:t>
    </dgm:pt>
    <dgm:pt modelId="{67DE6915-8DB8-FB4A-AC8A-DE74A0FF485D}" type="parTrans" cxnId="{8F0CF992-F01A-0143-AD1C-047E29A1FAA0}">
      <dgm:prSet/>
      <dgm:spPr/>
      <dgm:t>
        <a:bodyPr/>
        <a:lstStyle/>
        <a:p>
          <a:endParaRPr lang="en-GB"/>
        </a:p>
      </dgm:t>
    </dgm:pt>
    <dgm:pt modelId="{513E56D6-8294-5943-B87A-D68772EEEB95}" type="sibTrans" cxnId="{8F0CF992-F01A-0143-AD1C-047E29A1FAA0}">
      <dgm:prSet/>
      <dgm:spPr/>
      <dgm:t>
        <a:bodyPr/>
        <a:lstStyle/>
        <a:p>
          <a:endParaRPr lang="en-GB"/>
        </a:p>
      </dgm:t>
    </dgm:pt>
    <dgm:pt modelId="{BB8B5D35-F98E-5F45-8E32-B298CBA8D8D7}">
      <dgm:prSet phldrT="[Text]"/>
      <dgm:spPr/>
      <dgm:t>
        <a:bodyPr/>
        <a:lstStyle/>
        <a:p>
          <a:r>
            <a:rPr lang="en-GB" dirty="0"/>
            <a:t>Durham</a:t>
          </a:r>
        </a:p>
      </dgm:t>
    </dgm:pt>
    <dgm:pt modelId="{6DE27FE4-E57F-8540-9A9B-40D9918D3A17}" type="parTrans" cxnId="{E10FB138-B708-2248-95E4-4AFEC9161668}">
      <dgm:prSet/>
      <dgm:spPr/>
      <dgm:t>
        <a:bodyPr/>
        <a:lstStyle/>
        <a:p>
          <a:endParaRPr lang="en-GB"/>
        </a:p>
      </dgm:t>
    </dgm:pt>
    <dgm:pt modelId="{57112749-C174-0945-9F61-AB141C2C56EE}" type="sibTrans" cxnId="{E10FB138-B708-2248-95E4-4AFEC9161668}">
      <dgm:prSet/>
      <dgm:spPr/>
      <dgm:t>
        <a:bodyPr/>
        <a:lstStyle/>
        <a:p>
          <a:endParaRPr lang="en-GB"/>
        </a:p>
      </dgm:t>
    </dgm:pt>
    <dgm:pt modelId="{71D2706F-6FE7-0345-91A4-18508D770CD8}">
      <dgm:prSet phldrT="[Text]"/>
      <dgm:spPr/>
      <dgm:t>
        <a:bodyPr/>
        <a:lstStyle/>
        <a:p>
          <a:r>
            <a:rPr lang="en-GB" dirty="0"/>
            <a:t>Newcastle</a:t>
          </a:r>
          <a:r>
            <a:rPr lang="en-GB" baseline="0" dirty="0"/>
            <a:t> </a:t>
          </a:r>
          <a:endParaRPr lang="en-GB" dirty="0"/>
        </a:p>
      </dgm:t>
    </dgm:pt>
    <dgm:pt modelId="{E0729208-907F-6C40-9D6F-EC77FB2DAC45}" type="parTrans" cxnId="{5A44059C-1ED5-0345-B4E4-6E677CDA50EC}">
      <dgm:prSet/>
      <dgm:spPr/>
      <dgm:t>
        <a:bodyPr/>
        <a:lstStyle/>
        <a:p>
          <a:endParaRPr lang="en-GB"/>
        </a:p>
      </dgm:t>
    </dgm:pt>
    <dgm:pt modelId="{AF705AB5-1C1E-6D4A-961E-D1E2A0C7E3B5}" type="sibTrans" cxnId="{5A44059C-1ED5-0345-B4E4-6E677CDA50EC}">
      <dgm:prSet/>
      <dgm:spPr/>
      <dgm:t>
        <a:bodyPr/>
        <a:lstStyle/>
        <a:p>
          <a:endParaRPr lang="en-GB"/>
        </a:p>
      </dgm:t>
    </dgm:pt>
    <dgm:pt modelId="{9FDFB903-E1C2-B14D-A6D6-F85382CD1817}">
      <dgm:prSet phldrT="[Text]"/>
      <dgm:spPr/>
      <dgm:t>
        <a:bodyPr/>
        <a:lstStyle/>
        <a:p>
          <a:r>
            <a:rPr lang="en-GB" dirty="0"/>
            <a:t>Northumberland </a:t>
          </a:r>
        </a:p>
      </dgm:t>
    </dgm:pt>
    <dgm:pt modelId="{A22ADAEE-F637-8B46-80E7-30CB8CFE3ADA}" type="sibTrans" cxnId="{A66553F9-B20F-A34B-813F-C5287520F599}">
      <dgm:prSet/>
      <dgm:spPr/>
      <dgm:t>
        <a:bodyPr/>
        <a:lstStyle/>
        <a:p>
          <a:endParaRPr lang="en-GB"/>
        </a:p>
      </dgm:t>
    </dgm:pt>
    <dgm:pt modelId="{A90AD5CB-7B4B-EE45-8F9E-1D2DAB993663}" type="parTrans" cxnId="{A66553F9-B20F-A34B-813F-C5287520F599}">
      <dgm:prSet/>
      <dgm:spPr/>
      <dgm:t>
        <a:bodyPr/>
        <a:lstStyle/>
        <a:p>
          <a:endParaRPr lang="en-GB"/>
        </a:p>
      </dgm:t>
    </dgm:pt>
    <dgm:pt modelId="{71D01272-725D-954E-A75E-9EECC8E125D4}" type="pres">
      <dgm:prSet presAssocID="{4116EB53-AF89-9445-8951-1DFB43254551}" presName="hierChild1" presStyleCnt="0">
        <dgm:presLayoutVars>
          <dgm:chPref val="1"/>
          <dgm:dir/>
          <dgm:animOne val="branch"/>
          <dgm:animLvl val="lvl"/>
          <dgm:resizeHandles/>
        </dgm:presLayoutVars>
      </dgm:prSet>
      <dgm:spPr/>
    </dgm:pt>
    <dgm:pt modelId="{3FA08D54-20DD-0C41-8623-65E8F7601F26}" type="pres">
      <dgm:prSet presAssocID="{3987D1DE-CCE8-DF46-9E51-2A2226B3C0F8}" presName="hierRoot1" presStyleCnt="0"/>
      <dgm:spPr/>
    </dgm:pt>
    <dgm:pt modelId="{C97C24BB-F303-A54A-9662-0FB2FF4D137E}" type="pres">
      <dgm:prSet presAssocID="{3987D1DE-CCE8-DF46-9E51-2A2226B3C0F8}" presName="composite" presStyleCnt="0"/>
      <dgm:spPr/>
    </dgm:pt>
    <dgm:pt modelId="{614C50AD-C695-7047-AD48-B2C77D964AB8}" type="pres">
      <dgm:prSet presAssocID="{3987D1DE-CCE8-DF46-9E51-2A2226B3C0F8}" presName="background" presStyleLbl="node0" presStyleIdx="0" presStyleCnt="1"/>
      <dgm:spPr>
        <a:solidFill>
          <a:schemeClr val="accent2"/>
        </a:solidFill>
      </dgm:spPr>
    </dgm:pt>
    <dgm:pt modelId="{0A9F65B4-2B07-E842-8843-5B9E53C72DAC}" type="pres">
      <dgm:prSet presAssocID="{3987D1DE-CCE8-DF46-9E51-2A2226B3C0F8}" presName="text" presStyleLbl="fgAcc0" presStyleIdx="0" presStyleCnt="1">
        <dgm:presLayoutVars>
          <dgm:chPref val="3"/>
        </dgm:presLayoutVars>
      </dgm:prSet>
      <dgm:spPr/>
    </dgm:pt>
    <dgm:pt modelId="{4987475C-F879-CF47-B141-CB5FB2B18FB1}" type="pres">
      <dgm:prSet presAssocID="{3987D1DE-CCE8-DF46-9E51-2A2226B3C0F8}" presName="hierChild2" presStyleCnt="0"/>
      <dgm:spPr/>
    </dgm:pt>
    <dgm:pt modelId="{A88A7E39-3790-5A4E-BEDE-4CC3A9798477}" type="pres">
      <dgm:prSet presAssocID="{A90AD5CB-7B4B-EE45-8F9E-1D2DAB993663}" presName="Name10" presStyleLbl="parChTrans1D2" presStyleIdx="0" presStyleCnt="3"/>
      <dgm:spPr/>
    </dgm:pt>
    <dgm:pt modelId="{2E9D51BC-5587-4B4E-AA26-8FAE9F8080ED}" type="pres">
      <dgm:prSet presAssocID="{9FDFB903-E1C2-B14D-A6D6-F85382CD1817}" presName="hierRoot2" presStyleCnt="0"/>
      <dgm:spPr/>
    </dgm:pt>
    <dgm:pt modelId="{977700F2-42EC-1D40-8CAA-E6EBB596F9F9}" type="pres">
      <dgm:prSet presAssocID="{9FDFB903-E1C2-B14D-A6D6-F85382CD1817}" presName="composite2" presStyleCnt="0"/>
      <dgm:spPr/>
    </dgm:pt>
    <dgm:pt modelId="{35A1DE5F-D645-0C42-9CFD-C16267B8C99B}" type="pres">
      <dgm:prSet presAssocID="{9FDFB903-E1C2-B14D-A6D6-F85382CD1817}" presName="background2" presStyleLbl="node2" presStyleIdx="0" presStyleCnt="3"/>
      <dgm:spPr>
        <a:solidFill>
          <a:schemeClr val="accent2"/>
        </a:solidFill>
      </dgm:spPr>
    </dgm:pt>
    <dgm:pt modelId="{8EC58169-7DA0-0146-8811-7D907535D5E5}" type="pres">
      <dgm:prSet presAssocID="{9FDFB903-E1C2-B14D-A6D6-F85382CD1817}" presName="text2" presStyleLbl="fgAcc2" presStyleIdx="0" presStyleCnt="3">
        <dgm:presLayoutVars>
          <dgm:chPref val="3"/>
        </dgm:presLayoutVars>
      </dgm:prSet>
      <dgm:spPr/>
    </dgm:pt>
    <dgm:pt modelId="{5EC8D1EB-2D76-8B40-A2D4-2E0E8B63AA7E}" type="pres">
      <dgm:prSet presAssocID="{9FDFB903-E1C2-B14D-A6D6-F85382CD1817}" presName="hierChild3" presStyleCnt="0"/>
      <dgm:spPr/>
    </dgm:pt>
    <dgm:pt modelId="{9A075F5F-3415-F442-9C8A-767C20B1D2BE}" type="pres">
      <dgm:prSet presAssocID="{6DE27FE4-E57F-8540-9A9B-40D9918D3A17}" presName="Name10" presStyleLbl="parChTrans1D2" presStyleIdx="1" presStyleCnt="3"/>
      <dgm:spPr/>
    </dgm:pt>
    <dgm:pt modelId="{E69081B9-5CBD-424B-898E-46983B62CC85}" type="pres">
      <dgm:prSet presAssocID="{BB8B5D35-F98E-5F45-8E32-B298CBA8D8D7}" presName="hierRoot2" presStyleCnt="0"/>
      <dgm:spPr/>
    </dgm:pt>
    <dgm:pt modelId="{639E6752-1FCE-F64C-99C8-C7040D67E5A0}" type="pres">
      <dgm:prSet presAssocID="{BB8B5D35-F98E-5F45-8E32-B298CBA8D8D7}" presName="composite2" presStyleCnt="0"/>
      <dgm:spPr/>
    </dgm:pt>
    <dgm:pt modelId="{A96341D4-6265-4143-B273-E7DDCC7247A1}" type="pres">
      <dgm:prSet presAssocID="{BB8B5D35-F98E-5F45-8E32-B298CBA8D8D7}" presName="background2" presStyleLbl="node2" presStyleIdx="1" presStyleCnt="3"/>
      <dgm:spPr>
        <a:solidFill>
          <a:schemeClr val="accent2"/>
        </a:solidFill>
      </dgm:spPr>
    </dgm:pt>
    <dgm:pt modelId="{CC6173C0-CA83-0149-887C-C8B4DD09D26E}" type="pres">
      <dgm:prSet presAssocID="{BB8B5D35-F98E-5F45-8E32-B298CBA8D8D7}" presName="text2" presStyleLbl="fgAcc2" presStyleIdx="1" presStyleCnt="3">
        <dgm:presLayoutVars>
          <dgm:chPref val="3"/>
        </dgm:presLayoutVars>
      </dgm:prSet>
      <dgm:spPr/>
    </dgm:pt>
    <dgm:pt modelId="{71E6E0F8-EBC6-DC46-979B-5311F9406CD9}" type="pres">
      <dgm:prSet presAssocID="{BB8B5D35-F98E-5F45-8E32-B298CBA8D8D7}" presName="hierChild3" presStyleCnt="0"/>
      <dgm:spPr/>
    </dgm:pt>
    <dgm:pt modelId="{26FA78CC-7AE4-194E-AA6C-2215CF650958}" type="pres">
      <dgm:prSet presAssocID="{E0729208-907F-6C40-9D6F-EC77FB2DAC45}" presName="Name10" presStyleLbl="parChTrans1D2" presStyleIdx="2" presStyleCnt="3"/>
      <dgm:spPr/>
    </dgm:pt>
    <dgm:pt modelId="{F2A95B77-620A-A44F-8508-D870D3F407CF}" type="pres">
      <dgm:prSet presAssocID="{71D2706F-6FE7-0345-91A4-18508D770CD8}" presName="hierRoot2" presStyleCnt="0"/>
      <dgm:spPr/>
    </dgm:pt>
    <dgm:pt modelId="{131754A5-50F3-D94C-9099-B1F3A579CBB0}" type="pres">
      <dgm:prSet presAssocID="{71D2706F-6FE7-0345-91A4-18508D770CD8}" presName="composite2" presStyleCnt="0"/>
      <dgm:spPr/>
    </dgm:pt>
    <dgm:pt modelId="{888FDD27-97A4-4749-ACEF-75DC340C3C26}" type="pres">
      <dgm:prSet presAssocID="{71D2706F-6FE7-0345-91A4-18508D770CD8}" presName="background2" presStyleLbl="node2" presStyleIdx="2" presStyleCnt="3"/>
      <dgm:spPr>
        <a:solidFill>
          <a:schemeClr val="accent2"/>
        </a:solidFill>
      </dgm:spPr>
    </dgm:pt>
    <dgm:pt modelId="{F1F9D9A5-59E3-F84D-A044-AC9695901E9D}" type="pres">
      <dgm:prSet presAssocID="{71D2706F-6FE7-0345-91A4-18508D770CD8}" presName="text2" presStyleLbl="fgAcc2" presStyleIdx="2" presStyleCnt="3">
        <dgm:presLayoutVars>
          <dgm:chPref val="3"/>
        </dgm:presLayoutVars>
      </dgm:prSet>
      <dgm:spPr/>
    </dgm:pt>
    <dgm:pt modelId="{81BD31C7-0A52-2A4A-8F39-DD1C513987D2}" type="pres">
      <dgm:prSet presAssocID="{71D2706F-6FE7-0345-91A4-18508D770CD8}" presName="hierChild3" presStyleCnt="0"/>
      <dgm:spPr/>
    </dgm:pt>
  </dgm:ptLst>
  <dgm:cxnLst>
    <dgm:cxn modelId="{C0A73820-5578-854B-ABF3-F3D31B260CB7}" type="presOf" srcId="{9FDFB903-E1C2-B14D-A6D6-F85382CD1817}" destId="{8EC58169-7DA0-0146-8811-7D907535D5E5}" srcOrd="0" destOrd="0" presId="urn:microsoft.com/office/officeart/2005/8/layout/hierarchy1"/>
    <dgm:cxn modelId="{E10FB138-B708-2248-95E4-4AFEC9161668}" srcId="{3987D1DE-CCE8-DF46-9E51-2A2226B3C0F8}" destId="{BB8B5D35-F98E-5F45-8E32-B298CBA8D8D7}" srcOrd="1" destOrd="0" parTransId="{6DE27FE4-E57F-8540-9A9B-40D9918D3A17}" sibTransId="{57112749-C174-0945-9F61-AB141C2C56EE}"/>
    <dgm:cxn modelId="{E0BD7860-1235-9C4E-A590-5EEA25886EB3}" type="presOf" srcId="{4116EB53-AF89-9445-8951-1DFB43254551}" destId="{71D01272-725D-954E-A75E-9EECC8E125D4}" srcOrd="0" destOrd="0" presId="urn:microsoft.com/office/officeart/2005/8/layout/hierarchy1"/>
    <dgm:cxn modelId="{C6A3D163-DEB7-4C45-B1B5-3E99DEC90B30}" type="presOf" srcId="{3987D1DE-CCE8-DF46-9E51-2A2226B3C0F8}" destId="{0A9F65B4-2B07-E842-8843-5B9E53C72DAC}" srcOrd="0" destOrd="0" presId="urn:microsoft.com/office/officeart/2005/8/layout/hierarchy1"/>
    <dgm:cxn modelId="{0655806A-DF42-3744-BC71-F2E27227AD6F}" type="presOf" srcId="{E0729208-907F-6C40-9D6F-EC77FB2DAC45}" destId="{26FA78CC-7AE4-194E-AA6C-2215CF650958}" srcOrd="0" destOrd="0" presId="urn:microsoft.com/office/officeart/2005/8/layout/hierarchy1"/>
    <dgm:cxn modelId="{3A095C90-149C-8147-9DEB-746EAE58A259}" type="presOf" srcId="{BB8B5D35-F98E-5F45-8E32-B298CBA8D8D7}" destId="{CC6173C0-CA83-0149-887C-C8B4DD09D26E}" srcOrd="0" destOrd="0" presId="urn:microsoft.com/office/officeart/2005/8/layout/hierarchy1"/>
    <dgm:cxn modelId="{69B3BC92-DFAB-354B-B7E7-C7FDCA5CD708}" type="presOf" srcId="{A90AD5CB-7B4B-EE45-8F9E-1D2DAB993663}" destId="{A88A7E39-3790-5A4E-BEDE-4CC3A9798477}" srcOrd="0" destOrd="0" presId="urn:microsoft.com/office/officeart/2005/8/layout/hierarchy1"/>
    <dgm:cxn modelId="{8F0CF992-F01A-0143-AD1C-047E29A1FAA0}" srcId="{4116EB53-AF89-9445-8951-1DFB43254551}" destId="{3987D1DE-CCE8-DF46-9E51-2A2226B3C0F8}" srcOrd="0" destOrd="0" parTransId="{67DE6915-8DB8-FB4A-AC8A-DE74A0FF485D}" sibTransId="{513E56D6-8294-5943-B87A-D68772EEEB95}"/>
    <dgm:cxn modelId="{4C3F219A-78B3-4C4E-A9E4-810B38854E55}" type="presOf" srcId="{71D2706F-6FE7-0345-91A4-18508D770CD8}" destId="{F1F9D9A5-59E3-F84D-A044-AC9695901E9D}" srcOrd="0" destOrd="0" presId="urn:microsoft.com/office/officeart/2005/8/layout/hierarchy1"/>
    <dgm:cxn modelId="{5A44059C-1ED5-0345-B4E4-6E677CDA50EC}" srcId="{3987D1DE-CCE8-DF46-9E51-2A2226B3C0F8}" destId="{71D2706F-6FE7-0345-91A4-18508D770CD8}" srcOrd="2" destOrd="0" parTransId="{E0729208-907F-6C40-9D6F-EC77FB2DAC45}" sibTransId="{AF705AB5-1C1E-6D4A-961E-D1E2A0C7E3B5}"/>
    <dgm:cxn modelId="{961607E5-7988-1942-92B1-3A344A76EDC9}" type="presOf" srcId="{6DE27FE4-E57F-8540-9A9B-40D9918D3A17}" destId="{9A075F5F-3415-F442-9C8A-767C20B1D2BE}" srcOrd="0" destOrd="0" presId="urn:microsoft.com/office/officeart/2005/8/layout/hierarchy1"/>
    <dgm:cxn modelId="{A66553F9-B20F-A34B-813F-C5287520F599}" srcId="{3987D1DE-CCE8-DF46-9E51-2A2226B3C0F8}" destId="{9FDFB903-E1C2-B14D-A6D6-F85382CD1817}" srcOrd="0" destOrd="0" parTransId="{A90AD5CB-7B4B-EE45-8F9E-1D2DAB993663}" sibTransId="{A22ADAEE-F637-8B46-80E7-30CB8CFE3ADA}"/>
    <dgm:cxn modelId="{63A8C416-60CF-D64D-9D94-4F42FC03FB71}" type="presParOf" srcId="{71D01272-725D-954E-A75E-9EECC8E125D4}" destId="{3FA08D54-20DD-0C41-8623-65E8F7601F26}" srcOrd="0" destOrd="0" presId="urn:microsoft.com/office/officeart/2005/8/layout/hierarchy1"/>
    <dgm:cxn modelId="{D13FF8E5-57DD-0F4E-B040-CE4A333A30DA}" type="presParOf" srcId="{3FA08D54-20DD-0C41-8623-65E8F7601F26}" destId="{C97C24BB-F303-A54A-9662-0FB2FF4D137E}" srcOrd="0" destOrd="0" presId="urn:microsoft.com/office/officeart/2005/8/layout/hierarchy1"/>
    <dgm:cxn modelId="{4D4F758D-C789-9D45-9490-A4BA0AC2AB38}" type="presParOf" srcId="{C97C24BB-F303-A54A-9662-0FB2FF4D137E}" destId="{614C50AD-C695-7047-AD48-B2C77D964AB8}" srcOrd="0" destOrd="0" presId="urn:microsoft.com/office/officeart/2005/8/layout/hierarchy1"/>
    <dgm:cxn modelId="{75244FE5-461C-D242-A5EC-4F2D8D74319A}" type="presParOf" srcId="{C97C24BB-F303-A54A-9662-0FB2FF4D137E}" destId="{0A9F65B4-2B07-E842-8843-5B9E53C72DAC}" srcOrd="1" destOrd="0" presId="urn:microsoft.com/office/officeart/2005/8/layout/hierarchy1"/>
    <dgm:cxn modelId="{86E15227-5D1A-454D-B1D5-C00102D2E5CF}" type="presParOf" srcId="{3FA08D54-20DD-0C41-8623-65E8F7601F26}" destId="{4987475C-F879-CF47-B141-CB5FB2B18FB1}" srcOrd="1" destOrd="0" presId="urn:microsoft.com/office/officeart/2005/8/layout/hierarchy1"/>
    <dgm:cxn modelId="{10638961-0C39-964C-935B-0630659DE097}" type="presParOf" srcId="{4987475C-F879-CF47-B141-CB5FB2B18FB1}" destId="{A88A7E39-3790-5A4E-BEDE-4CC3A9798477}" srcOrd="0" destOrd="0" presId="urn:microsoft.com/office/officeart/2005/8/layout/hierarchy1"/>
    <dgm:cxn modelId="{35A988C7-917E-224C-BC58-D5C50045C143}" type="presParOf" srcId="{4987475C-F879-CF47-B141-CB5FB2B18FB1}" destId="{2E9D51BC-5587-4B4E-AA26-8FAE9F8080ED}" srcOrd="1" destOrd="0" presId="urn:microsoft.com/office/officeart/2005/8/layout/hierarchy1"/>
    <dgm:cxn modelId="{4DC39299-AC56-9B4E-BFB9-8EFED8E276A1}" type="presParOf" srcId="{2E9D51BC-5587-4B4E-AA26-8FAE9F8080ED}" destId="{977700F2-42EC-1D40-8CAA-E6EBB596F9F9}" srcOrd="0" destOrd="0" presId="urn:microsoft.com/office/officeart/2005/8/layout/hierarchy1"/>
    <dgm:cxn modelId="{492239AF-BAEF-A14F-849F-B453F94A9EEE}" type="presParOf" srcId="{977700F2-42EC-1D40-8CAA-E6EBB596F9F9}" destId="{35A1DE5F-D645-0C42-9CFD-C16267B8C99B}" srcOrd="0" destOrd="0" presId="urn:microsoft.com/office/officeart/2005/8/layout/hierarchy1"/>
    <dgm:cxn modelId="{1AD363A5-4E89-5C42-BCF0-B64853835E57}" type="presParOf" srcId="{977700F2-42EC-1D40-8CAA-E6EBB596F9F9}" destId="{8EC58169-7DA0-0146-8811-7D907535D5E5}" srcOrd="1" destOrd="0" presId="urn:microsoft.com/office/officeart/2005/8/layout/hierarchy1"/>
    <dgm:cxn modelId="{2744707A-985C-BC4F-A100-E649AC4154D6}" type="presParOf" srcId="{2E9D51BC-5587-4B4E-AA26-8FAE9F8080ED}" destId="{5EC8D1EB-2D76-8B40-A2D4-2E0E8B63AA7E}" srcOrd="1" destOrd="0" presId="urn:microsoft.com/office/officeart/2005/8/layout/hierarchy1"/>
    <dgm:cxn modelId="{F0A21D45-CDCA-4140-90B5-81586063F2D4}" type="presParOf" srcId="{4987475C-F879-CF47-B141-CB5FB2B18FB1}" destId="{9A075F5F-3415-F442-9C8A-767C20B1D2BE}" srcOrd="2" destOrd="0" presId="urn:microsoft.com/office/officeart/2005/8/layout/hierarchy1"/>
    <dgm:cxn modelId="{1AA7CA7A-CBA5-9346-B872-D658CF589349}" type="presParOf" srcId="{4987475C-F879-CF47-B141-CB5FB2B18FB1}" destId="{E69081B9-5CBD-424B-898E-46983B62CC85}" srcOrd="3" destOrd="0" presId="urn:microsoft.com/office/officeart/2005/8/layout/hierarchy1"/>
    <dgm:cxn modelId="{5E63B7B1-8477-6045-A48F-698519D674A5}" type="presParOf" srcId="{E69081B9-5CBD-424B-898E-46983B62CC85}" destId="{639E6752-1FCE-F64C-99C8-C7040D67E5A0}" srcOrd="0" destOrd="0" presId="urn:microsoft.com/office/officeart/2005/8/layout/hierarchy1"/>
    <dgm:cxn modelId="{ACC68996-05AB-004D-8AB6-CEE2771E8862}" type="presParOf" srcId="{639E6752-1FCE-F64C-99C8-C7040D67E5A0}" destId="{A96341D4-6265-4143-B273-E7DDCC7247A1}" srcOrd="0" destOrd="0" presId="urn:microsoft.com/office/officeart/2005/8/layout/hierarchy1"/>
    <dgm:cxn modelId="{1C6CCD84-C7CB-3541-BE90-FAB3527BFB3C}" type="presParOf" srcId="{639E6752-1FCE-F64C-99C8-C7040D67E5A0}" destId="{CC6173C0-CA83-0149-887C-C8B4DD09D26E}" srcOrd="1" destOrd="0" presId="urn:microsoft.com/office/officeart/2005/8/layout/hierarchy1"/>
    <dgm:cxn modelId="{0CFC7B4B-61C7-274D-B4E1-E0F25B21277E}" type="presParOf" srcId="{E69081B9-5CBD-424B-898E-46983B62CC85}" destId="{71E6E0F8-EBC6-DC46-979B-5311F9406CD9}" srcOrd="1" destOrd="0" presId="urn:microsoft.com/office/officeart/2005/8/layout/hierarchy1"/>
    <dgm:cxn modelId="{F6530E97-4C7C-6A43-9CC5-EDD76AF93AA6}" type="presParOf" srcId="{4987475C-F879-CF47-B141-CB5FB2B18FB1}" destId="{26FA78CC-7AE4-194E-AA6C-2215CF650958}" srcOrd="4" destOrd="0" presId="urn:microsoft.com/office/officeart/2005/8/layout/hierarchy1"/>
    <dgm:cxn modelId="{BEB43045-9F46-F44C-BD8E-FF3AD2145E95}" type="presParOf" srcId="{4987475C-F879-CF47-B141-CB5FB2B18FB1}" destId="{F2A95B77-620A-A44F-8508-D870D3F407CF}" srcOrd="5" destOrd="0" presId="urn:microsoft.com/office/officeart/2005/8/layout/hierarchy1"/>
    <dgm:cxn modelId="{CF28AEE1-4B89-3E45-870A-CA8341274381}" type="presParOf" srcId="{F2A95B77-620A-A44F-8508-D870D3F407CF}" destId="{131754A5-50F3-D94C-9099-B1F3A579CBB0}" srcOrd="0" destOrd="0" presId="urn:microsoft.com/office/officeart/2005/8/layout/hierarchy1"/>
    <dgm:cxn modelId="{3B8F56E0-5274-2649-AA0C-E2C33D94F1A1}" type="presParOf" srcId="{131754A5-50F3-D94C-9099-B1F3A579CBB0}" destId="{888FDD27-97A4-4749-ACEF-75DC340C3C26}" srcOrd="0" destOrd="0" presId="urn:microsoft.com/office/officeart/2005/8/layout/hierarchy1"/>
    <dgm:cxn modelId="{E08E6509-F228-DD42-875F-FEB6703F7073}" type="presParOf" srcId="{131754A5-50F3-D94C-9099-B1F3A579CBB0}" destId="{F1F9D9A5-59E3-F84D-A044-AC9695901E9D}" srcOrd="1" destOrd="0" presId="urn:microsoft.com/office/officeart/2005/8/layout/hierarchy1"/>
    <dgm:cxn modelId="{630B0CE7-49BE-2C47-B42C-044AD4E2F953}" type="presParOf" srcId="{F2A95B77-620A-A44F-8508-D870D3F407CF}" destId="{81BD31C7-0A52-2A4A-8F39-DD1C513987D2}"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16EB53-AF89-9445-8951-1DFB4325455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3987D1DE-CCE8-DF46-9E51-2A2226B3C0F8}">
      <dgm:prSet phldrT="[Text]"/>
      <dgm:spPr/>
      <dgm:t>
        <a:bodyPr/>
        <a:lstStyle/>
        <a:p>
          <a:r>
            <a:rPr lang="en-GB" dirty="0"/>
            <a:t>National </a:t>
          </a:r>
        </a:p>
        <a:p>
          <a:r>
            <a:rPr lang="en-GB" dirty="0"/>
            <a:t>Partners </a:t>
          </a:r>
        </a:p>
      </dgm:t>
    </dgm:pt>
    <dgm:pt modelId="{67DE6915-8DB8-FB4A-AC8A-DE74A0FF485D}" type="parTrans" cxnId="{8F0CF992-F01A-0143-AD1C-047E29A1FAA0}">
      <dgm:prSet/>
      <dgm:spPr/>
      <dgm:t>
        <a:bodyPr/>
        <a:lstStyle/>
        <a:p>
          <a:endParaRPr lang="en-GB"/>
        </a:p>
      </dgm:t>
    </dgm:pt>
    <dgm:pt modelId="{513E56D6-8294-5943-B87A-D68772EEEB95}" type="sibTrans" cxnId="{8F0CF992-F01A-0143-AD1C-047E29A1FAA0}">
      <dgm:prSet/>
      <dgm:spPr/>
      <dgm:t>
        <a:bodyPr/>
        <a:lstStyle/>
        <a:p>
          <a:endParaRPr lang="en-GB"/>
        </a:p>
      </dgm:t>
    </dgm:pt>
    <dgm:pt modelId="{BB8B5D35-F98E-5F45-8E32-B298CBA8D8D7}">
      <dgm:prSet phldrT="[Text]"/>
      <dgm:spPr/>
      <dgm:t>
        <a:bodyPr/>
        <a:lstStyle/>
        <a:p>
          <a:r>
            <a:rPr lang="en-GB" dirty="0"/>
            <a:t>NCB</a:t>
          </a:r>
        </a:p>
      </dgm:t>
    </dgm:pt>
    <dgm:pt modelId="{6DE27FE4-E57F-8540-9A9B-40D9918D3A17}" type="parTrans" cxnId="{E10FB138-B708-2248-95E4-4AFEC9161668}">
      <dgm:prSet/>
      <dgm:spPr/>
      <dgm:t>
        <a:bodyPr/>
        <a:lstStyle/>
        <a:p>
          <a:endParaRPr lang="en-GB"/>
        </a:p>
      </dgm:t>
    </dgm:pt>
    <dgm:pt modelId="{57112749-C174-0945-9F61-AB141C2C56EE}" type="sibTrans" cxnId="{E10FB138-B708-2248-95E4-4AFEC9161668}">
      <dgm:prSet/>
      <dgm:spPr/>
      <dgm:t>
        <a:bodyPr/>
        <a:lstStyle/>
        <a:p>
          <a:endParaRPr lang="en-GB"/>
        </a:p>
      </dgm:t>
    </dgm:pt>
    <dgm:pt modelId="{71D2706F-6FE7-0345-91A4-18508D770CD8}">
      <dgm:prSet phldrT="[Text]"/>
      <dgm:spPr/>
      <dgm:t>
        <a:bodyPr/>
        <a:lstStyle/>
        <a:p>
          <a:r>
            <a:rPr lang="en-GB" baseline="0" dirty="0"/>
            <a:t>DfE </a:t>
          </a:r>
          <a:endParaRPr lang="en-GB" dirty="0"/>
        </a:p>
      </dgm:t>
    </dgm:pt>
    <dgm:pt modelId="{E0729208-907F-6C40-9D6F-EC77FB2DAC45}" type="parTrans" cxnId="{5A44059C-1ED5-0345-B4E4-6E677CDA50EC}">
      <dgm:prSet/>
      <dgm:spPr/>
      <dgm:t>
        <a:bodyPr/>
        <a:lstStyle/>
        <a:p>
          <a:endParaRPr lang="en-GB"/>
        </a:p>
      </dgm:t>
    </dgm:pt>
    <dgm:pt modelId="{AF705AB5-1C1E-6D4A-961E-D1E2A0C7E3B5}" type="sibTrans" cxnId="{5A44059C-1ED5-0345-B4E4-6E677CDA50EC}">
      <dgm:prSet/>
      <dgm:spPr/>
      <dgm:t>
        <a:bodyPr/>
        <a:lstStyle/>
        <a:p>
          <a:endParaRPr lang="en-GB"/>
        </a:p>
      </dgm:t>
    </dgm:pt>
    <dgm:pt modelId="{9FDFB903-E1C2-B14D-A6D6-F85382CD1817}">
      <dgm:prSet phldrT="[Text]"/>
      <dgm:spPr/>
      <dgm:t>
        <a:bodyPr/>
        <a:lstStyle/>
        <a:p>
          <a:r>
            <a:rPr lang="en-GB" dirty="0"/>
            <a:t>EEF  </a:t>
          </a:r>
        </a:p>
      </dgm:t>
    </dgm:pt>
    <dgm:pt modelId="{A22ADAEE-F637-8B46-80E7-30CB8CFE3ADA}" type="sibTrans" cxnId="{A66553F9-B20F-A34B-813F-C5287520F599}">
      <dgm:prSet/>
      <dgm:spPr/>
      <dgm:t>
        <a:bodyPr/>
        <a:lstStyle/>
        <a:p>
          <a:endParaRPr lang="en-GB"/>
        </a:p>
      </dgm:t>
    </dgm:pt>
    <dgm:pt modelId="{A90AD5CB-7B4B-EE45-8F9E-1D2DAB993663}" type="parTrans" cxnId="{A66553F9-B20F-A34B-813F-C5287520F599}">
      <dgm:prSet/>
      <dgm:spPr/>
      <dgm:t>
        <a:bodyPr/>
        <a:lstStyle/>
        <a:p>
          <a:endParaRPr lang="en-GB"/>
        </a:p>
      </dgm:t>
    </dgm:pt>
    <dgm:pt modelId="{71D01272-725D-954E-A75E-9EECC8E125D4}" type="pres">
      <dgm:prSet presAssocID="{4116EB53-AF89-9445-8951-1DFB43254551}" presName="hierChild1" presStyleCnt="0">
        <dgm:presLayoutVars>
          <dgm:chPref val="1"/>
          <dgm:dir/>
          <dgm:animOne val="branch"/>
          <dgm:animLvl val="lvl"/>
          <dgm:resizeHandles/>
        </dgm:presLayoutVars>
      </dgm:prSet>
      <dgm:spPr/>
    </dgm:pt>
    <dgm:pt modelId="{3FA08D54-20DD-0C41-8623-65E8F7601F26}" type="pres">
      <dgm:prSet presAssocID="{3987D1DE-CCE8-DF46-9E51-2A2226B3C0F8}" presName="hierRoot1" presStyleCnt="0"/>
      <dgm:spPr/>
    </dgm:pt>
    <dgm:pt modelId="{C97C24BB-F303-A54A-9662-0FB2FF4D137E}" type="pres">
      <dgm:prSet presAssocID="{3987D1DE-CCE8-DF46-9E51-2A2226B3C0F8}" presName="composite" presStyleCnt="0"/>
      <dgm:spPr/>
    </dgm:pt>
    <dgm:pt modelId="{614C50AD-C695-7047-AD48-B2C77D964AB8}" type="pres">
      <dgm:prSet presAssocID="{3987D1DE-CCE8-DF46-9E51-2A2226B3C0F8}" presName="background" presStyleLbl="node0" presStyleIdx="0" presStyleCnt="1"/>
      <dgm:spPr>
        <a:solidFill>
          <a:schemeClr val="accent2"/>
        </a:solidFill>
      </dgm:spPr>
    </dgm:pt>
    <dgm:pt modelId="{0A9F65B4-2B07-E842-8843-5B9E53C72DAC}" type="pres">
      <dgm:prSet presAssocID="{3987D1DE-CCE8-DF46-9E51-2A2226B3C0F8}" presName="text" presStyleLbl="fgAcc0" presStyleIdx="0" presStyleCnt="1">
        <dgm:presLayoutVars>
          <dgm:chPref val="3"/>
        </dgm:presLayoutVars>
      </dgm:prSet>
      <dgm:spPr/>
    </dgm:pt>
    <dgm:pt modelId="{4987475C-F879-CF47-B141-CB5FB2B18FB1}" type="pres">
      <dgm:prSet presAssocID="{3987D1DE-CCE8-DF46-9E51-2A2226B3C0F8}" presName="hierChild2" presStyleCnt="0"/>
      <dgm:spPr/>
    </dgm:pt>
    <dgm:pt modelId="{A88A7E39-3790-5A4E-BEDE-4CC3A9798477}" type="pres">
      <dgm:prSet presAssocID="{A90AD5CB-7B4B-EE45-8F9E-1D2DAB993663}" presName="Name10" presStyleLbl="parChTrans1D2" presStyleIdx="0" presStyleCnt="3"/>
      <dgm:spPr/>
    </dgm:pt>
    <dgm:pt modelId="{2E9D51BC-5587-4B4E-AA26-8FAE9F8080ED}" type="pres">
      <dgm:prSet presAssocID="{9FDFB903-E1C2-B14D-A6D6-F85382CD1817}" presName="hierRoot2" presStyleCnt="0"/>
      <dgm:spPr/>
    </dgm:pt>
    <dgm:pt modelId="{977700F2-42EC-1D40-8CAA-E6EBB596F9F9}" type="pres">
      <dgm:prSet presAssocID="{9FDFB903-E1C2-B14D-A6D6-F85382CD1817}" presName="composite2" presStyleCnt="0"/>
      <dgm:spPr/>
    </dgm:pt>
    <dgm:pt modelId="{35A1DE5F-D645-0C42-9CFD-C16267B8C99B}" type="pres">
      <dgm:prSet presAssocID="{9FDFB903-E1C2-B14D-A6D6-F85382CD1817}" presName="background2" presStyleLbl="node2" presStyleIdx="0" presStyleCnt="3"/>
      <dgm:spPr>
        <a:solidFill>
          <a:schemeClr val="accent2"/>
        </a:solidFill>
      </dgm:spPr>
    </dgm:pt>
    <dgm:pt modelId="{8EC58169-7DA0-0146-8811-7D907535D5E5}" type="pres">
      <dgm:prSet presAssocID="{9FDFB903-E1C2-B14D-A6D6-F85382CD1817}" presName="text2" presStyleLbl="fgAcc2" presStyleIdx="0" presStyleCnt="3">
        <dgm:presLayoutVars>
          <dgm:chPref val="3"/>
        </dgm:presLayoutVars>
      </dgm:prSet>
      <dgm:spPr/>
    </dgm:pt>
    <dgm:pt modelId="{5EC8D1EB-2D76-8B40-A2D4-2E0E8B63AA7E}" type="pres">
      <dgm:prSet presAssocID="{9FDFB903-E1C2-B14D-A6D6-F85382CD1817}" presName="hierChild3" presStyleCnt="0"/>
      <dgm:spPr/>
    </dgm:pt>
    <dgm:pt modelId="{9A075F5F-3415-F442-9C8A-767C20B1D2BE}" type="pres">
      <dgm:prSet presAssocID="{6DE27FE4-E57F-8540-9A9B-40D9918D3A17}" presName="Name10" presStyleLbl="parChTrans1D2" presStyleIdx="1" presStyleCnt="3"/>
      <dgm:spPr/>
    </dgm:pt>
    <dgm:pt modelId="{E69081B9-5CBD-424B-898E-46983B62CC85}" type="pres">
      <dgm:prSet presAssocID="{BB8B5D35-F98E-5F45-8E32-B298CBA8D8D7}" presName="hierRoot2" presStyleCnt="0"/>
      <dgm:spPr/>
    </dgm:pt>
    <dgm:pt modelId="{639E6752-1FCE-F64C-99C8-C7040D67E5A0}" type="pres">
      <dgm:prSet presAssocID="{BB8B5D35-F98E-5F45-8E32-B298CBA8D8D7}" presName="composite2" presStyleCnt="0"/>
      <dgm:spPr/>
    </dgm:pt>
    <dgm:pt modelId="{A96341D4-6265-4143-B273-E7DDCC7247A1}" type="pres">
      <dgm:prSet presAssocID="{BB8B5D35-F98E-5F45-8E32-B298CBA8D8D7}" presName="background2" presStyleLbl="node2" presStyleIdx="1" presStyleCnt="3"/>
      <dgm:spPr>
        <a:solidFill>
          <a:schemeClr val="accent2"/>
        </a:solidFill>
      </dgm:spPr>
    </dgm:pt>
    <dgm:pt modelId="{CC6173C0-CA83-0149-887C-C8B4DD09D26E}" type="pres">
      <dgm:prSet presAssocID="{BB8B5D35-F98E-5F45-8E32-B298CBA8D8D7}" presName="text2" presStyleLbl="fgAcc2" presStyleIdx="1" presStyleCnt="3">
        <dgm:presLayoutVars>
          <dgm:chPref val="3"/>
        </dgm:presLayoutVars>
      </dgm:prSet>
      <dgm:spPr/>
    </dgm:pt>
    <dgm:pt modelId="{71E6E0F8-EBC6-DC46-979B-5311F9406CD9}" type="pres">
      <dgm:prSet presAssocID="{BB8B5D35-F98E-5F45-8E32-B298CBA8D8D7}" presName="hierChild3" presStyleCnt="0"/>
      <dgm:spPr/>
    </dgm:pt>
    <dgm:pt modelId="{26FA78CC-7AE4-194E-AA6C-2215CF650958}" type="pres">
      <dgm:prSet presAssocID="{E0729208-907F-6C40-9D6F-EC77FB2DAC45}" presName="Name10" presStyleLbl="parChTrans1D2" presStyleIdx="2" presStyleCnt="3"/>
      <dgm:spPr/>
    </dgm:pt>
    <dgm:pt modelId="{F2A95B77-620A-A44F-8508-D870D3F407CF}" type="pres">
      <dgm:prSet presAssocID="{71D2706F-6FE7-0345-91A4-18508D770CD8}" presName="hierRoot2" presStyleCnt="0"/>
      <dgm:spPr/>
    </dgm:pt>
    <dgm:pt modelId="{131754A5-50F3-D94C-9099-B1F3A579CBB0}" type="pres">
      <dgm:prSet presAssocID="{71D2706F-6FE7-0345-91A4-18508D770CD8}" presName="composite2" presStyleCnt="0"/>
      <dgm:spPr/>
    </dgm:pt>
    <dgm:pt modelId="{888FDD27-97A4-4749-ACEF-75DC340C3C26}" type="pres">
      <dgm:prSet presAssocID="{71D2706F-6FE7-0345-91A4-18508D770CD8}" presName="background2" presStyleLbl="node2" presStyleIdx="2" presStyleCnt="3"/>
      <dgm:spPr>
        <a:solidFill>
          <a:schemeClr val="accent2"/>
        </a:solidFill>
      </dgm:spPr>
    </dgm:pt>
    <dgm:pt modelId="{F1F9D9A5-59E3-F84D-A044-AC9695901E9D}" type="pres">
      <dgm:prSet presAssocID="{71D2706F-6FE7-0345-91A4-18508D770CD8}" presName="text2" presStyleLbl="fgAcc2" presStyleIdx="2" presStyleCnt="3">
        <dgm:presLayoutVars>
          <dgm:chPref val="3"/>
        </dgm:presLayoutVars>
      </dgm:prSet>
      <dgm:spPr/>
    </dgm:pt>
    <dgm:pt modelId="{81BD31C7-0A52-2A4A-8F39-DD1C513987D2}" type="pres">
      <dgm:prSet presAssocID="{71D2706F-6FE7-0345-91A4-18508D770CD8}" presName="hierChild3" presStyleCnt="0"/>
      <dgm:spPr/>
    </dgm:pt>
  </dgm:ptLst>
  <dgm:cxnLst>
    <dgm:cxn modelId="{C0A73820-5578-854B-ABF3-F3D31B260CB7}" type="presOf" srcId="{9FDFB903-E1C2-B14D-A6D6-F85382CD1817}" destId="{8EC58169-7DA0-0146-8811-7D907535D5E5}" srcOrd="0" destOrd="0" presId="urn:microsoft.com/office/officeart/2005/8/layout/hierarchy1"/>
    <dgm:cxn modelId="{E10FB138-B708-2248-95E4-4AFEC9161668}" srcId="{3987D1DE-CCE8-DF46-9E51-2A2226B3C0F8}" destId="{BB8B5D35-F98E-5F45-8E32-B298CBA8D8D7}" srcOrd="1" destOrd="0" parTransId="{6DE27FE4-E57F-8540-9A9B-40D9918D3A17}" sibTransId="{57112749-C174-0945-9F61-AB141C2C56EE}"/>
    <dgm:cxn modelId="{E0BD7860-1235-9C4E-A590-5EEA25886EB3}" type="presOf" srcId="{4116EB53-AF89-9445-8951-1DFB43254551}" destId="{71D01272-725D-954E-A75E-9EECC8E125D4}" srcOrd="0" destOrd="0" presId="urn:microsoft.com/office/officeart/2005/8/layout/hierarchy1"/>
    <dgm:cxn modelId="{C6A3D163-DEB7-4C45-B1B5-3E99DEC90B30}" type="presOf" srcId="{3987D1DE-CCE8-DF46-9E51-2A2226B3C0F8}" destId="{0A9F65B4-2B07-E842-8843-5B9E53C72DAC}" srcOrd="0" destOrd="0" presId="urn:microsoft.com/office/officeart/2005/8/layout/hierarchy1"/>
    <dgm:cxn modelId="{0655806A-DF42-3744-BC71-F2E27227AD6F}" type="presOf" srcId="{E0729208-907F-6C40-9D6F-EC77FB2DAC45}" destId="{26FA78CC-7AE4-194E-AA6C-2215CF650958}" srcOrd="0" destOrd="0" presId="urn:microsoft.com/office/officeart/2005/8/layout/hierarchy1"/>
    <dgm:cxn modelId="{3A095C90-149C-8147-9DEB-746EAE58A259}" type="presOf" srcId="{BB8B5D35-F98E-5F45-8E32-B298CBA8D8D7}" destId="{CC6173C0-CA83-0149-887C-C8B4DD09D26E}" srcOrd="0" destOrd="0" presId="urn:microsoft.com/office/officeart/2005/8/layout/hierarchy1"/>
    <dgm:cxn modelId="{69B3BC92-DFAB-354B-B7E7-C7FDCA5CD708}" type="presOf" srcId="{A90AD5CB-7B4B-EE45-8F9E-1D2DAB993663}" destId="{A88A7E39-3790-5A4E-BEDE-4CC3A9798477}" srcOrd="0" destOrd="0" presId="urn:microsoft.com/office/officeart/2005/8/layout/hierarchy1"/>
    <dgm:cxn modelId="{8F0CF992-F01A-0143-AD1C-047E29A1FAA0}" srcId="{4116EB53-AF89-9445-8951-1DFB43254551}" destId="{3987D1DE-CCE8-DF46-9E51-2A2226B3C0F8}" srcOrd="0" destOrd="0" parTransId="{67DE6915-8DB8-FB4A-AC8A-DE74A0FF485D}" sibTransId="{513E56D6-8294-5943-B87A-D68772EEEB95}"/>
    <dgm:cxn modelId="{4C3F219A-78B3-4C4E-A9E4-810B38854E55}" type="presOf" srcId="{71D2706F-6FE7-0345-91A4-18508D770CD8}" destId="{F1F9D9A5-59E3-F84D-A044-AC9695901E9D}" srcOrd="0" destOrd="0" presId="urn:microsoft.com/office/officeart/2005/8/layout/hierarchy1"/>
    <dgm:cxn modelId="{5A44059C-1ED5-0345-B4E4-6E677CDA50EC}" srcId="{3987D1DE-CCE8-DF46-9E51-2A2226B3C0F8}" destId="{71D2706F-6FE7-0345-91A4-18508D770CD8}" srcOrd="2" destOrd="0" parTransId="{E0729208-907F-6C40-9D6F-EC77FB2DAC45}" sibTransId="{AF705AB5-1C1E-6D4A-961E-D1E2A0C7E3B5}"/>
    <dgm:cxn modelId="{961607E5-7988-1942-92B1-3A344A76EDC9}" type="presOf" srcId="{6DE27FE4-E57F-8540-9A9B-40D9918D3A17}" destId="{9A075F5F-3415-F442-9C8A-767C20B1D2BE}" srcOrd="0" destOrd="0" presId="urn:microsoft.com/office/officeart/2005/8/layout/hierarchy1"/>
    <dgm:cxn modelId="{A66553F9-B20F-A34B-813F-C5287520F599}" srcId="{3987D1DE-CCE8-DF46-9E51-2A2226B3C0F8}" destId="{9FDFB903-E1C2-B14D-A6D6-F85382CD1817}" srcOrd="0" destOrd="0" parTransId="{A90AD5CB-7B4B-EE45-8F9E-1D2DAB993663}" sibTransId="{A22ADAEE-F637-8B46-80E7-30CB8CFE3ADA}"/>
    <dgm:cxn modelId="{63A8C416-60CF-D64D-9D94-4F42FC03FB71}" type="presParOf" srcId="{71D01272-725D-954E-A75E-9EECC8E125D4}" destId="{3FA08D54-20DD-0C41-8623-65E8F7601F26}" srcOrd="0" destOrd="0" presId="urn:microsoft.com/office/officeart/2005/8/layout/hierarchy1"/>
    <dgm:cxn modelId="{D13FF8E5-57DD-0F4E-B040-CE4A333A30DA}" type="presParOf" srcId="{3FA08D54-20DD-0C41-8623-65E8F7601F26}" destId="{C97C24BB-F303-A54A-9662-0FB2FF4D137E}" srcOrd="0" destOrd="0" presId="urn:microsoft.com/office/officeart/2005/8/layout/hierarchy1"/>
    <dgm:cxn modelId="{4D4F758D-C789-9D45-9490-A4BA0AC2AB38}" type="presParOf" srcId="{C97C24BB-F303-A54A-9662-0FB2FF4D137E}" destId="{614C50AD-C695-7047-AD48-B2C77D964AB8}" srcOrd="0" destOrd="0" presId="urn:microsoft.com/office/officeart/2005/8/layout/hierarchy1"/>
    <dgm:cxn modelId="{75244FE5-461C-D242-A5EC-4F2D8D74319A}" type="presParOf" srcId="{C97C24BB-F303-A54A-9662-0FB2FF4D137E}" destId="{0A9F65B4-2B07-E842-8843-5B9E53C72DAC}" srcOrd="1" destOrd="0" presId="urn:microsoft.com/office/officeart/2005/8/layout/hierarchy1"/>
    <dgm:cxn modelId="{86E15227-5D1A-454D-B1D5-C00102D2E5CF}" type="presParOf" srcId="{3FA08D54-20DD-0C41-8623-65E8F7601F26}" destId="{4987475C-F879-CF47-B141-CB5FB2B18FB1}" srcOrd="1" destOrd="0" presId="urn:microsoft.com/office/officeart/2005/8/layout/hierarchy1"/>
    <dgm:cxn modelId="{10638961-0C39-964C-935B-0630659DE097}" type="presParOf" srcId="{4987475C-F879-CF47-B141-CB5FB2B18FB1}" destId="{A88A7E39-3790-5A4E-BEDE-4CC3A9798477}" srcOrd="0" destOrd="0" presId="urn:microsoft.com/office/officeart/2005/8/layout/hierarchy1"/>
    <dgm:cxn modelId="{35A988C7-917E-224C-BC58-D5C50045C143}" type="presParOf" srcId="{4987475C-F879-CF47-B141-CB5FB2B18FB1}" destId="{2E9D51BC-5587-4B4E-AA26-8FAE9F8080ED}" srcOrd="1" destOrd="0" presId="urn:microsoft.com/office/officeart/2005/8/layout/hierarchy1"/>
    <dgm:cxn modelId="{4DC39299-AC56-9B4E-BFB9-8EFED8E276A1}" type="presParOf" srcId="{2E9D51BC-5587-4B4E-AA26-8FAE9F8080ED}" destId="{977700F2-42EC-1D40-8CAA-E6EBB596F9F9}" srcOrd="0" destOrd="0" presId="urn:microsoft.com/office/officeart/2005/8/layout/hierarchy1"/>
    <dgm:cxn modelId="{492239AF-BAEF-A14F-849F-B453F94A9EEE}" type="presParOf" srcId="{977700F2-42EC-1D40-8CAA-E6EBB596F9F9}" destId="{35A1DE5F-D645-0C42-9CFD-C16267B8C99B}" srcOrd="0" destOrd="0" presId="urn:microsoft.com/office/officeart/2005/8/layout/hierarchy1"/>
    <dgm:cxn modelId="{1AD363A5-4E89-5C42-BCF0-B64853835E57}" type="presParOf" srcId="{977700F2-42EC-1D40-8CAA-E6EBB596F9F9}" destId="{8EC58169-7DA0-0146-8811-7D907535D5E5}" srcOrd="1" destOrd="0" presId="urn:microsoft.com/office/officeart/2005/8/layout/hierarchy1"/>
    <dgm:cxn modelId="{2744707A-985C-BC4F-A100-E649AC4154D6}" type="presParOf" srcId="{2E9D51BC-5587-4B4E-AA26-8FAE9F8080ED}" destId="{5EC8D1EB-2D76-8B40-A2D4-2E0E8B63AA7E}" srcOrd="1" destOrd="0" presId="urn:microsoft.com/office/officeart/2005/8/layout/hierarchy1"/>
    <dgm:cxn modelId="{F0A21D45-CDCA-4140-90B5-81586063F2D4}" type="presParOf" srcId="{4987475C-F879-CF47-B141-CB5FB2B18FB1}" destId="{9A075F5F-3415-F442-9C8A-767C20B1D2BE}" srcOrd="2" destOrd="0" presId="urn:microsoft.com/office/officeart/2005/8/layout/hierarchy1"/>
    <dgm:cxn modelId="{1AA7CA7A-CBA5-9346-B872-D658CF589349}" type="presParOf" srcId="{4987475C-F879-CF47-B141-CB5FB2B18FB1}" destId="{E69081B9-5CBD-424B-898E-46983B62CC85}" srcOrd="3" destOrd="0" presId="urn:microsoft.com/office/officeart/2005/8/layout/hierarchy1"/>
    <dgm:cxn modelId="{5E63B7B1-8477-6045-A48F-698519D674A5}" type="presParOf" srcId="{E69081B9-5CBD-424B-898E-46983B62CC85}" destId="{639E6752-1FCE-F64C-99C8-C7040D67E5A0}" srcOrd="0" destOrd="0" presId="urn:microsoft.com/office/officeart/2005/8/layout/hierarchy1"/>
    <dgm:cxn modelId="{ACC68996-05AB-004D-8AB6-CEE2771E8862}" type="presParOf" srcId="{639E6752-1FCE-F64C-99C8-C7040D67E5A0}" destId="{A96341D4-6265-4143-B273-E7DDCC7247A1}" srcOrd="0" destOrd="0" presId="urn:microsoft.com/office/officeart/2005/8/layout/hierarchy1"/>
    <dgm:cxn modelId="{1C6CCD84-C7CB-3541-BE90-FAB3527BFB3C}" type="presParOf" srcId="{639E6752-1FCE-F64C-99C8-C7040D67E5A0}" destId="{CC6173C0-CA83-0149-887C-C8B4DD09D26E}" srcOrd="1" destOrd="0" presId="urn:microsoft.com/office/officeart/2005/8/layout/hierarchy1"/>
    <dgm:cxn modelId="{0CFC7B4B-61C7-274D-B4E1-E0F25B21277E}" type="presParOf" srcId="{E69081B9-5CBD-424B-898E-46983B62CC85}" destId="{71E6E0F8-EBC6-DC46-979B-5311F9406CD9}" srcOrd="1" destOrd="0" presId="urn:microsoft.com/office/officeart/2005/8/layout/hierarchy1"/>
    <dgm:cxn modelId="{F6530E97-4C7C-6A43-9CC5-EDD76AF93AA6}" type="presParOf" srcId="{4987475C-F879-CF47-B141-CB5FB2B18FB1}" destId="{26FA78CC-7AE4-194E-AA6C-2215CF650958}" srcOrd="4" destOrd="0" presId="urn:microsoft.com/office/officeart/2005/8/layout/hierarchy1"/>
    <dgm:cxn modelId="{BEB43045-9F46-F44C-BD8E-FF3AD2145E95}" type="presParOf" srcId="{4987475C-F879-CF47-B141-CB5FB2B18FB1}" destId="{F2A95B77-620A-A44F-8508-D870D3F407CF}" srcOrd="5" destOrd="0" presId="urn:microsoft.com/office/officeart/2005/8/layout/hierarchy1"/>
    <dgm:cxn modelId="{CF28AEE1-4B89-3E45-870A-CA8341274381}" type="presParOf" srcId="{F2A95B77-620A-A44F-8508-D870D3F407CF}" destId="{131754A5-50F3-D94C-9099-B1F3A579CBB0}" srcOrd="0" destOrd="0" presId="urn:microsoft.com/office/officeart/2005/8/layout/hierarchy1"/>
    <dgm:cxn modelId="{3B8F56E0-5274-2649-AA0C-E2C33D94F1A1}" type="presParOf" srcId="{131754A5-50F3-D94C-9099-B1F3A579CBB0}" destId="{888FDD27-97A4-4749-ACEF-75DC340C3C26}" srcOrd="0" destOrd="0" presId="urn:microsoft.com/office/officeart/2005/8/layout/hierarchy1"/>
    <dgm:cxn modelId="{E08E6509-F228-DD42-875F-FEB6703F7073}" type="presParOf" srcId="{131754A5-50F3-D94C-9099-B1F3A579CBB0}" destId="{F1F9D9A5-59E3-F84D-A044-AC9695901E9D}" srcOrd="1" destOrd="0" presId="urn:microsoft.com/office/officeart/2005/8/layout/hierarchy1"/>
    <dgm:cxn modelId="{630B0CE7-49BE-2C47-B42C-044AD4E2F953}" type="presParOf" srcId="{F2A95B77-620A-A44F-8508-D870D3F407CF}" destId="{81BD31C7-0A52-2A4A-8F39-DD1C513987D2}" srcOrd="1" destOrd="0" presId="urn:microsoft.com/office/officeart/2005/8/layout/hierarchy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DC23A-9B93-E24C-9854-AD92CD1F9DE3}">
      <dsp:nvSpPr>
        <dsp:cNvPr id="0" name=""/>
        <dsp:cNvSpPr/>
      </dsp:nvSpPr>
      <dsp:spPr>
        <a:xfrm>
          <a:off x="5329826" y="816014"/>
          <a:ext cx="3138899" cy="373457"/>
        </a:xfrm>
        <a:custGeom>
          <a:avLst/>
          <a:gdLst/>
          <a:ahLst/>
          <a:cxnLst/>
          <a:rect l="0" t="0" r="0" b="0"/>
          <a:pathLst>
            <a:path>
              <a:moveTo>
                <a:pt x="0" y="0"/>
              </a:moveTo>
              <a:lnTo>
                <a:pt x="0" y="254500"/>
              </a:lnTo>
              <a:lnTo>
                <a:pt x="3138899" y="254500"/>
              </a:lnTo>
              <a:lnTo>
                <a:pt x="3138899" y="373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BD6C3-540F-E84B-8496-90A9E5C0DBCA}">
      <dsp:nvSpPr>
        <dsp:cNvPr id="0" name=""/>
        <dsp:cNvSpPr/>
      </dsp:nvSpPr>
      <dsp:spPr>
        <a:xfrm>
          <a:off x="6853556" y="2004873"/>
          <a:ext cx="91440" cy="374071"/>
        </a:xfrm>
        <a:custGeom>
          <a:avLst/>
          <a:gdLst/>
          <a:ahLst/>
          <a:cxnLst/>
          <a:rect l="0" t="0" r="0" b="0"/>
          <a:pathLst>
            <a:path>
              <a:moveTo>
                <a:pt x="45720" y="0"/>
              </a:moveTo>
              <a:lnTo>
                <a:pt x="45720" y="255114"/>
              </a:lnTo>
              <a:lnTo>
                <a:pt x="98111" y="255114"/>
              </a:lnTo>
              <a:lnTo>
                <a:pt x="98111" y="374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FA78CC-7AE4-194E-AA6C-2215CF650958}">
      <dsp:nvSpPr>
        <dsp:cNvPr id="0" name=""/>
        <dsp:cNvSpPr/>
      </dsp:nvSpPr>
      <dsp:spPr>
        <a:xfrm>
          <a:off x="5329826" y="816014"/>
          <a:ext cx="1569449" cy="373457"/>
        </a:xfrm>
        <a:custGeom>
          <a:avLst/>
          <a:gdLst/>
          <a:ahLst/>
          <a:cxnLst/>
          <a:rect l="0" t="0" r="0" b="0"/>
          <a:pathLst>
            <a:path>
              <a:moveTo>
                <a:pt x="0" y="0"/>
              </a:moveTo>
              <a:lnTo>
                <a:pt x="0" y="254500"/>
              </a:lnTo>
              <a:lnTo>
                <a:pt x="1569449" y="254500"/>
              </a:lnTo>
              <a:lnTo>
                <a:pt x="1569449" y="373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4C4FC-CDBE-4242-A99F-F846BA661E51}">
      <dsp:nvSpPr>
        <dsp:cNvPr id="0" name=""/>
        <dsp:cNvSpPr/>
      </dsp:nvSpPr>
      <dsp:spPr>
        <a:xfrm>
          <a:off x="5284106" y="2004873"/>
          <a:ext cx="91440" cy="373457"/>
        </a:xfrm>
        <a:custGeom>
          <a:avLst/>
          <a:gdLst/>
          <a:ahLst/>
          <a:cxnLst/>
          <a:rect l="0" t="0" r="0" b="0"/>
          <a:pathLst>
            <a:path>
              <a:moveTo>
                <a:pt x="45720" y="0"/>
              </a:moveTo>
              <a:lnTo>
                <a:pt x="45720" y="3734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75F5F-3415-F442-9C8A-767C20B1D2BE}">
      <dsp:nvSpPr>
        <dsp:cNvPr id="0" name=""/>
        <dsp:cNvSpPr/>
      </dsp:nvSpPr>
      <dsp:spPr>
        <a:xfrm>
          <a:off x="5284106" y="816014"/>
          <a:ext cx="91440" cy="373457"/>
        </a:xfrm>
        <a:custGeom>
          <a:avLst/>
          <a:gdLst/>
          <a:ahLst/>
          <a:cxnLst/>
          <a:rect l="0" t="0" r="0" b="0"/>
          <a:pathLst>
            <a:path>
              <a:moveTo>
                <a:pt x="45720" y="0"/>
              </a:moveTo>
              <a:lnTo>
                <a:pt x="45720" y="373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02432-2CE2-2A48-B76D-85315BC3C675}">
      <dsp:nvSpPr>
        <dsp:cNvPr id="0" name=""/>
        <dsp:cNvSpPr/>
      </dsp:nvSpPr>
      <dsp:spPr>
        <a:xfrm>
          <a:off x="3714656" y="2004873"/>
          <a:ext cx="91440" cy="373457"/>
        </a:xfrm>
        <a:custGeom>
          <a:avLst/>
          <a:gdLst/>
          <a:ahLst/>
          <a:cxnLst/>
          <a:rect l="0" t="0" r="0" b="0"/>
          <a:pathLst>
            <a:path>
              <a:moveTo>
                <a:pt x="45720" y="0"/>
              </a:moveTo>
              <a:lnTo>
                <a:pt x="45720" y="3734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A7E39-3790-5A4E-BEDE-4CC3A9798477}">
      <dsp:nvSpPr>
        <dsp:cNvPr id="0" name=""/>
        <dsp:cNvSpPr/>
      </dsp:nvSpPr>
      <dsp:spPr>
        <a:xfrm>
          <a:off x="3760376" y="816014"/>
          <a:ext cx="1569449" cy="373457"/>
        </a:xfrm>
        <a:custGeom>
          <a:avLst/>
          <a:gdLst/>
          <a:ahLst/>
          <a:cxnLst/>
          <a:rect l="0" t="0" r="0" b="0"/>
          <a:pathLst>
            <a:path>
              <a:moveTo>
                <a:pt x="1569449" y="0"/>
              </a:moveTo>
              <a:lnTo>
                <a:pt x="1569449" y="254500"/>
              </a:lnTo>
              <a:lnTo>
                <a:pt x="0" y="254500"/>
              </a:lnTo>
              <a:lnTo>
                <a:pt x="0" y="373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BD35F-7D9B-764A-9812-EA1C40F218D2}">
      <dsp:nvSpPr>
        <dsp:cNvPr id="0" name=""/>
        <dsp:cNvSpPr/>
      </dsp:nvSpPr>
      <dsp:spPr>
        <a:xfrm>
          <a:off x="2190926" y="1204496"/>
          <a:ext cx="7798298" cy="800376"/>
        </a:xfrm>
        <a:custGeom>
          <a:avLst/>
          <a:gdLst/>
          <a:ahLst/>
          <a:cxnLst/>
          <a:rect l="0" t="0" r="0" b="0"/>
          <a:pathLst>
            <a:path>
              <a:moveTo>
                <a:pt x="0" y="800376"/>
              </a:moveTo>
              <a:lnTo>
                <a:pt x="779829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1B6BB-94E4-D941-8B7A-F17E7D76927F}">
      <dsp:nvSpPr>
        <dsp:cNvPr id="0" name=""/>
        <dsp:cNvSpPr/>
      </dsp:nvSpPr>
      <dsp:spPr>
        <a:xfrm>
          <a:off x="2190926" y="816014"/>
          <a:ext cx="3138899" cy="373457"/>
        </a:xfrm>
        <a:custGeom>
          <a:avLst/>
          <a:gdLst/>
          <a:ahLst/>
          <a:cxnLst/>
          <a:rect l="0" t="0" r="0" b="0"/>
          <a:pathLst>
            <a:path>
              <a:moveTo>
                <a:pt x="3138899" y="0"/>
              </a:moveTo>
              <a:lnTo>
                <a:pt x="3138899" y="254500"/>
              </a:lnTo>
              <a:lnTo>
                <a:pt x="0" y="254500"/>
              </a:lnTo>
              <a:lnTo>
                <a:pt x="0" y="373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C50AD-C695-7047-AD48-B2C77D964AB8}">
      <dsp:nvSpPr>
        <dsp:cNvPr id="0" name=""/>
        <dsp:cNvSpPr/>
      </dsp:nvSpPr>
      <dsp:spPr>
        <a:xfrm>
          <a:off x="4687779" y="614"/>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F65B4-2B07-E842-8843-5B9E53C72DAC}">
      <dsp:nvSpPr>
        <dsp:cNvPr id="0" name=""/>
        <dsp:cNvSpPr/>
      </dsp:nvSpPr>
      <dsp:spPr>
        <a:xfrm>
          <a:off x="4830456" y="136157"/>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Executive     SPH Team </a:t>
          </a:r>
        </a:p>
      </dsp:txBody>
      <dsp:txXfrm>
        <a:off x="4854338" y="160039"/>
        <a:ext cx="1236331" cy="767636"/>
      </dsp:txXfrm>
    </dsp:sp>
    <dsp:sp modelId="{DE484A79-FBF7-884C-AE55-F59D7B1C73C9}">
      <dsp:nvSpPr>
        <dsp:cNvPr id="0" name=""/>
        <dsp:cNvSpPr/>
      </dsp:nvSpPr>
      <dsp:spPr>
        <a:xfrm>
          <a:off x="1548879" y="1189472"/>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A506A-533E-DB41-A85C-950E556CD536}">
      <dsp:nvSpPr>
        <dsp:cNvPr id="0" name=""/>
        <dsp:cNvSpPr/>
      </dsp:nvSpPr>
      <dsp:spPr>
        <a:xfrm>
          <a:off x="1691556" y="1325015"/>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Primary School   </a:t>
          </a:r>
        </a:p>
      </dsp:txBody>
      <dsp:txXfrm>
        <a:off x="1715438" y="1348897"/>
        <a:ext cx="1236331" cy="767636"/>
      </dsp:txXfrm>
    </dsp:sp>
    <dsp:sp modelId="{A06134EF-D0BB-B34F-9CBB-7CA8E472C1D9}">
      <dsp:nvSpPr>
        <dsp:cNvPr id="0" name=""/>
        <dsp:cNvSpPr/>
      </dsp:nvSpPr>
      <dsp:spPr>
        <a:xfrm>
          <a:off x="9347177" y="1204496"/>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F9BBC-DCCB-5140-BBAB-F3807894B735}">
      <dsp:nvSpPr>
        <dsp:cNvPr id="0" name=""/>
        <dsp:cNvSpPr/>
      </dsp:nvSpPr>
      <dsp:spPr>
        <a:xfrm>
          <a:off x="9489855" y="1340039"/>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Research School </a:t>
          </a:r>
        </a:p>
      </dsp:txBody>
      <dsp:txXfrm>
        <a:off x="9513737" y="1363921"/>
        <a:ext cx="1236331" cy="767636"/>
      </dsp:txXfrm>
    </dsp:sp>
    <dsp:sp modelId="{35A1DE5F-D645-0C42-9CFD-C16267B8C99B}">
      <dsp:nvSpPr>
        <dsp:cNvPr id="0" name=""/>
        <dsp:cNvSpPr/>
      </dsp:nvSpPr>
      <dsp:spPr>
        <a:xfrm>
          <a:off x="3118329" y="1189472"/>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58169-7DA0-0146-8811-7D907535D5E5}">
      <dsp:nvSpPr>
        <dsp:cNvPr id="0" name=""/>
        <dsp:cNvSpPr/>
      </dsp:nvSpPr>
      <dsp:spPr>
        <a:xfrm>
          <a:off x="3261006" y="1325015"/>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PVI</a:t>
          </a:r>
        </a:p>
      </dsp:txBody>
      <dsp:txXfrm>
        <a:off x="3284888" y="1348897"/>
        <a:ext cx="1236331" cy="767636"/>
      </dsp:txXfrm>
    </dsp:sp>
    <dsp:sp modelId="{93D5708C-1C0F-7641-A58C-B6F9AE684560}">
      <dsp:nvSpPr>
        <dsp:cNvPr id="0" name=""/>
        <dsp:cNvSpPr/>
      </dsp:nvSpPr>
      <dsp:spPr>
        <a:xfrm>
          <a:off x="3118329" y="2378330"/>
          <a:ext cx="1284095" cy="81540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0BC9E-5737-FD4D-87EA-FD5398CA0A11}">
      <dsp:nvSpPr>
        <dsp:cNvPr id="0" name=""/>
        <dsp:cNvSpPr/>
      </dsp:nvSpPr>
      <dsp:spPr>
        <a:xfrm>
          <a:off x="3261006" y="2513874"/>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SPH Governors </a:t>
          </a:r>
        </a:p>
      </dsp:txBody>
      <dsp:txXfrm>
        <a:off x="3284888" y="2537756"/>
        <a:ext cx="1236331" cy="767636"/>
      </dsp:txXfrm>
    </dsp:sp>
    <dsp:sp modelId="{A96341D4-6265-4143-B273-E7DDCC7247A1}">
      <dsp:nvSpPr>
        <dsp:cNvPr id="0" name=""/>
        <dsp:cNvSpPr/>
      </dsp:nvSpPr>
      <dsp:spPr>
        <a:xfrm>
          <a:off x="4687779" y="1189472"/>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6173C0-CA83-0149-887C-C8B4DD09D26E}">
      <dsp:nvSpPr>
        <dsp:cNvPr id="0" name=""/>
        <dsp:cNvSpPr/>
      </dsp:nvSpPr>
      <dsp:spPr>
        <a:xfrm>
          <a:off x="4830456" y="1325015"/>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Special Education School </a:t>
          </a:r>
        </a:p>
      </dsp:txBody>
      <dsp:txXfrm>
        <a:off x="4854338" y="1348897"/>
        <a:ext cx="1236331" cy="767636"/>
      </dsp:txXfrm>
    </dsp:sp>
    <dsp:sp modelId="{19F49518-0C34-F64D-9906-B4599F93EFCE}">
      <dsp:nvSpPr>
        <dsp:cNvPr id="0" name=""/>
        <dsp:cNvSpPr/>
      </dsp:nvSpPr>
      <dsp:spPr>
        <a:xfrm>
          <a:off x="4687779" y="2378330"/>
          <a:ext cx="1284095" cy="81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A052D3-4010-CF47-9CE6-1E2CB3EB6B80}">
      <dsp:nvSpPr>
        <dsp:cNvPr id="0" name=""/>
        <dsp:cNvSpPr/>
      </dsp:nvSpPr>
      <dsp:spPr>
        <a:xfrm>
          <a:off x="4830456" y="2513874"/>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WISE Academies Trustees </a:t>
          </a:r>
        </a:p>
      </dsp:txBody>
      <dsp:txXfrm>
        <a:off x="4854338" y="2537756"/>
        <a:ext cx="1236331" cy="767636"/>
      </dsp:txXfrm>
    </dsp:sp>
    <dsp:sp modelId="{888FDD27-97A4-4749-ACEF-75DC340C3C26}">
      <dsp:nvSpPr>
        <dsp:cNvPr id="0" name=""/>
        <dsp:cNvSpPr/>
      </dsp:nvSpPr>
      <dsp:spPr>
        <a:xfrm>
          <a:off x="6257229" y="1189472"/>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9D9A5-59E3-F84D-A044-AC9695901E9D}">
      <dsp:nvSpPr>
        <dsp:cNvPr id="0" name=""/>
        <dsp:cNvSpPr/>
      </dsp:nvSpPr>
      <dsp:spPr>
        <a:xfrm>
          <a:off x="6399906" y="1325015"/>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Childminder </a:t>
          </a:r>
        </a:p>
      </dsp:txBody>
      <dsp:txXfrm>
        <a:off x="6423788" y="1348897"/>
        <a:ext cx="1236331" cy="767636"/>
      </dsp:txXfrm>
    </dsp:sp>
    <dsp:sp modelId="{77D11C78-EEB7-9B4A-A450-1718970B7223}">
      <dsp:nvSpPr>
        <dsp:cNvPr id="0" name=""/>
        <dsp:cNvSpPr/>
      </dsp:nvSpPr>
      <dsp:spPr>
        <a:xfrm>
          <a:off x="6309620" y="2378944"/>
          <a:ext cx="1284095" cy="81540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ADB7F-1C6A-7840-ADF0-8CE4410AEB39}">
      <dsp:nvSpPr>
        <dsp:cNvPr id="0" name=""/>
        <dsp:cNvSpPr/>
      </dsp:nvSpPr>
      <dsp:spPr>
        <a:xfrm>
          <a:off x="6452297" y="2514488"/>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NCB</a:t>
          </a:r>
        </a:p>
      </dsp:txBody>
      <dsp:txXfrm>
        <a:off x="6476179" y="2538370"/>
        <a:ext cx="1236331" cy="767636"/>
      </dsp:txXfrm>
    </dsp:sp>
    <dsp:sp modelId="{161B4241-3BEF-0348-AA8F-9BCC33DE7552}">
      <dsp:nvSpPr>
        <dsp:cNvPr id="0" name=""/>
        <dsp:cNvSpPr/>
      </dsp:nvSpPr>
      <dsp:spPr>
        <a:xfrm>
          <a:off x="7826679" y="1189472"/>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1E79D-24EE-CE4C-9128-61AB9A0B3901}">
      <dsp:nvSpPr>
        <dsp:cNvPr id="0" name=""/>
        <dsp:cNvSpPr/>
      </dsp:nvSpPr>
      <dsp:spPr>
        <a:xfrm>
          <a:off x="7969356" y="1325015"/>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SPH Lead school </a:t>
          </a:r>
        </a:p>
      </dsp:txBody>
      <dsp:txXfrm>
        <a:off x="7993238" y="1348897"/>
        <a:ext cx="1236331" cy="767636"/>
      </dsp:txXfrm>
    </dsp:sp>
    <dsp:sp modelId="{299E2A65-F253-1745-9450-6B4AA2BAC93B}">
      <dsp:nvSpPr>
        <dsp:cNvPr id="0" name=""/>
        <dsp:cNvSpPr/>
      </dsp:nvSpPr>
      <dsp:spPr>
        <a:xfrm>
          <a:off x="80331" y="1204496"/>
          <a:ext cx="1284095" cy="8154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1BE31-84E0-B14B-B2FE-528DBDA2CD48}">
      <dsp:nvSpPr>
        <dsp:cNvPr id="0" name=""/>
        <dsp:cNvSpPr/>
      </dsp:nvSpPr>
      <dsp:spPr>
        <a:xfrm>
          <a:off x="223009" y="1340039"/>
          <a:ext cx="1284095" cy="81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Early Excellence Nursery </a:t>
          </a:r>
        </a:p>
      </dsp:txBody>
      <dsp:txXfrm>
        <a:off x="246891" y="1363921"/>
        <a:ext cx="1236331" cy="767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A78CC-7AE4-194E-AA6C-2215CF650958}">
      <dsp:nvSpPr>
        <dsp:cNvPr id="0" name=""/>
        <dsp:cNvSpPr/>
      </dsp:nvSpPr>
      <dsp:spPr>
        <a:xfrm>
          <a:off x="2101197" y="946905"/>
          <a:ext cx="1491172" cy="354831"/>
        </a:xfrm>
        <a:custGeom>
          <a:avLst/>
          <a:gdLst/>
          <a:ahLst/>
          <a:cxnLst/>
          <a:rect l="0" t="0" r="0" b="0"/>
          <a:pathLst>
            <a:path>
              <a:moveTo>
                <a:pt x="0" y="0"/>
              </a:moveTo>
              <a:lnTo>
                <a:pt x="0" y="241807"/>
              </a:lnTo>
              <a:lnTo>
                <a:pt x="1491172" y="241807"/>
              </a:lnTo>
              <a:lnTo>
                <a:pt x="1491172" y="354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75F5F-3415-F442-9C8A-767C20B1D2BE}">
      <dsp:nvSpPr>
        <dsp:cNvPr id="0" name=""/>
        <dsp:cNvSpPr/>
      </dsp:nvSpPr>
      <dsp:spPr>
        <a:xfrm>
          <a:off x="2055477" y="946905"/>
          <a:ext cx="91440" cy="354831"/>
        </a:xfrm>
        <a:custGeom>
          <a:avLst/>
          <a:gdLst/>
          <a:ahLst/>
          <a:cxnLst/>
          <a:rect l="0" t="0" r="0" b="0"/>
          <a:pathLst>
            <a:path>
              <a:moveTo>
                <a:pt x="45720" y="0"/>
              </a:moveTo>
              <a:lnTo>
                <a:pt x="45720" y="354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A7E39-3790-5A4E-BEDE-4CC3A9798477}">
      <dsp:nvSpPr>
        <dsp:cNvPr id="0" name=""/>
        <dsp:cNvSpPr/>
      </dsp:nvSpPr>
      <dsp:spPr>
        <a:xfrm>
          <a:off x="610025" y="946905"/>
          <a:ext cx="1491172" cy="354831"/>
        </a:xfrm>
        <a:custGeom>
          <a:avLst/>
          <a:gdLst/>
          <a:ahLst/>
          <a:cxnLst/>
          <a:rect l="0" t="0" r="0" b="0"/>
          <a:pathLst>
            <a:path>
              <a:moveTo>
                <a:pt x="1491172" y="0"/>
              </a:moveTo>
              <a:lnTo>
                <a:pt x="1491172" y="241807"/>
              </a:lnTo>
              <a:lnTo>
                <a:pt x="0" y="241807"/>
              </a:lnTo>
              <a:lnTo>
                <a:pt x="0" y="354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C50AD-C695-7047-AD48-B2C77D964AB8}">
      <dsp:nvSpPr>
        <dsp:cNvPr id="0" name=""/>
        <dsp:cNvSpPr/>
      </dsp:nvSpPr>
      <dsp:spPr>
        <a:xfrm>
          <a:off x="1491172" y="172173"/>
          <a:ext cx="1220050" cy="77473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F65B4-2B07-E842-8843-5B9E53C72DAC}">
      <dsp:nvSpPr>
        <dsp:cNvPr id="0" name=""/>
        <dsp:cNvSpPr/>
      </dsp:nvSpPr>
      <dsp:spPr>
        <a:xfrm>
          <a:off x="1626733" y="300956"/>
          <a:ext cx="1220050" cy="774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Local</a:t>
          </a:r>
          <a:r>
            <a:rPr lang="en-GB" sz="1100" kern="1200" baseline="0" dirty="0"/>
            <a:t> Authority Partners </a:t>
          </a:r>
          <a:endParaRPr lang="en-GB" sz="1100" kern="1200" dirty="0"/>
        </a:p>
      </dsp:txBody>
      <dsp:txXfrm>
        <a:off x="1649424" y="323647"/>
        <a:ext cx="1174668" cy="729350"/>
      </dsp:txXfrm>
    </dsp:sp>
    <dsp:sp modelId="{35A1DE5F-D645-0C42-9CFD-C16267B8C99B}">
      <dsp:nvSpPr>
        <dsp:cNvPr id="0" name=""/>
        <dsp:cNvSpPr/>
      </dsp:nvSpPr>
      <dsp:spPr>
        <a:xfrm>
          <a:off x="0" y="1301737"/>
          <a:ext cx="1220050" cy="77473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58169-7DA0-0146-8811-7D907535D5E5}">
      <dsp:nvSpPr>
        <dsp:cNvPr id="0" name=""/>
        <dsp:cNvSpPr/>
      </dsp:nvSpPr>
      <dsp:spPr>
        <a:xfrm>
          <a:off x="135561" y="1430520"/>
          <a:ext cx="1220050" cy="774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Northumberland </a:t>
          </a:r>
        </a:p>
      </dsp:txBody>
      <dsp:txXfrm>
        <a:off x="158252" y="1453211"/>
        <a:ext cx="1174668" cy="729350"/>
      </dsp:txXfrm>
    </dsp:sp>
    <dsp:sp modelId="{A96341D4-6265-4143-B273-E7DDCC7247A1}">
      <dsp:nvSpPr>
        <dsp:cNvPr id="0" name=""/>
        <dsp:cNvSpPr/>
      </dsp:nvSpPr>
      <dsp:spPr>
        <a:xfrm>
          <a:off x="1491172" y="1301737"/>
          <a:ext cx="1220050" cy="77473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6173C0-CA83-0149-887C-C8B4DD09D26E}">
      <dsp:nvSpPr>
        <dsp:cNvPr id="0" name=""/>
        <dsp:cNvSpPr/>
      </dsp:nvSpPr>
      <dsp:spPr>
        <a:xfrm>
          <a:off x="1626733" y="1430520"/>
          <a:ext cx="1220050" cy="774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Durham</a:t>
          </a:r>
        </a:p>
      </dsp:txBody>
      <dsp:txXfrm>
        <a:off x="1649424" y="1453211"/>
        <a:ext cx="1174668" cy="729350"/>
      </dsp:txXfrm>
    </dsp:sp>
    <dsp:sp modelId="{888FDD27-97A4-4749-ACEF-75DC340C3C26}">
      <dsp:nvSpPr>
        <dsp:cNvPr id="0" name=""/>
        <dsp:cNvSpPr/>
      </dsp:nvSpPr>
      <dsp:spPr>
        <a:xfrm>
          <a:off x="2982345" y="1301737"/>
          <a:ext cx="1220050" cy="77473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9D9A5-59E3-F84D-A044-AC9695901E9D}">
      <dsp:nvSpPr>
        <dsp:cNvPr id="0" name=""/>
        <dsp:cNvSpPr/>
      </dsp:nvSpPr>
      <dsp:spPr>
        <a:xfrm>
          <a:off x="3117906" y="1430520"/>
          <a:ext cx="1220050" cy="774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Newcastle</a:t>
          </a:r>
          <a:r>
            <a:rPr lang="en-GB" sz="1100" kern="1200" baseline="0" dirty="0"/>
            <a:t> </a:t>
          </a:r>
          <a:endParaRPr lang="en-GB" sz="1100" kern="1200" dirty="0"/>
        </a:p>
      </dsp:txBody>
      <dsp:txXfrm>
        <a:off x="3140597" y="1453211"/>
        <a:ext cx="1174668" cy="729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A78CC-7AE4-194E-AA6C-2215CF650958}">
      <dsp:nvSpPr>
        <dsp:cNvPr id="0" name=""/>
        <dsp:cNvSpPr/>
      </dsp:nvSpPr>
      <dsp:spPr>
        <a:xfrm>
          <a:off x="1985196" y="1095308"/>
          <a:ext cx="1408849" cy="335242"/>
        </a:xfrm>
        <a:custGeom>
          <a:avLst/>
          <a:gdLst/>
          <a:ahLst/>
          <a:cxnLst/>
          <a:rect l="0" t="0" r="0" b="0"/>
          <a:pathLst>
            <a:path>
              <a:moveTo>
                <a:pt x="0" y="0"/>
              </a:moveTo>
              <a:lnTo>
                <a:pt x="0" y="228457"/>
              </a:lnTo>
              <a:lnTo>
                <a:pt x="1408849" y="228457"/>
              </a:lnTo>
              <a:lnTo>
                <a:pt x="1408849" y="335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75F5F-3415-F442-9C8A-767C20B1D2BE}">
      <dsp:nvSpPr>
        <dsp:cNvPr id="0" name=""/>
        <dsp:cNvSpPr/>
      </dsp:nvSpPr>
      <dsp:spPr>
        <a:xfrm>
          <a:off x="1939476" y="1095308"/>
          <a:ext cx="91440" cy="335242"/>
        </a:xfrm>
        <a:custGeom>
          <a:avLst/>
          <a:gdLst/>
          <a:ahLst/>
          <a:cxnLst/>
          <a:rect l="0" t="0" r="0" b="0"/>
          <a:pathLst>
            <a:path>
              <a:moveTo>
                <a:pt x="45720" y="0"/>
              </a:moveTo>
              <a:lnTo>
                <a:pt x="45720" y="335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A7E39-3790-5A4E-BEDE-4CC3A9798477}">
      <dsp:nvSpPr>
        <dsp:cNvPr id="0" name=""/>
        <dsp:cNvSpPr/>
      </dsp:nvSpPr>
      <dsp:spPr>
        <a:xfrm>
          <a:off x="576347" y="1095308"/>
          <a:ext cx="1408849" cy="335242"/>
        </a:xfrm>
        <a:custGeom>
          <a:avLst/>
          <a:gdLst/>
          <a:ahLst/>
          <a:cxnLst/>
          <a:rect l="0" t="0" r="0" b="0"/>
          <a:pathLst>
            <a:path>
              <a:moveTo>
                <a:pt x="1408849" y="0"/>
              </a:moveTo>
              <a:lnTo>
                <a:pt x="1408849" y="228457"/>
              </a:lnTo>
              <a:lnTo>
                <a:pt x="0" y="228457"/>
              </a:lnTo>
              <a:lnTo>
                <a:pt x="0" y="335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C50AD-C695-7047-AD48-B2C77D964AB8}">
      <dsp:nvSpPr>
        <dsp:cNvPr id="0" name=""/>
        <dsp:cNvSpPr/>
      </dsp:nvSpPr>
      <dsp:spPr>
        <a:xfrm>
          <a:off x="1408849" y="363347"/>
          <a:ext cx="1152694" cy="7319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F65B4-2B07-E842-8843-5B9E53C72DAC}">
      <dsp:nvSpPr>
        <dsp:cNvPr id="0" name=""/>
        <dsp:cNvSpPr/>
      </dsp:nvSpPr>
      <dsp:spPr>
        <a:xfrm>
          <a:off x="1536926" y="485020"/>
          <a:ext cx="1152694" cy="7319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National </a:t>
          </a:r>
        </a:p>
        <a:p>
          <a:pPr marL="0" lvl="0" indent="0" algn="ctr" defTabSz="711200">
            <a:lnSpc>
              <a:spcPct val="90000"/>
            </a:lnSpc>
            <a:spcBef>
              <a:spcPct val="0"/>
            </a:spcBef>
            <a:spcAft>
              <a:spcPct val="35000"/>
            </a:spcAft>
            <a:buNone/>
          </a:pPr>
          <a:r>
            <a:rPr lang="en-GB" sz="1600" kern="1200" dirty="0"/>
            <a:t>Partners </a:t>
          </a:r>
        </a:p>
      </dsp:txBody>
      <dsp:txXfrm>
        <a:off x="1558364" y="506458"/>
        <a:ext cx="1109818" cy="689085"/>
      </dsp:txXfrm>
    </dsp:sp>
    <dsp:sp modelId="{35A1DE5F-D645-0C42-9CFD-C16267B8C99B}">
      <dsp:nvSpPr>
        <dsp:cNvPr id="0" name=""/>
        <dsp:cNvSpPr/>
      </dsp:nvSpPr>
      <dsp:spPr>
        <a:xfrm>
          <a:off x="0" y="1430550"/>
          <a:ext cx="1152694" cy="7319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58169-7DA0-0146-8811-7D907535D5E5}">
      <dsp:nvSpPr>
        <dsp:cNvPr id="0" name=""/>
        <dsp:cNvSpPr/>
      </dsp:nvSpPr>
      <dsp:spPr>
        <a:xfrm>
          <a:off x="128077" y="1552223"/>
          <a:ext cx="1152694" cy="7319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EEF  </a:t>
          </a:r>
        </a:p>
      </dsp:txBody>
      <dsp:txXfrm>
        <a:off x="149515" y="1573661"/>
        <a:ext cx="1109818" cy="689085"/>
      </dsp:txXfrm>
    </dsp:sp>
    <dsp:sp modelId="{A96341D4-6265-4143-B273-E7DDCC7247A1}">
      <dsp:nvSpPr>
        <dsp:cNvPr id="0" name=""/>
        <dsp:cNvSpPr/>
      </dsp:nvSpPr>
      <dsp:spPr>
        <a:xfrm>
          <a:off x="1408849" y="1430550"/>
          <a:ext cx="1152694" cy="7319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6173C0-CA83-0149-887C-C8B4DD09D26E}">
      <dsp:nvSpPr>
        <dsp:cNvPr id="0" name=""/>
        <dsp:cNvSpPr/>
      </dsp:nvSpPr>
      <dsp:spPr>
        <a:xfrm>
          <a:off x="1536926" y="1552223"/>
          <a:ext cx="1152694" cy="7319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NCB</a:t>
          </a:r>
        </a:p>
      </dsp:txBody>
      <dsp:txXfrm>
        <a:off x="1558364" y="1573661"/>
        <a:ext cx="1109818" cy="689085"/>
      </dsp:txXfrm>
    </dsp:sp>
    <dsp:sp modelId="{888FDD27-97A4-4749-ACEF-75DC340C3C26}">
      <dsp:nvSpPr>
        <dsp:cNvPr id="0" name=""/>
        <dsp:cNvSpPr/>
      </dsp:nvSpPr>
      <dsp:spPr>
        <a:xfrm>
          <a:off x="2817698" y="1430550"/>
          <a:ext cx="1152694" cy="7319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9D9A5-59E3-F84D-A044-AC9695901E9D}">
      <dsp:nvSpPr>
        <dsp:cNvPr id="0" name=""/>
        <dsp:cNvSpPr/>
      </dsp:nvSpPr>
      <dsp:spPr>
        <a:xfrm>
          <a:off x="2945775" y="1552223"/>
          <a:ext cx="1152694" cy="7319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baseline="0" dirty="0"/>
            <a:t>DfE </a:t>
          </a:r>
          <a:endParaRPr lang="en-GB" sz="1600" kern="1200" dirty="0"/>
        </a:p>
      </dsp:txBody>
      <dsp:txXfrm>
        <a:off x="2967213" y="1573661"/>
        <a:ext cx="1109818" cy="689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4F38F-68FC-431E-B128-1AD6233E9C0A}" type="datetimeFigureOut">
              <a:rPr lang="en-GB" smtClean="0"/>
              <a:t>12/03/2024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4EE0B-4C15-4B98-8CC3-0EF2276E5E71}" type="slidenum">
              <a:rPr lang="en-GB" smtClean="0"/>
              <a:t>‹#›</a:t>
            </a:fld>
            <a:endParaRPr lang="en-GB"/>
          </a:p>
        </p:txBody>
      </p:sp>
    </p:spTree>
    <p:extLst>
      <p:ext uri="{BB962C8B-B14F-4D97-AF65-F5344CB8AC3E}">
        <p14:creationId xmlns:p14="http://schemas.microsoft.com/office/powerpoint/2010/main" val="167355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84EE0B-4C15-4B98-8CC3-0EF2276E5E71}" type="slidenum">
              <a:rPr lang="en-GB" smtClean="0"/>
              <a:t>1</a:t>
            </a:fld>
            <a:endParaRPr lang="en-GB"/>
          </a:p>
        </p:txBody>
      </p:sp>
    </p:spTree>
    <p:extLst>
      <p:ext uri="{BB962C8B-B14F-4D97-AF65-F5344CB8AC3E}">
        <p14:creationId xmlns:p14="http://schemas.microsoft.com/office/powerpoint/2010/main" val="105130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4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r>
              <a:rPr lang="en-US" dirty="0"/>
              <a:t>Key words – a person – job – care – own </a:t>
            </a:r>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02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r>
              <a:rPr lang="en-US" dirty="0"/>
              <a:t>Research has told us that: </a:t>
            </a:r>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3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local intelligence supported our research findings which told us that childminders felt: alone, isolated, unheard, undervalued, unsupported, being a childminder is extremely hard work, work long hours for low pay, aren’t seen as equal or professionals, babysitters</a:t>
            </a:r>
          </a:p>
          <a:p>
            <a:endParaRPr lang="en-US" dirty="0"/>
          </a:p>
          <a:p>
            <a:r>
              <a:rPr lang="en-US" dirty="0"/>
              <a:t>LISTENED! </a:t>
            </a:r>
          </a:p>
          <a:p>
            <a:r>
              <a:rPr lang="en-US" dirty="0"/>
              <a:t>X3 areas across 10 LA’s</a:t>
            </a:r>
          </a:p>
          <a:p>
            <a:r>
              <a:rPr lang="en-US" dirty="0"/>
              <a:t>Communication Friendly Settings </a:t>
            </a:r>
          </a:p>
          <a:p>
            <a:r>
              <a:rPr lang="en-US" dirty="0"/>
              <a:t>EY Network meetings (6-7)</a:t>
            </a:r>
          </a:p>
          <a:p>
            <a:r>
              <a:rPr lang="en-US" dirty="0"/>
              <a:t>Face to face with children – Nature Pioneers: Forest and Beach School, Tiny </a:t>
            </a:r>
            <a:r>
              <a:rPr lang="en-US" dirty="0" err="1"/>
              <a:t>Tweeties</a:t>
            </a:r>
            <a:r>
              <a:rPr lang="en-US" dirty="0"/>
              <a:t> </a:t>
            </a:r>
          </a:p>
          <a:p>
            <a:r>
              <a:rPr lang="en-US" dirty="0"/>
              <a:t>Pacey Webinars </a:t>
            </a:r>
          </a:p>
          <a:p>
            <a:r>
              <a:rPr lang="en-US" dirty="0"/>
              <a:t>NPQEYL </a:t>
            </a:r>
          </a:p>
          <a:p>
            <a:r>
              <a:rPr lang="en-US" dirty="0"/>
              <a:t>Social Media </a:t>
            </a:r>
          </a:p>
          <a:p>
            <a:r>
              <a:rPr lang="en-US" dirty="0"/>
              <a:t>Monthly feature on newsletter</a:t>
            </a:r>
          </a:p>
          <a:p>
            <a:r>
              <a:rPr lang="en-US" dirty="0"/>
              <a:t>Blogs </a:t>
            </a:r>
          </a:p>
          <a:p>
            <a:r>
              <a:rPr lang="en-US" dirty="0"/>
              <a:t>Take Away Concept  </a:t>
            </a:r>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545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r>
              <a:rPr lang="en-US" dirty="0"/>
              <a:t>Why - Needs analysis of childminders – face to face interaction, PD for childminders needs careful consideration, time day </a:t>
            </a:r>
            <a:r>
              <a:rPr lang="en-US" dirty="0" err="1"/>
              <a:t>etc</a:t>
            </a:r>
            <a:r>
              <a:rPr lang="en-US" dirty="0"/>
              <a:t> – Top 3 areas – CL, PSED, SEND, Survey – lack of confidence in using outdoor spaces - sustainability model – how to use outdoor spaces as a tool to support learning and development – </a:t>
            </a:r>
          </a:p>
          <a:p>
            <a:r>
              <a:rPr lang="en-US" dirty="0"/>
              <a:t>EEF - </a:t>
            </a:r>
            <a:r>
              <a:rPr lang="en-GB" b="0" i="0" dirty="0" err="1">
                <a:solidFill>
                  <a:srgbClr val="202124"/>
                </a:solidFill>
                <a:effectLst/>
                <a:latin typeface="Google Sans"/>
              </a:rPr>
              <a:t>Elklan's</a:t>
            </a:r>
            <a:r>
              <a:rPr lang="en-GB" b="0" i="0" dirty="0">
                <a:solidFill>
                  <a:srgbClr val="202124"/>
                </a:solidFill>
                <a:effectLst/>
                <a:latin typeface="Google Sans"/>
              </a:rPr>
              <a:t> Communication Friendly Home-Based Setting - regular PD sessions, SL tutor, upskilling staff with CL ( </a:t>
            </a:r>
          </a:p>
          <a:p>
            <a:r>
              <a:rPr lang="en-US" dirty="0"/>
              <a:t>NPQEYL – childminders accessing this in NE </a:t>
            </a:r>
          </a:p>
          <a:p>
            <a:r>
              <a:rPr lang="en-US" dirty="0"/>
              <a:t>EY Network meetings (6-7) Face to face with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Nature Pioneers: Forest and Beach School, Tiny </a:t>
            </a:r>
            <a:r>
              <a:rPr lang="en-US" dirty="0" err="1"/>
              <a:t>Tweeties</a:t>
            </a:r>
            <a:r>
              <a:rPr lang="en-US" dirty="0"/>
              <a:t> X 3 AREAS - Take Away Concept  - including resources for sustainability - see/model evidence informed practice and high quality teaching strategies support key areas of need </a:t>
            </a:r>
          </a:p>
          <a:p>
            <a:r>
              <a:rPr lang="en-US" dirty="0"/>
              <a:t>Pacey Webinars</a:t>
            </a:r>
          </a:p>
          <a:p>
            <a:r>
              <a:rPr lang="en-US" dirty="0"/>
              <a:t>Sharing the narrative through:</a:t>
            </a:r>
          </a:p>
          <a:p>
            <a:r>
              <a:rPr lang="en-US" dirty="0"/>
              <a:t>Social Media </a:t>
            </a:r>
          </a:p>
          <a:p>
            <a:r>
              <a:rPr lang="en-US" dirty="0"/>
              <a:t>Monthly feature on newsletter</a:t>
            </a:r>
          </a:p>
          <a:p>
            <a:r>
              <a:rPr lang="en-US" dirty="0"/>
              <a:t>Blogs</a:t>
            </a:r>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45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r>
              <a:rPr lang="en-US" dirty="0"/>
              <a:t>Sharing the narrative through:</a:t>
            </a:r>
          </a:p>
          <a:p>
            <a:r>
              <a:rPr lang="en-US" dirty="0"/>
              <a:t>Social Media – 500 plus followers – childminders have a strong presence on the page</a:t>
            </a:r>
          </a:p>
          <a:p>
            <a:r>
              <a:rPr lang="en-US" dirty="0"/>
              <a:t>Monthly feature on newsletter</a:t>
            </a:r>
          </a:p>
          <a:p>
            <a:r>
              <a:rPr lang="en-US" dirty="0"/>
              <a:t>Blogs x 2</a:t>
            </a:r>
          </a:p>
          <a:p>
            <a:endParaRPr lang="en-US" dirty="0"/>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042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C61C-5428-A81E-C421-B529626B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06A6-F85C-8616-5D22-60C1417B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482F0-DBC6-7F0A-C847-CD3CA8E08A27}"/>
              </a:ext>
            </a:extLst>
          </p:cNvPr>
          <p:cNvSpPr>
            <a:spLocks noGrp="1"/>
          </p:cNvSpPr>
          <p:nvPr>
            <p:ph type="body" idx="1"/>
          </p:nvPr>
        </p:nvSpPr>
        <p:spPr/>
        <p:txBody>
          <a:bodyPr/>
          <a:lstStyle/>
          <a:p>
            <a:pPr algn="l"/>
            <a:r>
              <a:rPr lang="en-US" dirty="0"/>
              <a:t>Childminders are telling us that: </a:t>
            </a:r>
            <a:r>
              <a:rPr lang="en-GB" dirty="0"/>
              <a:t>PD is suitable for 0-5, children gain so much from the experience when involved, having strategies modelled first hand is invaluable, resources to implement at home are crucial, CL underpins all we do, know where to access evidence and how to use this in my practice to support better outcomes for children </a:t>
            </a:r>
          </a:p>
          <a:p>
            <a:pPr algn="l"/>
            <a:endParaRPr lang="en-GB" dirty="0"/>
          </a:p>
        </p:txBody>
      </p:sp>
      <p:sp>
        <p:nvSpPr>
          <p:cNvPr id="4" name="Slide Number Placeholder 3">
            <a:extLst>
              <a:ext uri="{FF2B5EF4-FFF2-40B4-BE49-F238E27FC236}">
                <a16:creationId xmlns:a16="http://schemas.microsoft.com/office/drawing/2014/main" id="{AE38175C-32E0-39F6-4330-FE9D71B20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FD307-B8A5-C547-9273-1343E4EBC0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49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we began our hub journey, we immediately began to send out surveys to all practitioners to assess the need. There were 3 key areas which came back as a high area of need. As the EEF were releasing brochures to select programmes, we used this information to prioritise and order our selection. </a:t>
            </a:r>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Over the journey so far, we have been allocated the following programmes.</a:t>
            </a:r>
          </a:p>
          <a:p>
            <a:pPr marL="0" lvl="0" indent="0" algn="l" rtl="0">
              <a:spcBef>
                <a:spcPts val="0"/>
              </a:spcBef>
              <a:spcAft>
                <a:spcPts val="0"/>
              </a:spcAft>
              <a:buNone/>
            </a:pPr>
            <a:r>
              <a:rPr lang="en-GB" dirty="0"/>
              <a:t>All of these programmes are at different stages of development and therefore have differing levels of evidence of whether they work to improve child outcomes and this is what we are testing through these programmes.  For some of the programmes, we were also able to be allocated extra spaces.</a:t>
            </a:r>
            <a:endParaRPr dirty="0"/>
          </a:p>
          <a:p>
            <a:pPr marL="0" lvl="0" indent="0" algn="l" rtl="0">
              <a:spcBef>
                <a:spcPts val="0"/>
              </a:spcBef>
              <a:spcAft>
                <a:spcPts val="0"/>
              </a:spcAft>
              <a:buNone/>
            </a:pPr>
            <a:r>
              <a:rPr lang="en-GB" dirty="0"/>
              <a:t>We are still recruiting to some of these programmes now.</a:t>
            </a:r>
          </a:p>
          <a:p>
            <a:pPr marL="0" lvl="0" indent="0" algn="l" rtl="0">
              <a:spcBef>
                <a:spcPts val="0"/>
              </a:spcBef>
              <a:spcAft>
                <a:spcPts val="0"/>
              </a:spcAft>
              <a:buNone/>
            </a:pPr>
            <a:endParaRPr lang="en-GB" dirty="0"/>
          </a:p>
        </p:txBody>
      </p:sp>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We know that the earliest years are the most crucial stage of child development, that early education supports children’s social and emotional development and lays the foundation for lifelong learning. </a:t>
            </a:r>
            <a:r>
              <a:rPr lang="en-US" sz="1200" b="0" i="0" dirty="0">
                <a:solidFill>
                  <a:srgbClr val="000000"/>
                </a:solidFill>
                <a:effectLst/>
                <a:latin typeface="Calibri" panose="020F0502020204030204" pitchFamily="34" charset="0"/>
              </a:rPr>
              <a:t>​</a:t>
            </a:r>
            <a:r>
              <a:rPr lang="en-GB" sz="1200" b="0" i="0" dirty="0">
                <a:solidFill>
                  <a:srgbClr val="000000"/>
                </a:solidFill>
                <a:effectLst/>
                <a:latin typeface="Calibri" panose="020F0502020204030204" pitchFamily="34" charset="0"/>
              </a:rPr>
              <a:t>​ The Covid-19 pandemic exacerbated the outcomes gap and set back children’s learning and development - hitting those from disadvantaged backgrounds the hardest.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dirty="0">
                <a:solidFill>
                  <a:srgbClr val="000000"/>
                </a:solidFill>
                <a:effectLst/>
                <a:highlight>
                  <a:srgbClr val="FFFF00"/>
                </a:highlight>
                <a:latin typeface="Calibri" panose="020F0502020204030204" pitchFamily="34" charset="0"/>
              </a:rPr>
              <a:t>We also know the positive impact high quality interactions between children and Early Years practitioners can have on children’s outcomes, particularly on children from disadvantaged backgrounds.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000000"/>
                </a:solidFill>
                <a:effectLst/>
                <a:latin typeface="Calibri" panose="020F0502020204030204" pitchFamily="34" charset="0"/>
              </a:rPr>
              <a:t>That’s why the government is providing a package of workforce training, qualifications, support and guidance for the early years sector to support staff and settings address the impact of the COVID-19 pandemic on the youngest and most disadvantaged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dirty="0">
              <a:solidFill>
                <a:srgbClr val="000000"/>
              </a:solidFill>
              <a:effectLst/>
              <a:latin typeface="Calibri" panose="020F0502020204030204" pitchFamily="34" charset="0"/>
            </a:endParaRPr>
          </a:p>
          <a:p>
            <a:pPr algn="l"/>
            <a:r>
              <a:rPr lang="en-GB" sz="1800" dirty="0">
                <a:solidFill>
                  <a:schemeClr val="tx1"/>
                </a:solidFill>
                <a:latin typeface="Arial"/>
                <a:cs typeface="Arial"/>
              </a:rPr>
              <a:t>The Early Years Education Recovery programme includes strands that are for practitioners and leaders at all stages of their career and includes offers for:</a:t>
            </a:r>
          </a:p>
          <a:p>
            <a:pPr algn="l"/>
            <a:endParaRPr lang="en-GB" sz="1800" dirty="0">
              <a:solidFill>
                <a:schemeClr val="tx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chemeClr val="tx1"/>
                </a:solidFill>
                <a:latin typeface="Arial"/>
                <a:cs typeface="Arial"/>
              </a:rPr>
              <a:t>Practitioners</a:t>
            </a:r>
            <a:r>
              <a:rPr lang="en-GB" sz="1800" dirty="0">
                <a:solidFill>
                  <a:schemeClr val="tx1"/>
                </a:solidFill>
                <a:latin typeface="Arial"/>
                <a:cs typeface="Arial"/>
              </a:rPr>
              <a:t> </a:t>
            </a:r>
            <a:r>
              <a:rPr lang="en-GB" sz="1800" b="1" dirty="0">
                <a:solidFill>
                  <a:schemeClr val="tx1"/>
                </a:solidFill>
                <a:latin typeface="Arial"/>
                <a:cs typeface="Arial"/>
              </a:rPr>
              <a:t>–</a:t>
            </a:r>
            <a:r>
              <a:rPr lang="en-GB" sz="1800" dirty="0">
                <a:solidFill>
                  <a:schemeClr val="tx1"/>
                </a:solidFill>
                <a:latin typeface="Arial"/>
                <a:cs typeface="Arial"/>
              </a:rPr>
              <a:t> with programmes focused on the fundamentals of child development e.g. </a:t>
            </a:r>
            <a:r>
              <a:rPr lang="en-GB" sz="1800" dirty="0"/>
              <a:t>Early Years Child Development training </a:t>
            </a:r>
            <a:r>
              <a:rPr lang="en-GB" sz="1800" dirty="0">
                <a:solidFill>
                  <a:schemeClr val="tx1"/>
                </a:solidFill>
                <a:latin typeface="Arial"/>
                <a:cs typeface="Arial"/>
              </a:rPr>
              <a:t>(appropriate for those new to the sector or more experienced practitioners looking to refresh their knowledge) through to training for more experienced practitioners looking to further hone their child development knowledge and develop specialist skills, </a:t>
            </a:r>
            <a:r>
              <a:rPr lang="en-GB" sz="1800" dirty="0" err="1">
                <a:solidFill>
                  <a:schemeClr val="tx1"/>
                </a:solidFill>
                <a:latin typeface="Arial"/>
                <a:cs typeface="Arial"/>
              </a:rPr>
              <a:t>e,g</a:t>
            </a:r>
            <a:r>
              <a:rPr lang="en-GB" sz="1800" dirty="0">
                <a:solidFill>
                  <a:schemeClr val="tx1"/>
                </a:solidFill>
                <a:latin typeface="Arial"/>
                <a:cs typeface="Arial"/>
              </a:rPr>
              <a:t>, </a:t>
            </a:r>
            <a:r>
              <a:rPr lang="en-GB" sz="1800" dirty="0"/>
              <a:t>Professional Development Programme/ L3 Special Educational Needs Coordinator (SENCO) qualification. 1-2-1 support from mentors/ childminder mentors</a:t>
            </a:r>
            <a:endParaRPr lang="en-GB" sz="1800" dirty="0">
              <a:solidFill>
                <a:schemeClr val="tx1"/>
              </a:solidFill>
              <a:latin typeface="Arial"/>
              <a:cs typeface="Arial"/>
            </a:endParaRPr>
          </a:p>
          <a:p>
            <a:pPr marL="342900" indent="-342900" algn="l">
              <a:buFont typeface="Arial" panose="020B0604020202020204" pitchFamily="34" charset="0"/>
              <a:buChar char="•"/>
            </a:pPr>
            <a:endParaRPr lang="en-GB" sz="1800" b="1" dirty="0">
              <a:solidFill>
                <a:schemeClr val="tx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chemeClr val="tx1"/>
                </a:solidFill>
                <a:latin typeface="Arial"/>
                <a:cs typeface="Arial"/>
              </a:rPr>
              <a:t>Leaders and aspiring leaders – </a:t>
            </a:r>
            <a:r>
              <a:rPr lang="en-GB" sz="1800" dirty="0">
                <a:solidFill>
                  <a:schemeClr val="tx1"/>
                </a:solidFill>
                <a:latin typeface="Arial"/>
                <a:cs typeface="Arial"/>
              </a:rPr>
              <a:t>with a programme focused on developing expertise in leading high-quality education and care, as well as effective staff and organisational management - </a:t>
            </a:r>
            <a:r>
              <a:rPr lang="en-GB" sz="1800" dirty="0"/>
              <a:t>National Professional Qualification in Early Years Leadership. 1-2-1 support from Experts.</a:t>
            </a:r>
          </a:p>
          <a:p>
            <a:pPr marL="342900" indent="-342900" algn="l">
              <a:buFont typeface="Arial" panose="020B0604020202020204" pitchFamily="34" charset="0"/>
              <a:buChar char="•"/>
            </a:pPr>
            <a:endParaRPr lang="en-GB" sz="1800" dirty="0">
              <a:solidFill>
                <a:schemeClr val="tx1"/>
              </a:solidFill>
              <a:latin typeface="Arial"/>
              <a:cs typeface="Arial"/>
            </a:endParaRPr>
          </a:p>
          <a:p>
            <a:pPr marL="342900" indent="-342900" algn="l">
              <a:buFont typeface="Arial" panose="020B0604020202020204" pitchFamily="34" charset="0"/>
              <a:buChar char="•"/>
            </a:pPr>
            <a:endParaRPr lang="en-GB" sz="1800" b="1" dirty="0">
              <a:solidFill>
                <a:schemeClr val="tx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1800" b="1" dirty="0">
                <a:solidFill>
                  <a:schemeClr val="tx1"/>
                </a:solidFill>
                <a:latin typeface="Arial"/>
                <a:cs typeface="Arial"/>
              </a:rPr>
              <a:t>And whole-setting support– </a:t>
            </a:r>
            <a:r>
              <a:rPr lang="en-GB" sz="1800" dirty="0">
                <a:solidFill>
                  <a:schemeClr val="tx1"/>
                </a:solidFill>
                <a:latin typeface="Arial"/>
                <a:cs typeface="Arial"/>
              </a:rPr>
              <a:t>including support for private, voluntary and independent organisations; childminders; school-based nurseries; and maintained nursery schools.</a:t>
            </a:r>
          </a:p>
          <a:p>
            <a:pPr marL="342900" indent="-342900" algn="l">
              <a:buFont typeface="Arial" panose="020B0604020202020204" pitchFamily="34" charset="0"/>
              <a:buChar char="•"/>
            </a:pPr>
            <a:endParaRPr lang="en-GB" sz="1800" dirty="0">
              <a:solidFill>
                <a:schemeClr val="tx1"/>
              </a:solidFill>
              <a:latin typeface="Arial"/>
              <a:cs typeface="Arial"/>
            </a:endParaRPr>
          </a:p>
          <a:p>
            <a:pPr marL="342900" indent="-342900" algn="l">
              <a:buFont typeface="Arial" panose="020B0604020202020204" pitchFamily="34" charset="0"/>
              <a:buChar char="•"/>
            </a:pPr>
            <a:r>
              <a:rPr lang="en-GB" sz="1800" b="0" dirty="0">
                <a:solidFill>
                  <a:schemeClr val="tx1"/>
                </a:solidFill>
                <a:latin typeface="Arial"/>
                <a:cs typeface="Arial"/>
              </a:rPr>
              <a:t>That’s where </a:t>
            </a:r>
            <a:r>
              <a:rPr lang="en-GB" sz="1800" b="1" dirty="0">
                <a:solidFill>
                  <a:schemeClr val="tx1"/>
                </a:solidFill>
                <a:latin typeface="Arial"/>
                <a:cs typeface="Arial"/>
              </a:rPr>
              <a:t>Stronger Practice Hubs </a:t>
            </a:r>
            <a:r>
              <a:rPr lang="en-GB" sz="1800" b="0" dirty="0">
                <a:solidFill>
                  <a:schemeClr val="tx1"/>
                </a:solidFill>
                <a:latin typeface="Arial"/>
                <a:cs typeface="Arial"/>
              </a:rPr>
              <a:t>come in. They can offer support to all of the above, and can offer</a:t>
            </a:r>
            <a:r>
              <a:rPr lang="en-GB" sz="1800" b="0" dirty="0">
                <a:latin typeface="Arial"/>
                <a:cs typeface="Arial"/>
              </a:rPr>
              <a:t> bespoke advice about which elements of the programme are right for practitioners or their setting… </a:t>
            </a:r>
            <a:endParaRPr lang="en-GB" sz="1800" b="0" dirty="0">
              <a:solidFill>
                <a:schemeClr val="tx1"/>
              </a:solidFill>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dirty="0">
              <a:solidFill>
                <a:srgbClr val="000000"/>
              </a:solidFill>
              <a:effectLst/>
              <a:latin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39620846-4C2F-4C13-9B49-CADF8D60C115}" type="slidenum">
              <a:rPr lang="en-GB" smtClean="0"/>
              <a:t>6</a:t>
            </a:fld>
            <a:endParaRPr lang="en-GB"/>
          </a:p>
        </p:txBody>
      </p:sp>
    </p:spTree>
    <p:extLst>
      <p:ext uri="{BB962C8B-B14F-4D97-AF65-F5344CB8AC3E}">
        <p14:creationId xmlns:p14="http://schemas.microsoft.com/office/powerpoint/2010/main" val="4268794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Hub plays a vital part in recruiting settings to apply for the EEF programmes. We work closely with the programme providers to ask for suitable accessible advertising and promotional material. Some of the programme providers have made videos to discuss the content of the programme, they have ran Q+A sessions for practitioners to attend and have also provided flyers. Most programme providers have also offered to attend any events that we are hosting.</a:t>
            </a:r>
            <a:endParaRPr/>
          </a:p>
          <a:p>
            <a:pPr marL="0" lvl="0" indent="0" algn="l" rtl="0">
              <a:spcBef>
                <a:spcPts val="0"/>
              </a:spcBef>
              <a:spcAft>
                <a:spcPts val="0"/>
              </a:spcAft>
              <a:buNone/>
            </a:pPr>
            <a:r>
              <a:rPr lang="en-GB"/>
              <a:t>We ensured all team members were aware of the content of the programmes so that when they were in contact with early years practitioners they can advise which programme would be suitable for their setting. </a:t>
            </a:r>
            <a:endParaRPr/>
          </a:p>
          <a:p>
            <a:pPr marL="0" lvl="0" indent="0" algn="l" rtl="0">
              <a:spcBef>
                <a:spcPts val="0"/>
              </a:spcBef>
              <a:spcAft>
                <a:spcPts val="0"/>
              </a:spcAft>
              <a:buNone/>
            </a:pPr>
            <a:r>
              <a:rPr lang="en-GB"/>
              <a:t>As a hub, we collected data on which settings were in the highest areas of deprivation and we have therefore sent the recruitment material to these settings. </a:t>
            </a:r>
            <a:endParaRPr/>
          </a:p>
          <a:p>
            <a:pPr marL="0" lvl="0" indent="0" algn="l" rtl="0">
              <a:spcBef>
                <a:spcPts val="0"/>
              </a:spcBef>
              <a:spcAft>
                <a:spcPts val="0"/>
              </a:spcAft>
              <a:buNone/>
            </a:pPr>
            <a:r>
              <a:rPr lang="en-GB"/>
              <a:t>The hub have then been a support network for the settings who are involved in these programmes. This could be for technical support or more specific support. </a:t>
            </a:r>
            <a:endParaRPr/>
          </a:p>
        </p:txBody>
      </p:sp>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b960cad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b960cad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are fully recruited to Maths Champions, Early Talk Boost and Chatterbugs. </a:t>
            </a:r>
            <a:endParaRPr/>
          </a:p>
          <a:p>
            <a:pPr marL="0" lvl="0" indent="0" algn="l" rtl="0">
              <a:spcBef>
                <a:spcPts val="0"/>
              </a:spcBef>
              <a:spcAft>
                <a:spcPts val="0"/>
              </a:spcAft>
              <a:buNone/>
            </a:pPr>
            <a:r>
              <a:rPr lang="en-GB"/>
              <a:t>We are still currently recruiting to ELKLAN. Emotion coaching and NELI P.</a:t>
            </a:r>
            <a:endParaRPr/>
          </a:p>
          <a:p>
            <a:pPr marL="0" lvl="0" indent="0" algn="l" rtl="0">
              <a:spcBef>
                <a:spcPts val="0"/>
              </a:spcBef>
              <a:spcAft>
                <a:spcPts val="0"/>
              </a:spcAft>
              <a:buNone/>
            </a:pPr>
            <a:r>
              <a:rPr lang="en-GB"/>
              <a:t>A barrier that we have come across as a hub is that settings have signed up to a programme but have then preferred another option but they are only able to sign up to one EEF programme. A way that we have overcome this is to communicate with the settings as early as possible to let them know what options are coming so they can assess the need within their setting.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bb960cade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bb960cad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Another fantastic opportunity that we have had as a hub is to apply for funding to develop a programme that is needed within our area but currently does not yet have the evidence to support larger </a:t>
            </a:r>
            <a:r>
              <a:rPr lang="en-GB"/>
              <a:t>roll-out. </a:t>
            </a:r>
            <a:r>
              <a:rPr lang="en-GB" dirty="0"/>
              <a:t>This was a great learning opportunity for us as a hub. We were .able to fully recruit to this programme and deliver it successfully/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84EE0B-4C15-4B98-8CC3-0EF2276E5E71}" type="slidenum">
              <a:rPr lang="en-GB" smtClean="0"/>
              <a:t>33</a:t>
            </a:fld>
            <a:endParaRPr lang="en-GB"/>
          </a:p>
        </p:txBody>
      </p:sp>
    </p:spTree>
    <p:extLst>
      <p:ext uri="{BB962C8B-B14F-4D97-AF65-F5344CB8AC3E}">
        <p14:creationId xmlns:p14="http://schemas.microsoft.com/office/powerpoint/2010/main" val="3841111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222222"/>
                </a:solidFill>
                <a:highlight>
                  <a:srgbClr val="FFFFFF"/>
                </a:highlight>
              </a:rPr>
              <a:t>First wave Hub; we quickly established our partnerships with 2 private nurseries and a child minder and set up a Strategic Board which well-represented the sector to agree our vision for Thrive Together …</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bd2a3efbd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222222"/>
                </a:solidFill>
                <a:highlight>
                  <a:srgbClr val="FFFFFF"/>
                </a:highlight>
              </a:rPr>
              <a:t>SM . 15 months on, we have… established both lead practitioners ourselves and a strong identity as a trusted source</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a:solidFill>
                  <a:srgbClr val="222222"/>
                </a:solidFill>
                <a:highlight>
                  <a:srgbClr val="FFFFFF"/>
                </a:highlight>
              </a:rPr>
              <a:t>Matched national agendas to local need - vehicle for 2 way communication with NCB/DfE and the sector</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a:solidFill>
                  <a:srgbClr val="222222"/>
                </a:solidFill>
                <a:highlight>
                  <a:srgbClr val="FFFFFF"/>
                </a:highlight>
              </a:rPr>
              <a:t>Targeted most deprived areas to distill practice -  to close disadvantaged gap </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a:solidFill>
                  <a:srgbClr val="222222"/>
                </a:solidFill>
                <a:highlight>
                  <a:srgbClr val="FFFFFF"/>
                </a:highlight>
              </a:rPr>
              <a:t>Unite and celebrate the sector in our area, removing barriers to collaboration and engagement and creating opportunities for all to flourish - with equity of access for childminders and PVIs</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a:t>Moving early into areas within our reach, other than our 'home turf' in Walsall, very early on in the evolution of the Hub, to begin to build trust and establish relationships so that Thrive Together could have greater impact.</a:t>
            </a:r>
            <a:endParaRPr/>
          </a:p>
          <a:p>
            <a:pPr marL="0" lvl="0" indent="0" algn="l" rtl="0">
              <a:spcBef>
                <a:spcPts val="0"/>
              </a:spcBef>
              <a:spcAft>
                <a:spcPts val="0"/>
              </a:spcAft>
              <a:buClr>
                <a:schemeClr val="dk1"/>
              </a:buClr>
              <a:buSzPts val="1100"/>
              <a:buFont typeface="Arial"/>
              <a:buNone/>
            </a:pPr>
            <a:r>
              <a:rPr lang="en-US"/>
              <a:t>We have successfully built professional links with all LA leads within our area, joined their networks and delivered CPD - becoming a trusted source for EY across the hub area within a short space of time.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90" name="Google Shape;90;g2bd2a3efbd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SM Walsall and Stoke PEIA - high deprivation and low outcomes.</a:t>
            </a: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b70633dbc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 - Aside from the Black county, where we have historically worked, we have prioritised establishing relationships with our most deprived wider region, for example ring fencing programmes for most deprived postcodes.  </a:t>
            </a:r>
            <a:endParaRPr/>
          </a:p>
          <a:p>
            <a:pPr marL="0" lvl="0" indent="0" algn="l" rtl="0">
              <a:spcBef>
                <a:spcPts val="0"/>
              </a:spcBef>
              <a:spcAft>
                <a:spcPts val="0"/>
              </a:spcAft>
              <a:buNone/>
            </a:pPr>
            <a:r>
              <a:rPr lang="en-US"/>
              <a:t>The Quotes from LA leads evidence our added value in our area.The relationship is two ways, we </a:t>
            </a:r>
            <a:r>
              <a:rPr lang="en-US">
                <a:solidFill>
                  <a:schemeClr val="dk1"/>
                </a:solidFill>
              </a:rPr>
              <a:t>pull together</a:t>
            </a:r>
            <a:r>
              <a:rPr lang="en-US"/>
              <a:t> local intelligence to feedback to NCB/DfE “Acting on the system rather than in it”. </a:t>
            </a:r>
            <a:endParaRPr/>
          </a:p>
        </p:txBody>
      </p:sp>
      <p:sp>
        <p:nvSpPr>
          <p:cNvPr id="105" name="Google Shape;105;g2b70633dbc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cda6886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AF Very early on in our SPH journey, a strategic decision was made to establish a good working relationship with the local authorities outside our ‘home patch’ of Walsall to secure reach and success as a Hub. </a:t>
            </a:r>
            <a:endParaRPr sz="12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As early as February 2023, we met with the LA leads from Staffordshire, Telford &amp; Wrekin, Shropshire and Stoke on Trent to establish need in their areas; existing provision and to highlight gaps.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a:t>Used this intelligence to write bids for EEF small pilot development projects; create local programmes through bespoke development project  templates to NCB and also raise awareness through social media about existing provision. Bridge between evidence store and high quality trusted research and the practitioner in their setting.</a:t>
            </a:r>
            <a:endParaRPr/>
          </a:p>
        </p:txBody>
      </p:sp>
      <p:sp>
        <p:nvSpPr>
          <p:cNvPr id="120" name="Google Shape;120;g2bcda6886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 Our Strategic Board board has evolved to provide strong partnerships and leadership for the Hub’s direction and sustainability across the region. Having representatives from LAs. </a:t>
            </a:r>
            <a:endParaRPr/>
          </a:p>
          <a:p>
            <a:pPr marL="0" lvl="0" indent="0" algn="l" rtl="0">
              <a:spcBef>
                <a:spcPts val="0"/>
              </a:spcBef>
              <a:spcAft>
                <a:spcPts val="0"/>
              </a:spcAft>
              <a:buNone/>
            </a:pPr>
            <a:r>
              <a:rPr lang="en-US"/>
              <a:t>We’ve collaborated with other Hubs, an example being forming regional childminder Expert/mentor Network with Heart (partner in West Midlands)</a:t>
            </a: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latin typeface="Calibri" panose="020F0502020204030204" pitchFamily="34" charset="0"/>
                <a:cs typeface="Calibri" panose="020F0502020204030204" pitchFamily="34" charset="0"/>
              </a:rPr>
              <a:t>I’ve been leading the Stronger Practice Hubs programme within the department since the programme’s inception. My team and I visited some of the hubs towards the end of last year and it was hugely exciting to see just how far the hubs have come and the impact they are now having across the country.</a:t>
            </a:r>
          </a:p>
          <a:p>
            <a:endParaRPr lang="en-GB" sz="1200" dirty="0">
              <a:solidFill>
                <a:schemeClr val="tx1"/>
              </a:solidFill>
              <a:latin typeface="Calibri" panose="020F0502020204030204" pitchFamily="34" charset="0"/>
              <a:cs typeface="Calibri" panose="020F0502020204030204" pitchFamily="34" charset="0"/>
            </a:endParaRPr>
          </a:p>
          <a:p>
            <a:r>
              <a:rPr lang="en-GB" sz="1200" dirty="0">
                <a:solidFill>
                  <a:schemeClr val="tx1"/>
                </a:solidFill>
                <a:latin typeface="Calibri" panose="020F0502020204030204" pitchFamily="34" charset="0"/>
                <a:cs typeface="Calibri" panose="020F0502020204030204" pitchFamily="34" charset="0"/>
              </a:rPr>
              <a:t>Today is an opportunity to hear directly from the hubs so I’ll keep this intro brief. But I want to take the opportunity to reflect briefly on some of my reflections of the programme so far.</a:t>
            </a:r>
          </a:p>
          <a:p>
            <a:endParaRPr lang="en-GB" sz="1200"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Firstly, led </a:t>
            </a:r>
            <a:r>
              <a:rPr lang="en-GB" sz="1200" b="1" dirty="0">
                <a:solidFill>
                  <a:schemeClr val="tx1"/>
                </a:solidFill>
                <a:latin typeface="Calibri" panose="020F0502020204030204" pitchFamily="34" charset="0"/>
                <a:cs typeface="Calibri" panose="020F0502020204030204" pitchFamily="34" charset="0"/>
              </a:rPr>
              <a:t>by the sector for the sector</a:t>
            </a:r>
            <a:r>
              <a:rPr lang="en-GB" sz="1200" dirty="0">
                <a:solidFill>
                  <a:schemeClr val="tx1"/>
                </a:solidFill>
                <a:latin typeface="Calibri" panose="020F0502020204030204" pitchFamily="34" charset="0"/>
                <a:cs typeface="Calibri" panose="020F0502020204030204" pitchFamily="34" charset="0"/>
              </a:rPr>
              <a:t>. We and colleagues at NCB have set parameters for the programme and objectives, but hubs have been coming up with their own ideas on how best to bring this programme to life on the ground. It’s been really exciting to see that leadership coming from within the early years sector. I’ve met so many committed, passionate staff in my visits.</a:t>
            </a:r>
          </a:p>
          <a:p>
            <a:pPr marL="171450" indent="-17145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And we’re seeing that settings are responding and really want to hear what the hubs have to say – now </a:t>
            </a:r>
            <a:r>
              <a:rPr lang="en-GB" sz="1200" b="1" dirty="0">
                <a:solidFill>
                  <a:schemeClr val="tx1"/>
                </a:solidFill>
                <a:latin typeface="Calibri" panose="020F0502020204030204" pitchFamily="34" charset="0"/>
                <a:cs typeface="Calibri" panose="020F0502020204030204" pitchFamily="34" charset="0"/>
              </a:rPr>
              <a:t>over 7,000 early years providers involved in networks </a:t>
            </a:r>
            <a:r>
              <a:rPr lang="en-GB" sz="1200" dirty="0">
                <a:solidFill>
                  <a:schemeClr val="tx1"/>
                </a:solidFill>
                <a:latin typeface="Calibri" panose="020F0502020204030204" pitchFamily="34" charset="0"/>
                <a:cs typeface="Calibri" panose="020F0502020204030204" pitchFamily="34" charset="0"/>
              </a:rPr>
              <a:t>and that number is growing month on month.</a:t>
            </a:r>
          </a:p>
          <a:p>
            <a:pPr marL="171450" indent="-17145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Hubs have really grasped the challenge of reaching the full </a:t>
            </a:r>
            <a:r>
              <a:rPr lang="en-GB" sz="1200" b="1" dirty="0">
                <a:solidFill>
                  <a:schemeClr val="tx1"/>
                </a:solidFill>
                <a:latin typeface="Calibri" panose="020F0502020204030204" pitchFamily="34" charset="0"/>
                <a:cs typeface="Calibri" panose="020F0502020204030204" pitchFamily="34" charset="0"/>
              </a:rPr>
              <a:t>breadth of the sector </a:t>
            </a:r>
            <a:r>
              <a:rPr lang="en-GB" sz="1200" dirty="0">
                <a:solidFill>
                  <a:schemeClr val="tx1"/>
                </a:solidFill>
                <a:latin typeface="Calibri" panose="020F0502020204030204" pitchFamily="34" charset="0"/>
                <a:cs typeface="Calibri" panose="020F0502020204030204" pitchFamily="34" charset="0"/>
              </a:rPr>
              <a:t>– so making sure they have an offer for group-based providers but also for childminders who we know often find it more difficult to find training and support that works for them. Image on the slide is of a visit I made to the childminder partner of the Northern Lights hub in Sunderland who plays a key role in making sure the hub’s offer is meeting childminders’ needs. Some of you will hear more about their childminding work in one of the workshops later.</a:t>
            </a:r>
          </a:p>
          <a:p>
            <a:pPr marL="171450" indent="-17145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Hubs are finding creative ways of showcasing for settings why </a:t>
            </a:r>
            <a:r>
              <a:rPr lang="en-GB" sz="1200" b="1" dirty="0">
                <a:solidFill>
                  <a:schemeClr val="tx1"/>
                </a:solidFill>
                <a:latin typeface="Calibri" panose="020F0502020204030204" pitchFamily="34" charset="0"/>
                <a:cs typeface="Calibri" panose="020F0502020204030204" pitchFamily="34" charset="0"/>
              </a:rPr>
              <a:t>using evidence to inform practice </a:t>
            </a:r>
            <a:r>
              <a:rPr lang="en-GB" sz="1200" dirty="0">
                <a:solidFill>
                  <a:schemeClr val="tx1"/>
                </a:solidFill>
                <a:latin typeface="Calibri" panose="020F0502020204030204" pitchFamily="34" charset="0"/>
                <a:cs typeface="Calibri" panose="020F0502020204030204" pitchFamily="34" charset="0"/>
              </a:rPr>
              <a:t>is important and what that looks like in practice – through blogs, webinars, open days. That message is so much more impactful when it comes from someone who is implementing this in their own practice and understands your context.</a:t>
            </a:r>
          </a:p>
          <a:p>
            <a:endParaRPr lang="en-GB" sz="1200" dirty="0">
              <a:solidFill>
                <a:schemeClr val="tx1"/>
              </a:solidFill>
              <a:latin typeface="Calibri" panose="020F0502020204030204" pitchFamily="34" charset="0"/>
              <a:cs typeface="Calibri" panose="020F0502020204030204" pitchFamily="34" charset="0"/>
            </a:endParaRPr>
          </a:p>
          <a:p>
            <a:endParaRPr lang="en-GB" sz="1200" dirty="0">
              <a:solidFill>
                <a:schemeClr val="tx1"/>
              </a:solidFill>
              <a:latin typeface="Calibri" panose="020F0502020204030204" pitchFamily="34" charset="0"/>
              <a:cs typeface="Calibri" panose="020F0502020204030204" pitchFamily="34" charset="0"/>
            </a:endParaRPr>
          </a:p>
          <a:p>
            <a:r>
              <a:rPr lang="en-GB" sz="1200" dirty="0">
                <a:solidFill>
                  <a:schemeClr val="tx1"/>
                </a:solidFill>
                <a:latin typeface="Calibri" panose="020F0502020204030204" pitchFamily="34" charset="0"/>
                <a:cs typeface="Calibri" panose="020F0502020204030204" pitchFamily="34" charset="0"/>
              </a:rPr>
              <a:t>So I want to say a huge thank you to all of our hubs for coming on this journey with us and rising to the challenge with such commitment and enthusiasm.</a:t>
            </a:r>
          </a:p>
          <a:p>
            <a:endParaRPr lang="en-GB" sz="1200" dirty="0">
              <a:solidFill>
                <a:schemeClr val="tx1"/>
              </a:solidFill>
              <a:latin typeface="Calibri" panose="020F0502020204030204" pitchFamily="34" charset="0"/>
              <a:cs typeface="Calibri" panose="020F0502020204030204" pitchFamily="34" charset="0"/>
            </a:endParaRPr>
          </a:p>
          <a:p>
            <a:r>
              <a:rPr lang="en-GB" sz="1200" dirty="0">
                <a:solidFill>
                  <a:schemeClr val="tx1"/>
                </a:solidFill>
                <a:latin typeface="Calibri" panose="020F0502020204030204" pitchFamily="34" charset="0"/>
                <a:cs typeface="Calibri" panose="020F0502020204030204" pitchFamily="34" charset="0"/>
              </a:rPr>
              <a:t>And to those of you who are hear to learn more about the hubs programmes – I hope some of you are here because you’re already in touch with your local hub and that’s made you curious to learn more. Thank you for getting involved. And if you haven’t yet engaged with your nearest hub, do find out what training and support they have running in your area. We know this has been a tough few years for the sector as we’ve slowly emerged from the Covid pandemic – your hub is there to help.</a:t>
            </a:r>
            <a:endParaRPr lang="en-GB" dirty="0"/>
          </a:p>
        </p:txBody>
      </p:sp>
      <p:sp>
        <p:nvSpPr>
          <p:cNvPr id="4" name="Slide Number Placeholder 3"/>
          <p:cNvSpPr>
            <a:spLocks noGrp="1"/>
          </p:cNvSpPr>
          <p:nvPr>
            <p:ph type="sldNum" sz="quarter" idx="5"/>
          </p:nvPr>
        </p:nvSpPr>
        <p:spPr/>
        <p:txBody>
          <a:bodyPr/>
          <a:lstStyle/>
          <a:p>
            <a:fld id="{39620846-4C2F-4C13-9B49-CADF8D60C115}" type="slidenum">
              <a:rPr lang="en-GB" smtClean="0"/>
              <a:t>7</a:t>
            </a:fld>
            <a:endParaRPr lang="en-GB"/>
          </a:p>
        </p:txBody>
      </p:sp>
    </p:spTree>
    <p:extLst>
      <p:ext uri="{BB962C8B-B14F-4D97-AF65-F5344CB8AC3E}">
        <p14:creationId xmlns:p14="http://schemas.microsoft.com/office/powerpoint/2010/main" val="4123133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VD: Theme to link with anticipated launch of DfE Cultural Educational Plan - able to sit on EY Round Table ( ref influencers in the sector and this is the reason for the theme - )</a:t>
            </a:r>
            <a:endParaRPr/>
          </a:p>
          <a:p>
            <a:pPr marL="0" lvl="0" indent="0" algn="l" rtl="0">
              <a:spcBef>
                <a:spcPts val="0"/>
              </a:spcBef>
              <a:spcAft>
                <a:spcPts val="0"/>
              </a:spcAft>
              <a:buNone/>
            </a:pPr>
            <a:r>
              <a:rPr lang="en-US"/>
              <a:t>Unite, celebrate. Local intelligence telling us about the need for a deeper understanding of what constitutes and ambitious, sequential curriculum, including outdoor learning. phonological awareness</a:t>
            </a:r>
            <a:endParaRPr/>
          </a:p>
        </p:txBody>
      </p:sp>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VD  Evidence Store - Webinar Wednesdays - delivered by local experts who understand the context in which practitioners are working. </a:t>
            </a:r>
            <a:endParaRPr/>
          </a:p>
          <a:p>
            <a:pPr marL="0" lvl="0" indent="0" algn="l" rtl="0">
              <a:spcBef>
                <a:spcPts val="0"/>
              </a:spcBef>
              <a:spcAft>
                <a:spcPts val="0"/>
              </a:spcAft>
              <a:buNone/>
            </a:pPr>
            <a:r>
              <a:rPr lang="en-US"/>
              <a:t>Plan - community of practice for every programme delivered - with Thrive Together as catalyst and facilitator</a:t>
            </a:r>
            <a:endParaRPr/>
          </a:p>
          <a:p>
            <a:pPr marL="0" lvl="0" indent="0" algn="l" rtl="0">
              <a:spcBef>
                <a:spcPts val="0"/>
              </a:spcBef>
              <a:spcAft>
                <a:spcPts val="0"/>
              </a:spcAft>
              <a:buNone/>
            </a:pPr>
            <a:r>
              <a:rPr lang="en-US"/>
              <a:t>All about collaboration</a:t>
            </a:r>
            <a:endParaRPr/>
          </a:p>
        </p:txBody>
      </p:sp>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d2a3efbd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VD  Evidence Store - Webinar Wednesdays - delivered by local experts who understand the context in which practitioners are working</a:t>
            </a:r>
            <a:endParaRPr/>
          </a:p>
          <a:p>
            <a:pPr marL="0" lvl="0" indent="0" algn="l" rtl="0">
              <a:spcBef>
                <a:spcPts val="0"/>
              </a:spcBef>
              <a:spcAft>
                <a:spcPts val="0"/>
              </a:spcAft>
              <a:buNone/>
            </a:pPr>
            <a:r>
              <a:rPr lang="en-US"/>
              <a:t>Plan - community of practice for every programme delivered - with Thrive Together as catalyst and facilitator</a:t>
            </a:r>
            <a:endParaRPr/>
          </a:p>
          <a:p>
            <a:pPr marL="0" lvl="0" indent="0" algn="l" rtl="0">
              <a:spcBef>
                <a:spcPts val="0"/>
              </a:spcBef>
              <a:spcAft>
                <a:spcPts val="0"/>
              </a:spcAft>
              <a:buNone/>
            </a:pPr>
            <a:r>
              <a:rPr lang="en-US"/>
              <a:t>All about collaboration</a:t>
            </a:r>
            <a:endParaRPr/>
          </a:p>
        </p:txBody>
      </p:sp>
      <p:sp>
        <p:nvSpPr>
          <p:cNvPr id="166" name="Google Shape;166;g2bd2a3efbd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6ef998ff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6ef998ff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Using our CRM system we are able to set up multiple lists dependent on provider type and authority location, so that the information that we are distributing through The Hub, is going to the right sector/area. Instead of bombarding the sector with multiple emails that might not be relevant we are instead able to distil this information and ensure that specific information is reaching the right people. This is also shown within our newsletter where we can have dedicated sections for each provider type. </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We are also keen to harness the expertise of the sector through blogs and case studies which are then distributed to all settings in our reach area through the newsletter.</a:t>
            </a:r>
            <a:endParaRPr/>
          </a:p>
          <a:p>
            <a:pPr marL="0" lvl="0" indent="0" algn="l" rtl="0">
              <a:spcBef>
                <a:spcPts val="0"/>
              </a:spcBef>
              <a:spcAft>
                <a:spcPts val="0"/>
              </a:spcAft>
              <a:buNone/>
            </a:pPr>
            <a:endParaRPr/>
          </a:p>
          <a:p>
            <a:pPr marL="0" lvl="0" indent="0" algn="l" rtl="0">
              <a:spcBef>
                <a:spcPts val="0"/>
              </a:spcBef>
              <a:spcAft>
                <a:spcPts val="0"/>
              </a:spcAft>
              <a:buNone/>
            </a:pPr>
            <a:r>
              <a:rPr lang="en-US"/>
              <a:t>Branding is consistent so we can be easily identifiable as a trusted source within the EY sector</a:t>
            </a:r>
            <a:endParaRPr/>
          </a:p>
          <a:p>
            <a:pPr marL="0" lvl="0" indent="0" algn="l" rtl="0">
              <a:spcBef>
                <a:spcPts val="0"/>
              </a:spcBef>
              <a:spcAft>
                <a:spcPts val="0"/>
              </a:spcAft>
              <a:buNone/>
            </a:pPr>
            <a:endParaRPr/>
          </a:p>
          <a:p>
            <a:pPr marL="0" lvl="0" indent="0" algn="l" rtl="0">
              <a:spcBef>
                <a:spcPts val="0"/>
              </a:spcBef>
              <a:spcAft>
                <a:spcPts val="0"/>
              </a:spcAft>
              <a:buNone/>
            </a:pPr>
            <a:r>
              <a:rPr lang="en-US"/>
              <a:t>Social media right from the outset was going to be key to our success due to how we know different sectors working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solidFill>
                  <a:schemeClr val="dk1"/>
                </a:solidFill>
                <a:latin typeface="Calibri"/>
                <a:ea typeface="Calibri"/>
                <a:cs typeface="Calibri"/>
                <a:sym typeface="Calibri"/>
              </a:rPr>
              <a:t>SM: We have been relentless in championing the voice of childminders, since early feedback from our initial childminder focus group, where feelings of being forgotten and excluded from training and development enjoyed by the rest of the sector, were strong. </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As a result, we have a Childminder partner on our Strategic Board, who shares feedback and provides a constant reminder as to how their needs could be met.</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We support the sector using our social media channels, but with childminders have very limited access to their emails during the day</a:t>
            </a:r>
            <a:r>
              <a:rPr lang="en-US" sz="1800">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that the use of social media and platforms such as WhatsApp were much more accessible. Therefore we took this feedback on board, and created separate facebook group pages for each sector type, and have a dedicated WhatsApp group for Childminders within the Walsall area, which we hope to replicate for our other local authorities. Dedicated space in the SPH newsletter. Trialled pop-up enrichment &amp; engagement sessions in hard to reach areas to support depth and breadth of their offer. Supported a childminder network</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So as you can see - we’ve made a good start in the limited time we’ve had, but we are really only just beginning… With anticipated demand post-April for the expansion offer, we need to be there to support settings and a new workforce with the challenges ahead, as well as strengthening our partnerships with other stakeholders to act on the system, with a joint mission, of giving our children the best start in life.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bd2a3efbd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solidFill>
                  <a:schemeClr val="dk1"/>
                </a:solidFill>
                <a:latin typeface="Calibri"/>
                <a:ea typeface="Calibri"/>
                <a:cs typeface="Calibri"/>
                <a:sym typeface="Calibri"/>
              </a:rPr>
              <a:t>SM: We have been relentless in championing the voice of childminders, since early feedback from our initial childminder focus group, where feelings of being forgotten and excluded from training and development enjoyed by the rest of the sector, were strong. </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As a result, we have a Childminder as part of our Strategic Board, who shares feedback and provides a constant reminder as to how their needs could be met.</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We support the sector using our social media channels, but with childminders have very limited access to their emails during the day</a:t>
            </a:r>
            <a:r>
              <a:rPr lang="en-US" sz="1800">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that the use of social media and platforms such as WhatsApp were much more accessible. Therefore we took this feedback on board, and created separate facebook group pages for each sector type, and have a dedicated WhatsApp group for Childminders within the Walsall area, which we hope to replicate for our other local authorities. Dedicated space in the SPH newsletter. Trialled pop-up enrichment &amp; engagement sessions in hard to reach areas to support depth and breadth of their offer.</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So as you can see - we’ve made a good start in the limited time we’ve had, but we are really only just beginning… With anticipated demand post-April for the expansion offer, we need to be there to support settings and a new workforce with the challenges ahead, as well as strengthening our partnerships with other stakeholders to act on the system, with a joint mission, of giving our children the best start in life.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
          </a:p>
        </p:txBody>
      </p:sp>
      <p:sp>
        <p:nvSpPr>
          <p:cNvPr id="200" name="Google Shape;200;g2bd2a3efbd5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endParaRPr lang="en-US" dirty="0"/>
          </a:p>
        </p:txBody>
      </p:sp>
      <p:sp>
        <p:nvSpPr>
          <p:cNvPr id="4" name="Slide Number Placeholder 3"/>
          <p:cNvSpPr>
            <a:spLocks noGrp="1"/>
          </p:cNvSpPr>
          <p:nvPr>
            <p:ph type="sldNum" sz="quarter" idx="5"/>
          </p:nvPr>
        </p:nvSpPr>
        <p:spPr/>
        <p:txBody>
          <a:bodyPr/>
          <a:lstStyle/>
          <a:p>
            <a:fld id="{128CD88E-2D25-4D13-A816-66AE52E53ED7}" type="slidenum">
              <a:rPr lang="en-GB" smtClean="0"/>
              <a:t>47</a:t>
            </a:fld>
            <a:endParaRPr lang="en-GB" dirty="0"/>
          </a:p>
        </p:txBody>
      </p:sp>
    </p:spTree>
    <p:extLst>
      <p:ext uri="{BB962C8B-B14F-4D97-AF65-F5344CB8AC3E}">
        <p14:creationId xmlns:p14="http://schemas.microsoft.com/office/powerpoint/2010/main" val="3729862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23. </a:t>
            </a:r>
          </a:p>
          <a:p>
            <a:endParaRPr lang="en-US" dirty="0"/>
          </a:p>
          <a:p>
            <a:r>
              <a:rPr lang="en-US" dirty="0"/>
              <a:t>Hub was approved in July, an Exec. team  created and proceeded to set up the GN Infrastructure </a:t>
            </a:r>
          </a:p>
          <a:p>
            <a:endParaRPr lang="en-US" dirty="0"/>
          </a:p>
          <a:p>
            <a:r>
              <a:rPr lang="en-US" dirty="0"/>
              <a:t>SPH Executive Team &amp; CEO, HT (Lead School Haltwhistle Academy), Director for EYs, SPH Lead Practitioner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strategic partners group was set to represent  the range of EY providers  – SENDtoLearn (PVI), Cleaswell Hill (Special Education School), Bothal Primary (provision for 2years old onwards), Debi Savoy (Childminder),  Goosehill Early Excellence Nursery based in Northumberland  &amp; Town End Research school </a:t>
            </a:r>
          </a:p>
          <a:p>
            <a:endParaRPr lang="en-US" dirty="0"/>
          </a:p>
          <a:p>
            <a:r>
              <a:rPr lang="en-US" dirty="0"/>
              <a:t>Accountability:</a:t>
            </a:r>
          </a:p>
          <a:p>
            <a:r>
              <a:rPr lang="en-US" dirty="0"/>
              <a:t>- SPH Governance  &amp; Wise Academies trustees’ Quality assured by NCB</a:t>
            </a:r>
          </a:p>
          <a:p>
            <a:endParaRPr lang="en-US" dirty="0"/>
          </a:p>
          <a:p>
            <a:r>
              <a:rPr lang="en-US" dirty="0"/>
              <a:t>SPH, NCB, EEF, DEF - Key teams working with the SPH leads to coordinate and QA all strands of the EYER programme delivery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28CD88E-2D25-4D13-A816-66AE52E53ED7}" type="slidenum">
              <a:rPr lang="en-GB" smtClean="0"/>
              <a:t>48</a:t>
            </a:fld>
            <a:endParaRPr lang="en-GB" dirty="0"/>
          </a:p>
        </p:txBody>
      </p:sp>
    </p:spTree>
    <p:extLst>
      <p:ext uri="{BB962C8B-B14F-4D97-AF65-F5344CB8AC3E}">
        <p14:creationId xmlns:p14="http://schemas.microsoft.com/office/powerpoint/2010/main" val="3021983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Hub’s National Partners </a:t>
            </a:r>
          </a:p>
          <a:p>
            <a:r>
              <a:rPr lang="en-US" b="0" dirty="0"/>
              <a:t>EEF, DfE &amp; NCB - partners working together with the hub to ensure </a:t>
            </a:r>
            <a:r>
              <a:rPr lang="en-GB" b="0" i="0" dirty="0">
                <a:solidFill>
                  <a:srgbClr val="202124"/>
                </a:solidFill>
                <a:effectLst/>
                <a:latin typeface="Google Sans"/>
              </a:rPr>
              <a:t>the package of workforce training, qualifications and support and guidance for the early years sector </a:t>
            </a:r>
            <a:r>
              <a:rPr lang="en-GB" b="0" i="0" dirty="0">
                <a:solidFill>
                  <a:srgbClr val="040C28"/>
                </a:solidFill>
                <a:effectLst/>
                <a:latin typeface="Google Sans"/>
              </a:rPr>
              <a:t>to help address the impact of the pandemic on the youngest and most disadvantaged children</a:t>
            </a:r>
            <a:r>
              <a:rPr lang="en-GB" b="0" i="0" dirty="0">
                <a:solidFill>
                  <a:srgbClr val="202124"/>
                </a:solidFill>
                <a:effectLst/>
                <a:latin typeface="Google Sans"/>
              </a:rPr>
              <a:t> is delivered</a:t>
            </a:r>
          </a:p>
          <a:p>
            <a:endParaRPr lang="en-US" b="0" dirty="0"/>
          </a:p>
          <a:p>
            <a:r>
              <a:rPr lang="en-US" b="1" dirty="0"/>
              <a:t>Local Authorities </a:t>
            </a:r>
          </a:p>
          <a:p>
            <a:r>
              <a:rPr lang="en-US" dirty="0"/>
              <a:t>Our strategic partners group also includes representatives from across the hubs 3 x LA’s – EY advisory / development leads for Northumberland (Home Area), Durham and Newcastle – to </a:t>
            </a:r>
            <a:r>
              <a:rPr lang="en-US" b="1" dirty="0"/>
              <a:t>ensure the hub offer compliments each LA EYs training and support offers </a:t>
            </a:r>
          </a:p>
          <a:p>
            <a:endParaRPr lang="en-US" dirty="0"/>
          </a:p>
          <a:p>
            <a:r>
              <a:rPr lang="en-US" b="1" dirty="0"/>
              <a:t>1)Regional Partners </a:t>
            </a:r>
            <a:endParaRPr lang="en-US" dirty="0"/>
          </a:p>
          <a:p>
            <a:r>
              <a:rPr lang="en-US" dirty="0"/>
              <a:t>GNSPH working partnership with 3 x Research schools - raising profile / delivering PD on EEF’s evidence informed best practices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English Hubs – C&amp; L and phonics preparation focus  /  1 English hub – work currently pending </a:t>
            </a:r>
          </a:p>
          <a:p>
            <a:endParaRPr lang="en-US" dirty="0"/>
          </a:p>
          <a:p>
            <a:r>
              <a:rPr lang="en-US" dirty="0"/>
              <a:t> Experts and Mentors programme, leads were contacted and information shared about SPH role and EYER funded packages in addition/ and as part of working together with the ‘experts and mentors’ offering support and guidance to practitioners and childminders working in the early years sector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University links – working with research professors,  (partnership to commence spr 2) </a:t>
            </a:r>
          </a:p>
          <a:p>
            <a:endParaRPr lang="en-US" dirty="0"/>
          </a:p>
          <a:p>
            <a:pPr algn="l"/>
            <a:r>
              <a:rPr lang="en-US" dirty="0">
                <a:latin typeface="Arial" panose="020B0604020202020204" pitchFamily="34" charset="0"/>
                <a:cs typeface="Arial" panose="020B0604020202020204" pitchFamily="34" charset="0"/>
              </a:rPr>
              <a:t>2) </a:t>
            </a:r>
            <a:r>
              <a:rPr lang="en-US" b="1" u="sng" dirty="0">
                <a:latin typeface="Arial" panose="020B0604020202020204" pitchFamily="34" charset="0"/>
                <a:cs typeface="Arial" panose="020B0604020202020204" pitchFamily="34" charset="0"/>
              </a:rPr>
              <a:t>Local partners</a:t>
            </a:r>
          </a:p>
          <a:p>
            <a:r>
              <a:rPr lang="en-US" dirty="0">
                <a:latin typeface="Arial" panose="020B0604020202020204" pitchFamily="34" charset="0"/>
                <a:cs typeface="Arial" panose="020B0604020202020204" pitchFamily="34" charset="0"/>
              </a:rPr>
              <a:t>A range of nursery setting and childminders identified as delivering high quality evidence informed practice </a:t>
            </a:r>
          </a:p>
          <a:p>
            <a:endParaRPr lang="en-US" dirty="0">
              <a:latin typeface="Arial" panose="020B0604020202020204" pitchFamily="34" charset="0"/>
              <a:cs typeface="Arial" panose="020B0604020202020204" pitchFamily="34" charset="0"/>
            </a:endParaRPr>
          </a:p>
          <a:p>
            <a:pPr algn="l"/>
            <a:r>
              <a:rPr lang="en-US" sz="1200" b="1" u="sng" dirty="0">
                <a:latin typeface="Arial" panose="020B0604020202020204" pitchFamily="34" charset="0"/>
                <a:cs typeface="Arial" panose="020B0604020202020204" pitchFamily="34" charset="0"/>
              </a:rPr>
              <a:t>3) Key Partners – Programme and Guidance Support Providers </a:t>
            </a:r>
          </a:p>
          <a:p>
            <a:r>
              <a:rPr lang="en-US" dirty="0">
                <a:latin typeface="Arial" panose="020B0604020202020204" pitchFamily="34" charset="0"/>
                <a:cs typeface="Arial" panose="020B0604020202020204" pitchFamily="34" charset="0"/>
              </a:rPr>
              <a:t>Elklan, OxED and Assessment, EDT, Pacey, Hartbeeps, Dingley’s Promise –working with EY practitioners and childminders to improve the quality of practice  grounded in evidence informed practice </a:t>
            </a:r>
          </a:p>
          <a:p>
            <a:endParaRPr lang="en-US" dirty="0"/>
          </a:p>
          <a:p>
            <a:r>
              <a:rPr lang="en-US" b="1" dirty="0"/>
              <a:t>4)SEN Professional Teams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 Support – Aside from our main strategic / delivery partners who specialise in SEN (Cleaswell Hill special schools, SENDtoLearn PVI provision) the hub is also working with professionals from the Autism Education Trust &amp; in March 2024 will also be offering practitioners opportunities to access the Dingley's promise training, to support practitioners with 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28CD88E-2D25-4D13-A816-66AE52E53ED7}" type="slidenum">
              <a:rPr lang="en-GB" smtClean="0"/>
              <a:t>49</a:t>
            </a:fld>
            <a:endParaRPr lang="en-GB" dirty="0"/>
          </a:p>
        </p:txBody>
      </p:sp>
    </p:spTree>
    <p:extLst>
      <p:ext uri="{BB962C8B-B14F-4D97-AF65-F5344CB8AC3E}">
        <p14:creationId xmlns:p14="http://schemas.microsoft.com/office/powerpoint/2010/main" val="642799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Summer / Autumn 2023 </a:t>
            </a: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IDACI exercises</a:t>
            </a: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 Series of mapping exercises for each LA / settings &amp; childminder locations </a:t>
            </a: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 Identification of the most deprived areas / names of settings located within these areas </a:t>
            </a: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 Mapping tasks 3 x LA to identify where childminders are located to offer  network groups / deliver the PD core offer  training for all CMs </a:t>
            </a: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Hub director / lead practitioner engaged with all 3 local authority EY advisory teams, gathered intelligence around the challenges, needs and priorities for PD, guidance and support  in each LA  and discussed details of their local PD offers for EY childminders &amp; settings.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Key priority areas for PD, support and guidance were identified and the GNHub / LA teams worked in partnership, to plan how GNSPH and LAs PD local offers would compliment each others work, in a collaborative approach to support and deliver PD to practitioners across all EYs provider types across all 3 LA’s </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5D312-D001-4596-82E5-928879C57C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03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8695b73702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8695b73702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GB" b="1" dirty="0">
                <a:solidFill>
                  <a:schemeClr val="dk1"/>
                </a:solidFill>
              </a:rPr>
              <a:t>Autumn Term 2023 </a:t>
            </a:r>
          </a:p>
          <a:p>
            <a:pPr algn="l"/>
            <a:endParaRPr lang="en-GB" b="1" i="0" u="none" strike="noStrike" dirty="0">
              <a:solidFill>
                <a:schemeClr val="dk1"/>
              </a:solidFill>
              <a:effectLst/>
              <a:latin typeface="GDS Transport"/>
            </a:endParaRPr>
          </a:p>
          <a:p>
            <a:pPr marL="0" lvl="0" indent="0" algn="l" rtl="0">
              <a:lnSpc>
                <a:spcPct val="100000"/>
              </a:lnSpc>
              <a:spcBef>
                <a:spcPts val="0"/>
              </a:spcBef>
              <a:spcAft>
                <a:spcPts val="0"/>
              </a:spcAft>
              <a:buClr>
                <a:schemeClr val="dk1"/>
              </a:buClr>
              <a:buSzPts val="1100"/>
              <a:buFont typeface="Arial"/>
              <a:buNone/>
            </a:pPr>
            <a:r>
              <a:rPr lang="en" b="1" dirty="0"/>
              <a:t>Sept. - Dec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dk1"/>
                </a:solidFill>
              </a:rPr>
              <a:t>- 11 SPH launches delivered across 3 LAs, in key locations, targeting the most deprived areas, to share and signpost settings and childminders to the EYER funded packages on 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dk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dk1"/>
                </a:solidFill>
              </a:rPr>
              <a:t>- Combination of face to face and virtual launches, delivered during the day, late evenings &amp; weekends to ensure  launches were made accessible to and engaged childminders and practitioners from all EYs providers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dk1"/>
                </a:solidFill>
              </a:rPr>
              <a:t>Hub leads used these launches to give EY professionals an overview of what the EYER programme packages consisted of and how PD content and delivery is grounded in upskilling the EY workforce to implement evidence Informed practices, to improve their practice and support children to reach better outcomes. </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00000"/>
              </a:lnSpc>
              <a:spcBef>
                <a:spcPts val="0"/>
              </a:spcBef>
              <a:spcAft>
                <a:spcPts val="0"/>
              </a:spcAft>
              <a:buSzPts val="1100"/>
              <a:buNone/>
            </a:pPr>
            <a:r>
              <a:rPr lang="en-GB" dirty="0">
                <a:solidFill>
                  <a:schemeClr val="dk1"/>
                </a:solidFill>
              </a:rPr>
              <a:t>-</a:t>
            </a:r>
            <a:r>
              <a:rPr lang="en-GB" dirty="0"/>
              <a:t>The GNSPH work - is part of a package of up to £180 Million for workforce raising qualifications and support and guidance for the EYs sector, to help address the impact of the pandemic on the youngest &amp; most disadvantage children</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The package is divided into 3 strands and the hub plays a major role in signposting practitioners to different pathways of funded support, available to practitioners, leaders, EY settings, PVI’s childminders and nursery settings.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b="1" dirty="0"/>
              <a:t>Practitioners can access a series of funded packages and evidence informed programmes, that form part of the EYER package, for example as part of the:</a:t>
            </a:r>
          </a:p>
          <a:p>
            <a:pPr marL="0" lvl="0" indent="0" algn="l" rtl="0">
              <a:lnSpc>
                <a:spcPct val="100000"/>
              </a:lnSpc>
              <a:spcBef>
                <a:spcPts val="0"/>
              </a:spcBef>
              <a:spcAft>
                <a:spcPts val="0"/>
              </a:spcAft>
              <a:buSzPts val="1100"/>
              <a:buNone/>
            </a:pPr>
            <a:endParaRPr lang="en-GB" b="1" dirty="0"/>
          </a:p>
          <a:p>
            <a:pPr marL="0" lvl="0" indent="0" algn="l" rtl="0">
              <a:lnSpc>
                <a:spcPct val="100000"/>
              </a:lnSpc>
              <a:spcBef>
                <a:spcPts val="0"/>
              </a:spcBef>
              <a:spcAft>
                <a:spcPts val="0"/>
              </a:spcAft>
              <a:buSzPts val="1100"/>
              <a:buNone/>
            </a:pPr>
            <a:r>
              <a:rPr lang="en-GB" dirty="0"/>
              <a:t>- </a:t>
            </a:r>
            <a:r>
              <a:rPr lang="en-GB" b="1" dirty="0"/>
              <a:t>DfE’s list of professional development training packages</a:t>
            </a:r>
            <a:r>
              <a:rPr lang="en-GB" dirty="0"/>
              <a:t>, practitioners can access training to support their individual professional development pathway training for e.g through the NPQEYL, Child Development, the SENDco courses available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 </a:t>
            </a:r>
            <a:r>
              <a:rPr lang="en-GB" b="1" dirty="0"/>
              <a:t>EEF &amp; SPH’s role: </a:t>
            </a:r>
            <a:r>
              <a:rPr lang="en-GB" dirty="0"/>
              <a:t>practitioners can access evidence informed programmes that are jointly funded by the EEF &amp; SPH e.g. Elklan CFHBS for childminders &amp; CFS for nursery settings; and also access evidence informed guidance reports and resources from the EEF’s Evidence Store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a:t>
            </a:r>
            <a:r>
              <a:rPr lang="en-GB" b="1" dirty="0"/>
              <a:t>The GNSPH:</a:t>
            </a:r>
          </a:p>
          <a:p>
            <a:pPr marL="0" lvl="0" indent="0" algn="l" rtl="0">
              <a:lnSpc>
                <a:spcPct val="100000"/>
              </a:lnSpc>
              <a:spcBef>
                <a:spcPts val="0"/>
              </a:spcBef>
              <a:spcAft>
                <a:spcPts val="0"/>
              </a:spcAft>
              <a:buSzPts val="1100"/>
              <a:buNone/>
            </a:pPr>
            <a:r>
              <a:rPr lang="en-GB" dirty="0"/>
              <a:t>-signposting childminders and settings to evidence informed funded DfE professional training packages, programmes and the EEF Evidence Store </a:t>
            </a:r>
          </a:p>
          <a:p>
            <a:pPr marL="0" lvl="0" indent="0" algn="l" rtl="0">
              <a:lnSpc>
                <a:spcPct val="100000"/>
              </a:lnSpc>
              <a:spcBef>
                <a:spcPts val="0"/>
              </a:spcBef>
              <a:spcAft>
                <a:spcPts val="0"/>
              </a:spcAft>
              <a:buSzPts val="1100"/>
              <a:buNone/>
            </a:pPr>
            <a:r>
              <a:rPr lang="en-GB" b="0" i="0" u="none" strike="noStrike" dirty="0">
                <a:solidFill>
                  <a:srgbClr val="0B0C0C"/>
                </a:solidFill>
                <a:effectLst/>
                <a:latin typeface="GDS Transport"/>
              </a:rPr>
              <a:t>-supporting settings in adopting evidence-based practice improvements through building local networks for sharing effective practice; sharing bogs and case studies etc.</a:t>
            </a:r>
          </a:p>
          <a:p>
            <a:pPr marL="0" lvl="0" indent="0" algn="l" rtl="0">
              <a:lnSpc>
                <a:spcPct val="100000"/>
              </a:lnSpc>
              <a:spcBef>
                <a:spcPts val="0"/>
              </a:spcBef>
              <a:spcAft>
                <a:spcPts val="0"/>
              </a:spcAft>
              <a:buSzPts val="1100"/>
              <a:buNone/>
            </a:pPr>
            <a:r>
              <a:rPr lang="en-GB" b="0" i="0" u="none" strike="noStrike" dirty="0">
                <a:solidFill>
                  <a:srgbClr val="0B0C0C"/>
                </a:solidFill>
                <a:effectLst/>
                <a:latin typeface="GDS Transport"/>
              </a:rPr>
              <a:t>-working with LA’s professional and local childminders and nursery settings to deliver the GNSPH PD training and support package offer for 2023/24 bespoke to local priorities </a:t>
            </a:r>
            <a:endParaRPr lang="en"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September to December 2023 </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During this period, in addition to gathering local intelligence, the hub released two needs analysis audits, these were completed by childminders and nursery providers across the three LAs, as part of the SPH launches were being rolled out. </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Leaders have used the analysis report alongside the intelligence gathered from LAs. to inform planning content for the GNSPH PD, guidance and support programme offer for 2023/24.</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Key priority areas identified &amp; what we did next </a:t>
            </a: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1) Signpost and offer PD training linked to evidence informed practice </a:t>
            </a:r>
            <a:r>
              <a:rPr lang="en-GB" b="0" dirty="0">
                <a:solidFill>
                  <a:schemeClr val="dk1"/>
                </a:solidFill>
              </a:rPr>
              <a:t>from the EEF’s Evidence store - 73% of CM’s were unaware of the EEF and the Evidence Store  and supporting materials </a:t>
            </a: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What did we do next ? </a:t>
            </a:r>
            <a:r>
              <a:rPr lang="en-GB" b="0" dirty="0">
                <a:solidFill>
                  <a:schemeClr val="dk1"/>
                </a:solidFill>
              </a:rPr>
              <a:t>Hub leads in partnership with TE research school leads, produced the Webinar - An Introduction to EEF and how to navigate / use the Evidence Store. They also produced a SEL case study (also shared as part of GN  Launches) using the EEF’s PSED themed document to showcase how to use the EEF’s  evidence informed practice and approaches </a:t>
            </a:r>
          </a:p>
          <a:p>
            <a:pPr marL="0" lvl="0" indent="0" algn="l" rtl="0">
              <a:lnSpc>
                <a:spcPct val="100000"/>
              </a:lnSpc>
              <a:spcBef>
                <a:spcPts val="0"/>
              </a:spcBef>
              <a:spcAft>
                <a:spcPts val="0"/>
              </a:spcAft>
              <a:buClr>
                <a:schemeClr val="dk1"/>
              </a:buClr>
              <a:buSzPts val="1100"/>
              <a:buFont typeface="Arial"/>
              <a:buNone/>
            </a:pPr>
            <a:endParaRPr lang="en-GB" b="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2)Establish new childminder networks </a:t>
            </a:r>
            <a:r>
              <a:rPr lang="en-GB" b="0" dirty="0">
                <a:solidFill>
                  <a:schemeClr val="dk1"/>
                </a:solidFill>
              </a:rPr>
              <a:t>across the 3 x LA’s position in locations of deprivation and in key localities within each LA where no networks were in operation. Audit Info. 2/3 of LA had no formally known CM networks.</a:t>
            </a: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What did we do next ? </a:t>
            </a:r>
            <a:r>
              <a:rPr lang="en-GB" b="0" dirty="0">
                <a:solidFill>
                  <a:schemeClr val="dk1"/>
                </a:solidFill>
              </a:rPr>
              <a:t>Hub leads began working with 1 well established childminder group in Durham &amp; an external provider ( Hartbeeps). Childminder network Hartbeeps project was planned (50 network sessions planned to be rolled  out from late Jan to March 24). this is currently being offered across 3 x LA’s carefully chosen and located in specific  LA localities, Hub lead continuing to work with / attending the well established CM group in Durham, and working to raise the profile of using EEF’s evidence informed practices and approaches to childminder to use  within the home learning environments / childminder settings. </a:t>
            </a:r>
          </a:p>
          <a:p>
            <a:pPr marL="0" lvl="0" indent="0" algn="l" rtl="0">
              <a:lnSpc>
                <a:spcPct val="100000"/>
              </a:lnSpc>
              <a:spcBef>
                <a:spcPts val="0"/>
              </a:spcBef>
              <a:spcAft>
                <a:spcPts val="0"/>
              </a:spcAft>
              <a:buClr>
                <a:schemeClr val="dk1"/>
              </a:buClr>
              <a:buSzPts val="1100"/>
              <a:buFont typeface="Arial"/>
              <a:buNone/>
            </a:pPr>
            <a:endParaRPr lang="en-GB" b="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Sustainability plans -</a:t>
            </a:r>
            <a:r>
              <a:rPr lang="en-GB" b="0" dirty="0">
                <a:solidFill>
                  <a:schemeClr val="dk1"/>
                </a:solidFill>
              </a:rPr>
              <a:t>  Free resources carefully selected to give to CMs, these are  matched to  each session focus (linked to a specific  EEF theme approaches) to enable CM’s to practice using evidence informed approaches in their learning environment with their children . More planned sessions have been accounted for and planned in next years budget March 24-Oct 24.</a:t>
            </a:r>
          </a:p>
          <a:p>
            <a:pPr marL="0" lvl="0" indent="0" algn="l" rtl="0">
              <a:lnSpc>
                <a:spcPct val="100000"/>
              </a:lnSpc>
              <a:spcBef>
                <a:spcPts val="0"/>
              </a:spcBef>
              <a:spcAft>
                <a:spcPts val="0"/>
              </a:spcAft>
              <a:buClr>
                <a:schemeClr val="dk1"/>
              </a:buClr>
              <a:buSzPts val="1100"/>
              <a:buFont typeface="Arial"/>
              <a:buNone/>
            </a:pPr>
            <a:endParaRPr lang="en-GB" b="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3</a:t>
            </a:r>
            <a:r>
              <a:rPr lang="en-GB" b="1" dirty="0">
                <a:solidFill>
                  <a:schemeClr val="dk1"/>
                </a:solidFill>
              </a:rPr>
              <a:t>) Hub to offer a regional/ core PD training offer and network group opportunities</a:t>
            </a:r>
            <a:r>
              <a:rPr lang="en-GB" b="0" dirty="0">
                <a:solidFill>
                  <a:schemeClr val="dk1"/>
                </a:solidFill>
              </a:rPr>
              <a:t>, to support all settings &amp; CMs to use evidence informed  practice to support CL, PSED to support children with SEN. Included the  key project Hartbeeps to provide childminder networks, support implementation of EEF evidence informed practice to support CL and PSED) </a:t>
            </a: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rPr>
              <a:t>What did we do next ? </a:t>
            </a:r>
            <a:r>
              <a:rPr lang="en-GB" b="0" dirty="0">
                <a:solidFill>
                  <a:schemeClr val="dk1"/>
                </a:solidFill>
              </a:rPr>
              <a:t>Ongoing, hub leads worked with our delivery partners to produce a suite of PD training sessions and network opportunities for spring 1 &amp; 2  where sessions are  linked EEF evidence informed practice and partners signpost practitioners to the theory, model practice, and demonstrate the impact of using EEFs materials on practice and children’s outcomes. </a:t>
            </a: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Hub leads also reviewed their SM scheduling processes and raised the amount of Social media posts and used the NCB / GNSPH websites to share GN PD offers and networks linked to EEF Evidence Store resources </a:t>
            </a:r>
          </a:p>
          <a:p>
            <a:pPr marL="0" lvl="0" indent="0" algn="l" rtl="0">
              <a:lnSpc>
                <a:spcPct val="100000"/>
              </a:lnSpc>
              <a:spcBef>
                <a:spcPts val="0"/>
              </a:spcBef>
              <a:spcAft>
                <a:spcPts val="0"/>
              </a:spcAft>
              <a:buClr>
                <a:schemeClr val="dk1"/>
              </a:buClr>
              <a:buSzPts val="1100"/>
              <a:buFont typeface="Arial"/>
              <a:buNone/>
            </a:pPr>
            <a:endParaRPr lang="en-GB" b="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dk1"/>
                </a:solidFill>
              </a:rPr>
              <a:t>- </a:t>
            </a:r>
            <a:r>
              <a:rPr lang="en-GB" b="1" dirty="0">
                <a:solidFill>
                  <a:schemeClr val="dk1"/>
                </a:solidFill>
              </a:rPr>
              <a:t>DFE </a:t>
            </a:r>
            <a:r>
              <a:rPr lang="en-GB" b="0" dirty="0">
                <a:solidFill>
                  <a:schemeClr val="dk1"/>
                </a:solidFill>
              </a:rPr>
              <a:t>Packages of funded support – raised the profile of funded support via SM handles, SPH Launch events and face to face PD and during Network sessions </a:t>
            </a: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GB" b="1" dirty="0">
              <a:solidFill>
                <a:schemeClr val="dk1"/>
              </a:solidFill>
            </a:endParaRPr>
          </a:p>
          <a:p>
            <a:endParaRPr lang="en-US" b="1" dirty="0"/>
          </a:p>
          <a:p>
            <a:r>
              <a:rPr lang="en-US" b="1" dirty="0"/>
              <a:t> </a:t>
            </a:r>
          </a:p>
          <a:p>
            <a:endParaRPr lang="en-US" b="1" dirty="0"/>
          </a:p>
          <a:p>
            <a:endParaRPr lang="en-US" b="1" dirty="0"/>
          </a:p>
          <a:p>
            <a:endParaRPr lang="en-US" b="1" dirty="0"/>
          </a:p>
          <a:p>
            <a:r>
              <a:rPr lang="en-US" b="1" dirty="0"/>
              <a:t> </a:t>
            </a:r>
          </a:p>
          <a:p>
            <a:endParaRPr lang="en-US" dirty="0"/>
          </a:p>
        </p:txBody>
      </p:sp>
      <p:sp>
        <p:nvSpPr>
          <p:cNvPr id="4" name="Slide Number Placeholder 3"/>
          <p:cNvSpPr>
            <a:spLocks noGrp="1"/>
          </p:cNvSpPr>
          <p:nvPr>
            <p:ph type="sldNum" sz="quarter" idx="5"/>
          </p:nvPr>
        </p:nvSpPr>
        <p:spPr/>
        <p:txBody>
          <a:bodyPr/>
          <a:lstStyle/>
          <a:p>
            <a:fld id="{6A087E4C-652A-433B-B3E1-06AF4D794056}" type="slidenum">
              <a:rPr lang="en-GB" smtClean="0"/>
              <a:t>52</a:t>
            </a:fld>
            <a:endParaRPr lang="en-GB" dirty="0"/>
          </a:p>
        </p:txBody>
      </p:sp>
    </p:spTree>
    <p:extLst>
      <p:ext uri="{BB962C8B-B14F-4D97-AF65-F5344CB8AC3E}">
        <p14:creationId xmlns:p14="http://schemas.microsoft.com/office/powerpoint/2010/main" val="4172480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Challenges:  </a:t>
            </a:r>
          </a:p>
          <a:p>
            <a:r>
              <a:rPr lang="en-US" b="1" dirty="0"/>
              <a:t>- </a:t>
            </a:r>
            <a:r>
              <a:rPr lang="en-US" b="0" dirty="0"/>
              <a:t>No networks – used HB’s as an incentive to initial engage childminders in networking sessions – sessions also include planned activities where practitioners model interaction strategies linked to the EE’s Evidence Store, evidence informed approaches to support children with communication and language difficulties</a:t>
            </a:r>
          </a:p>
          <a:p>
            <a:r>
              <a:rPr lang="en-US" b="0" dirty="0"/>
              <a:t>-Childminders spread over a large geographical area </a:t>
            </a:r>
            <a:r>
              <a:rPr lang="en-US" dirty="0"/>
              <a:t>- </a:t>
            </a:r>
          </a:p>
          <a:p>
            <a:r>
              <a:rPr lang="en-US" dirty="0"/>
              <a:t>-making training accessible for all CMs. CM’s requested a range of different training times to be offered – am / pm sessions, after school, Saturday mornings and during holidays training sessions </a:t>
            </a:r>
          </a:p>
          <a:p>
            <a:endParaRPr lang="en-US" dirty="0"/>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endParaRP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6A087E4C-652A-433B-B3E1-06AF4D794056}" type="slidenum">
              <a:rPr lang="en-GB" smtClean="0"/>
              <a:t>53</a:t>
            </a:fld>
            <a:endParaRPr lang="en-GB" dirty="0"/>
          </a:p>
        </p:txBody>
      </p:sp>
    </p:spTree>
    <p:extLst>
      <p:ext uri="{BB962C8B-B14F-4D97-AF65-F5344CB8AC3E}">
        <p14:creationId xmlns:p14="http://schemas.microsoft.com/office/powerpoint/2010/main" val="1715407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is an example of how EEF’s guidance reports and materials from the Evidence Store have been shared with childminders and EY practitioners. </a:t>
            </a:r>
          </a:p>
          <a:p>
            <a:endParaRPr lang="en-US" dirty="0"/>
          </a:p>
          <a:p>
            <a:r>
              <a:rPr lang="en-US" dirty="0"/>
              <a:t>The GNSPH has rolled out a childminder project across their 3 LA’s  targeting the most deprived areas, in attempt to establish new childminder networks and to share evidence informed best practices linked to how best to support children’s with communication and language delay / difficulties</a:t>
            </a:r>
          </a:p>
          <a:p>
            <a:endParaRPr lang="en-US" dirty="0"/>
          </a:p>
          <a:p>
            <a:r>
              <a:rPr lang="en-US" dirty="0"/>
              <a:t>Hub leaders made the decision to use a regional company (Hartbeeps - who deliver musical and dance sessions for early years children. focused on rhymes, songs and storytelling), to use as an incentive to encourage  childminders to attend regular networks and have opportunities to network with other childminders and share best evidence informed practice. </a:t>
            </a:r>
          </a:p>
          <a:p>
            <a:endParaRPr lang="en-US" dirty="0"/>
          </a:p>
          <a:p>
            <a:r>
              <a:rPr lang="en-US" dirty="0"/>
              <a:t> Hub leads worked with Hartrbeep delivery leads to ensure session are carefully planned and delivery leaders model strategies during the music sessions, that  are linked to some specific evidence informed approaches from the EEF’s Communication and Language themed document, and some key recommendations from the EEF’s Preparing for literacy report.</a:t>
            </a:r>
          </a:p>
          <a:p>
            <a:endParaRPr lang="en-US" dirty="0"/>
          </a:p>
          <a:p>
            <a:r>
              <a:rPr lang="en-US" dirty="0"/>
              <a:t>Information leaflets are given out to childminders after the session to provide further information related to:</a:t>
            </a:r>
          </a:p>
          <a:p>
            <a:r>
              <a:rPr lang="en-US" dirty="0"/>
              <a:t>- how the EEF approaches were used during that session </a:t>
            </a:r>
          </a:p>
          <a:p>
            <a:r>
              <a:rPr lang="en-US" dirty="0"/>
              <a:t>-</a:t>
            </a:r>
            <a:r>
              <a:rPr lang="en-US" b="1" dirty="0"/>
              <a:t>the GN Hub Wider PD offers</a:t>
            </a:r>
            <a:r>
              <a:rPr lang="en-US" dirty="0"/>
              <a:t>, including the NCB GNSPH website, blogs and case studies https://www.strongerpracticehubs.org.uk/hubs/ne/great-n-eysph/events</a:t>
            </a:r>
          </a:p>
          <a:p>
            <a:r>
              <a:rPr lang="en-US" dirty="0"/>
              <a:t>- information and links to sign up to the GN Childminder Facebook Group page </a:t>
            </a:r>
          </a:p>
          <a:p>
            <a:endParaRPr lang="en-US" dirty="0"/>
          </a:p>
          <a:p>
            <a:r>
              <a:rPr lang="en-US" dirty="0"/>
              <a:t>- information and further direct weblinks EEF Communication and Language Themed documents and guidance report recommendations </a:t>
            </a:r>
          </a:p>
          <a:p>
            <a:r>
              <a:rPr lang="en-US" dirty="0"/>
              <a:t>https://educationendowmentfoundation.org.uk/early-years-evidence-store/communication-and-language</a:t>
            </a:r>
          </a:p>
          <a:p>
            <a:endParaRPr lang="en-US" dirty="0"/>
          </a:p>
          <a:p>
            <a:r>
              <a:rPr lang="en-US" dirty="0"/>
              <a:t>EEF preparing for literacy report </a:t>
            </a:r>
          </a:p>
          <a:p>
            <a:r>
              <a:rPr lang="en-US" dirty="0"/>
              <a:t>https://educationendowmentfoundation.org.uk/early-years-evidence-store/communication-and-language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087E4C-652A-433B-B3E1-06AF4D794056}" type="slidenum">
              <a:rPr lang="en-GB" smtClean="0"/>
              <a:t>54</a:t>
            </a:fld>
            <a:endParaRPr lang="en-GB" dirty="0"/>
          </a:p>
        </p:txBody>
      </p:sp>
    </p:spTree>
    <p:extLst>
      <p:ext uri="{BB962C8B-B14F-4D97-AF65-F5344CB8AC3E}">
        <p14:creationId xmlns:p14="http://schemas.microsoft.com/office/powerpoint/2010/main" val="1151640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GN wider PD programme 2024 offer. NCB / GNSPH website event links:  https://www.strongerpracticehubs.org.uk/hubs/ne/great-n-eysph/events. </a:t>
            </a:r>
          </a:p>
          <a:p>
            <a:endParaRPr lang="en-US" dirty="0"/>
          </a:p>
          <a:p>
            <a:r>
              <a:rPr lang="en-US" dirty="0"/>
              <a:t> Examples of additional PD sessions, building a wider PD offer alongside the childminder’s Hartbeep’s session; to signpost CMs and practitioners to key supporting DfE documents, e.g. Dev. Matters, Statutory Framework for EYFS 2024, Help for Early Years providers,  </a:t>
            </a:r>
          </a:p>
          <a:p>
            <a:endParaRPr lang="en-US" dirty="0"/>
          </a:p>
          <a:p>
            <a:r>
              <a:rPr lang="en-US" dirty="0"/>
              <a:t>Continued PD focus on CL</a:t>
            </a:r>
          </a:p>
          <a:p>
            <a:r>
              <a:rPr lang="en-US" dirty="0"/>
              <a:t>A series of Forest school sessions for childminders &amp; PVI / EY nursery practitioners, focused on supporting  language development, threaded through each session linked to an evidence informed approach from one of the four EEF themes e.g.</a:t>
            </a:r>
          </a:p>
          <a:p>
            <a:r>
              <a:rPr lang="en-US" dirty="0"/>
              <a:t> Session 2 EEF Early Mathematics - approach 5, facilitating mathematical language</a:t>
            </a:r>
          </a:p>
          <a:p>
            <a:r>
              <a:rPr lang="en-US" dirty="0"/>
              <a:t> Session 3: EEF’s Communication and Language  - approach 2, teaching and modelling language</a:t>
            </a:r>
          </a:p>
          <a:p>
            <a:endParaRPr lang="en-US" dirty="0"/>
          </a:p>
          <a:p>
            <a:r>
              <a:rPr lang="en-US" dirty="0"/>
              <a:t> PSED SEL case study / rolled out in launches and additional SEL PD training days sessions – focus using specific language to express feelings. </a:t>
            </a:r>
          </a:p>
          <a:p>
            <a:endParaRPr lang="en-US" dirty="0"/>
          </a:p>
          <a:p>
            <a:endParaRPr lang="en-US" dirty="0"/>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6A087E4C-652A-433B-B3E1-06AF4D794056}" type="slidenum">
              <a:rPr lang="en-GB" smtClean="0"/>
              <a:t>55</a:t>
            </a:fld>
            <a:endParaRPr lang="en-GB" dirty="0"/>
          </a:p>
        </p:txBody>
      </p:sp>
    </p:spTree>
    <p:extLst>
      <p:ext uri="{BB962C8B-B14F-4D97-AF65-F5344CB8AC3E}">
        <p14:creationId xmlns:p14="http://schemas.microsoft.com/office/powerpoint/2010/main" val="2161293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t>
            </a:r>
            <a:r>
              <a:rPr lang="en-US" sz="1200" b="1" dirty="0">
                <a:latin typeface="Arial" panose="020B0604020202020204" pitchFamily="34" charset="0"/>
                <a:cs typeface="Arial" panose="020B0604020202020204" pitchFamily="34" charset="0"/>
              </a:rPr>
              <a:t>establishing and developing effective partnerships</a:t>
            </a:r>
            <a:r>
              <a:rPr lang="en-US" sz="1200" dirty="0">
                <a:latin typeface="Arial" panose="020B0604020202020204" pitchFamily="34" charset="0"/>
                <a:cs typeface="Arial" panose="020B0604020202020204" pitchFamily="34" charset="0"/>
              </a:rPr>
              <a:t>, e.g. local authorities, strategic partners, EYs professional teams,  practitioners and childminders (voices from the sector); working together in collaboration to inform PD content and deliver training, offering support and guidance to upskill all EY providers types </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working in partnership with research schools</a:t>
            </a:r>
            <a:r>
              <a:rPr lang="en-US" sz="1200" dirty="0">
                <a:latin typeface="Arial" panose="020B0604020202020204" pitchFamily="34" charset="0"/>
                <a:cs typeface="Arial" panose="020B0604020202020204" pitchFamily="34" charset="0"/>
              </a:rPr>
              <a:t>, English hubs &amp; delivery partners to produced case studies and deliver training to support the EY workforce; to implement evidence informed practices using the Evidence Store materials;  to improve practitioners EY practice, ensuring more children achieve expected outcomes on exit from reception.</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planning the hubs PD training programme offer 2024 </a:t>
            </a:r>
            <a:r>
              <a:rPr lang="en-US" sz="1200" dirty="0">
                <a:latin typeface="Arial" panose="020B0604020202020204" pitchFamily="34" charset="0"/>
                <a:cs typeface="Arial" panose="020B0604020202020204" pitchFamily="34" charset="0"/>
              </a:rPr>
              <a:t>for childminders /all providers types across all 3 LAs linked to the key priorities identified in provider Needs analysis audits in autumn 2023.</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social media advertising </a:t>
            </a:r>
            <a:r>
              <a:rPr lang="en-US" sz="1200" dirty="0">
                <a:latin typeface="Arial" panose="020B0604020202020204" pitchFamily="34" charset="0"/>
                <a:cs typeface="Arial" panose="020B0604020202020204" pitchFamily="34" charset="0"/>
              </a:rPr>
              <a:t>- increasing numbers of subscribers to the GN hub (345 individuals) &amp; daily increases on followers on Facebook, X, Instagram &amp; Linkedin </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meeting Hub recruitment targets </a:t>
            </a:r>
            <a:r>
              <a:rPr lang="en-US" sz="1200" dirty="0">
                <a:latin typeface="Arial" panose="020B0604020202020204" pitchFamily="34" charset="0"/>
                <a:cs typeface="Arial" panose="020B0604020202020204" pitchFamily="34" charset="0"/>
              </a:rPr>
              <a:t>for pre allocated evidenced informed programmes </a:t>
            </a:r>
            <a:r>
              <a:rPr lang="en-US" sz="1200" b="1" dirty="0">
                <a:latin typeface="Arial" panose="020B0604020202020204" pitchFamily="34" charset="0"/>
                <a:cs typeface="Arial" panose="020B0604020202020204" pitchFamily="34" charset="0"/>
              </a:rPr>
              <a:t>raised profile and increased numbers of providers</a:t>
            </a:r>
            <a:r>
              <a:rPr lang="en-US" sz="1200" dirty="0">
                <a:latin typeface="Arial" panose="020B0604020202020204" pitchFamily="34" charset="0"/>
                <a:cs typeface="Arial" panose="020B0604020202020204" pitchFamily="34" charset="0"/>
              </a:rPr>
              <a:t> accessing the DfE PD packages of support </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hub receiving an increase in EoI </a:t>
            </a:r>
            <a:r>
              <a:rPr lang="en-US" sz="1200" dirty="0">
                <a:latin typeface="Arial" panose="020B0604020202020204" pitchFamily="34" charset="0"/>
                <a:cs typeface="Arial" panose="020B0604020202020204" pitchFamily="34" charset="0"/>
              </a:rPr>
              <a:t>from professionals working to support settings in the early years sector, as part of specialised teams e.g. AET, Dingley’s Promise etc. </a:t>
            </a:r>
          </a:p>
          <a:p>
            <a:pPr marL="0" indent="0">
              <a:buNone/>
            </a:pP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producing ideas for a sustainability plan </a:t>
            </a:r>
            <a:r>
              <a:rPr lang="en-US" sz="1200" dirty="0">
                <a:latin typeface="Arial" panose="020B0604020202020204" pitchFamily="34" charset="0"/>
                <a:cs typeface="Arial" panose="020B0604020202020204" pitchFamily="34" charset="0"/>
              </a:rPr>
              <a:t>after SPH project ends in Oct. 2024, by building on the successes of the hub </a:t>
            </a:r>
          </a:p>
          <a:p>
            <a:pPr marL="0" indent="0">
              <a:buNone/>
            </a:pPr>
            <a:r>
              <a:rPr lang="en-US" sz="120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28CD88E-2D25-4D13-A816-66AE52E53ED7}" type="slidenum">
              <a:rPr lang="en-GB" smtClean="0"/>
              <a:t>56</a:t>
            </a:fld>
            <a:endParaRPr lang="en-GB" dirty="0"/>
          </a:p>
        </p:txBody>
      </p:sp>
    </p:spTree>
    <p:extLst>
      <p:ext uri="{BB962C8B-B14F-4D97-AF65-F5344CB8AC3E}">
        <p14:creationId xmlns:p14="http://schemas.microsoft.com/office/powerpoint/2010/main" val="3906578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84EE0B-4C15-4B98-8CC3-0EF2276E5E71}" type="slidenum">
              <a:rPr lang="en-GB" smtClean="0"/>
              <a:t>61</a:t>
            </a:fld>
            <a:endParaRPr lang="en-GB"/>
          </a:p>
        </p:txBody>
      </p:sp>
    </p:spTree>
    <p:extLst>
      <p:ext uri="{BB962C8B-B14F-4D97-AF65-F5344CB8AC3E}">
        <p14:creationId xmlns:p14="http://schemas.microsoft.com/office/powerpoint/2010/main" val="205622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64F79-7629-376B-A90E-AF90AD6D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0D88C-2984-1ADB-7D71-39C4600CE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BE114-C346-A6E2-6C98-B90F4302D358}"/>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00325038-BC3D-61F2-7606-72EAEAC0A6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5D312-D001-4596-82E5-928879C57C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882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9A9D-1D1C-B0EF-EA20-7113DE428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B5418-0A66-CA15-4C93-69D073244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F31A8-A83B-A3F9-F138-9611D5A63327}"/>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F00550CB-1513-BCE3-D499-88CDA738FC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5D312-D001-4596-82E5-928879C57C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671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84EE0B-4C15-4B98-8CC3-0EF2276E5E71}" type="slidenum">
              <a:rPr lang="en-GB" smtClean="0"/>
              <a:t>13</a:t>
            </a:fld>
            <a:endParaRPr lang="en-GB"/>
          </a:p>
        </p:txBody>
      </p:sp>
    </p:spTree>
    <p:extLst>
      <p:ext uri="{BB962C8B-B14F-4D97-AF65-F5344CB8AC3E}">
        <p14:creationId xmlns:p14="http://schemas.microsoft.com/office/powerpoint/2010/main" val="241450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385ACE04-E13C-4837-B6DD-B388E7CAA05E}" type="slidenum">
              <a:rPr lang="en-GB" smtClean="0"/>
              <a:t>14</a:t>
            </a:fld>
            <a:endParaRPr lang="en-GB"/>
          </a:p>
        </p:txBody>
      </p:sp>
    </p:spTree>
    <p:extLst>
      <p:ext uri="{BB962C8B-B14F-4D97-AF65-F5344CB8AC3E}">
        <p14:creationId xmlns:p14="http://schemas.microsoft.com/office/powerpoint/2010/main" val="185964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84EE0B-4C15-4B98-8CC3-0EF2276E5E71}" type="slidenum">
              <a:rPr lang="en-GB" smtClean="0"/>
              <a:t>15</a:t>
            </a:fld>
            <a:endParaRPr lang="en-GB"/>
          </a:p>
        </p:txBody>
      </p:sp>
    </p:spTree>
    <p:extLst>
      <p:ext uri="{BB962C8B-B14F-4D97-AF65-F5344CB8AC3E}">
        <p14:creationId xmlns:p14="http://schemas.microsoft.com/office/powerpoint/2010/main" val="178158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5660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1541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94048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7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1" name="Google Shape;21;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254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88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769696-21DD-4286-9C4F-124DB9751409}"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284180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769696-21DD-4286-9C4F-124DB9751409}"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241767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2769696-21DD-4286-9C4F-124DB9751409}"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2063587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2769696-21DD-4286-9C4F-124DB9751409}" type="datetimeFigureOut">
              <a:rPr lang="en-GB" smtClean="0"/>
              <a:t>12/03/2024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307548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769696-21DD-4286-9C4F-124DB9751409}" type="datetimeFigureOut">
              <a:rPr lang="en-GB" smtClean="0"/>
              <a:t>12/03/2024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67965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69696-21DD-4286-9C4F-124DB9751409}" type="datetimeFigureOut">
              <a:rPr lang="en-GB" smtClean="0"/>
              <a:t>12/03/2024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460199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890892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769696-21DD-4286-9C4F-124DB9751409}"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311725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769696-21DD-4286-9C4F-124DB9751409}"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1003827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769696-21DD-4286-9C4F-124DB9751409}"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3470686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769696-21DD-4286-9C4F-124DB9751409}"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FDFFF1-80B4-4010-89F3-5276D19525EE}" type="slidenum">
              <a:rPr lang="en-GB" smtClean="0"/>
              <a:t>‹#›</a:t>
            </a:fld>
            <a:endParaRPr lang="en-GB"/>
          </a:p>
        </p:txBody>
      </p:sp>
    </p:spTree>
    <p:extLst>
      <p:ext uri="{BB962C8B-B14F-4D97-AF65-F5344CB8AC3E}">
        <p14:creationId xmlns:p14="http://schemas.microsoft.com/office/powerpoint/2010/main" val="15420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40866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0054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1989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29282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4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6475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797963" y="112280"/>
            <a:ext cx="5142346" cy="490537"/>
          </a:xfrm>
          <a:prstGeom prst="rect">
            <a:avLst/>
          </a:prstGeom>
        </p:spPr>
        <p:txBody>
          <a:bodyPr/>
          <a:lstStyle/>
          <a:p>
            <a:fld id="{2D7F785C-CE9F-4DFE-A535-B7B4F0965136}" type="datetimeFigureOut">
              <a:rPr lang="en-GB" smtClean="0"/>
              <a:t>12/03/2024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0492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03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69696-21DD-4286-9C4F-124DB9751409}" type="datetimeFigureOut">
              <a:rPr lang="en-GB" smtClean="0"/>
              <a:t>12/03/2024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DFFF1-80B4-4010-89F3-5276D19525EE}" type="slidenum">
              <a:rPr lang="en-GB" smtClean="0"/>
              <a:t>‹#›</a:t>
            </a:fld>
            <a:endParaRPr lang="en-GB"/>
          </a:p>
        </p:txBody>
      </p:sp>
    </p:spTree>
    <p:extLst>
      <p:ext uri="{BB962C8B-B14F-4D97-AF65-F5344CB8AC3E}">
        <p14:creationId xmlns:p14="http://schemas.microsoft.com/office/powerpoint/2010/main" val="1802919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commons.wikimedia.org/wiki/File:England_map.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strongerpracticehubs.org.u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ictionary.cambridge.org/dictionary/english/job" TargetMode="External"/><Relationship Id="rId3" Type="http://schemas.openxmlformats.org/officeDocument/2006/relationships/image" Target="../media/image16.png"/><Relationship Id="rId7" Type="http://schemas.openxmlformats.org/officeDocument/2006/relationships/hyperlink" Target="https://dictionary.cambridge.org/dictionary/english/person" TargetMode="External"/><Relationship Id="rId12"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s://dictionary.cambridge.org/dictionary/english/home" TargetMode="External"/><Relationship Id="rId5" Type="http://schemas.openxmlformats.org/officeDocument/2006/relationships/image" Target="../media/image18.png"/><Relationship Id="rId10" Type="http://schemas.openxmlformats.org/officeDocument/2006/relationships/hyperlink" Target="https://dictionary.cambridge.org/dictionary/english/children" TargetMode="External"/><Relationship Id="rId4" Type="http://schemas.openxmlformats.org/officeDocument/2006/relationships/image" Target="../media/image17.png"/><Relationship Id="rId9" Type="http://schemas.openxmlformats.org/officeDocument/2006/relationships/hyperlink" Target="https://dictionary.cambridge.org/dictionary/english/ca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tm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tmp"/><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35.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ncb.org.uk/strongerpracticehub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9.png"/><Relationship Id="rId5" Type="http://schemas.openxmlformats.org/officeDocument/2006/relationships/diagramQuickStyle" Target="../diagrams/quickStyle1.xml"/><Relationship Id="rId10" Type="http://schemas.openxmlformats.org/officeDocument/2006/relationships/image" Target="../media/image68.png"/><Relationship Id="rId4" Type="http://schemas.openxmlformats.org/officeDocument/2006/relationships/diagramLayout" Target="../diagrams/layout1.xml"/><Relationship Id="rId9" Type="http://schemas.openxmlformats.org/officeDocument/2006/relationships/image" Target="../media/image67.png"/><Relationship Id="rId1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assets.publishing.service.gov.uk/media/657825a90467eb001355f552/EYFS_statutory_framework_for_childminders.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help-for-early-years-providers.education.gov.uk/" TargetMode="External"/><Relationship Id="rId5" Type="http://schemas.openxmlformats.org/officeDocument/2006/relationships/hyperlink" Target="https://educationendowmentfoundation.org.uk/support-for-schools/evidence-for-the-early-years/early-years-evidence-store" TargetMode="External"/><Relationship Id="rId4" Type="http://schemas.openxmlformats.org/officeDocument/2006/relationships/hyperlink" Target="https://www.gov.uk/government/publications/early-years-education-recovery-programme/early-years-education-recovery-programme-supporting-the-secto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5.png"/><Relationship Id="rId7"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early-years-education-recovery-programm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sph@ncb.org.uk" TargetMode="External"/><Relationship Id="rId2" Type="http://schemas.openxmlformats.org/officeDocument/2006/relationships/hyperlink" Target="https://www.strongerpracticehubs.org.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children playing &#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Promoting a listening cultu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2379">
            <a:off x="-1023528" y="1912305"/>
            <a:ext cx="8831781" cy="6584558"/>
          </a:xfrm>
          <a:prstGeom prst="rect">
            <a:avLst/>
          </a:prstGeom>
        </p:spPr>
      </p:pic>
      <p:sp>
        <p:nvSpPr>
          <p:cNvPr id="3" name="TextBox 2">
            <a:extLst>
              <a:ext uri="{FF2B5EF4-FFF2-40B4-BE49-F238E27FC236}">
                <a16:creationId xmlns:a16="http://schemas.microsoft.com/office/drawing/2014/main" id="{799801C1-60FC-4E58-9E26-99EC2091F935}"/>
              </a:ext>
            </a:extLst>
          </p:cNvPr>
          <p:cNvSpPr txBox="1"/>
          <p:nvPr/>
        </p:nvSpPr>
        <p:spPr>
          <a:xfrm>
            <a:off x="812963" y="4326731"/>
            <a:ext cx="6709410" cy="769441"/>
          </a:xfrm>
          <a:prstGeom prst="rect">
            <a:avLst/>
          </a:prstGeom>
          <a:noFill/>
        </p:spPr>
        <p:txBody>
          <a:bodyPr wrap="square" rtlCol="0">
            <a:spAutoFit/>
          </a:bodyPr>
          <a:lstStyle/>
          <a:p>
            <a:endParaRPr lang="en-US" sz="1200" dirty="0">
              <a:solidFill>
                <a:srgbClr val="002060"/>
              </a:solidFill>
            </a:endParaRPr>
          </a:p>
          <a:p>
            <a:r>
              <a:rPr lang="en-US" sz="3200" dirty="0">
                <a:solidFill>
                  <a:srgbClr val="002060"/>
                </a:solidFill>
              </a:rPr>
              <a:t>	</a:t>
            </a:r>
            <a:endParaRPr lang="en-US" sz="1200" i="1" dirty="0"/>
          </a:p>
        </p:txBody>
      </p:sp>
      <p:sp>
        <p:nvSpPr>
          <p:cNvPr id="6" name="TextBox 5">
            <a:extLst>
              <a:ext uri="{FF2B5EF4-FFF2-40B4-BE49-F238E27FC236}">
                <a16:creationId xmlns:a16="http://schemas.microsoft.com/office/drawing/2014/main" id="{50D8C8DC-5985-42A3-A0FC-D20CDB5823E9}"/>
              </a:ext>
            </a:extLst>
          </p:cNvPr>
          <p:cNvSpPr txBox="1"/>
          <p:nvPr/>
        </p:nvSpPr>
        <p:spPr>
          <a:xfrm>
            <a:off x="0" y="3696479"/>
            <a:ext cx="6981597" cy="1508105"/>
          </a:xfrm>
          <a:prstGeom prst="rect">
            <a:avLst/>
          </a:prstGeom>
          <a:noFill/>
        </p:spPr>
        <p:txBody>
          <a:bodyPr wrap="square" rtlCol="0">
            <a:spAutoFit/>
          </a:bodyPr>
          <a:lstStyle/>
          <a:p>
            <a:pPr algn="ctr"/>
            <a:r>
              <a:rPr lang="en-GB" sz="4600" b="1" dirty="0">
                <a:solidFill>
                  <a:srgbClr val="221F72"/>
                </a:solidFill>
                <a:latin typeface="Cera Round Pro" panose="00000500000000000000" pitchFamily="50" charset="0"/>
              </a:rPr>
              <a:t>Early Years </a:t>
            </a:r>
          </a:p>
          <a:p>
            <a:pPr algn="ctr"/>
            <a:r>
              <a:rPr lang="en-GB" sz="4600" b="1" dirty="0">
                <a:solidFill>
                  <a:srgbClr val="221F72"/>
                </a:solidFill>
                <a:latin typeface="Cera Round Pro" panose="00000500000000000000" pitchFamily="50" charset="0"/>
              </a:rPr>
              <a:t>Stronger Practice Hubs</a:t>
            </a:r>
          </a:p>
        </p:txBody>
      </p:sp>
      <p:sp>
        <p:nvSpPr>
          <p:cNvPr id="11" name="TextBox 10">
            <a:extLst>
              <a:ext uri="{FF2B5EF4-FFF2-40B4-BE49-F238E27FC236}">
                <a16:creationId xmlns:a16="http://schemas.microsoft.com/office/drawing/2014/main" id="{05D688AA-AB17-4910-96EB-C9562DA1D751}"/>
              </a:ext>
            </a:extLst>
          </p:cNvPr>
          <p:cNvSpPr txBox="1"/>
          <p:nvPr/>
        </p:nvSpPr>
        <p:spPr>
          <a:xfrm>
            <a:off x="10618907" y="6345251"/>
            <a:ext cx="1426777" cy="369332"/>
          </a:xfrm>
          <a:prstGeom prst="rect">
            <a:avLst/>
          </a:prstGeom>
          <a:noFill/>
        </p:spPr>
        <p:txBody>
          <a:bodyPr wrap="square" rtlCol="0">
            <a:spAutoFit/>
          </a:bodyPr>
          <a:lstStyle/>
          <a:p>
            <a:r>
              <a:rPr lang="en-GB" b="1" dirty="0">
                <a:solidFill>
                  <a:schemeClr val="tx2"/>
                </a:solidFill>
                <a:latin typeface="Cera Pro" panose="00000500000000000000" pitchFamily="50" charset="0"/>
              </a:rPr>
              <a:t>ncb.org.uk</a:t>
            </a:r>
          </a:p>
        </p:txBody>
      </p:sp>
      <p:sp>
        <p:nvSpPr>
          <p:cNvPr id="4" name="TextBox 3">
            <a:extLst>
              <a:ext uri="{FF2B5EF4-FFF2-40B4-BE49-F238E27FC236}">
                <a16:creationId xmlns:a16="http://schemas.microsoft.com/office/drawing/2014/main" id="{31C5FF70-48E4-EA8A-8E1B-39BD7BECD760}"/>
              </a:ext>
            </a:extLst>
          </p:cNvPr>
          <p:cNvSpPr txBox="1"/>
          <p:nvPr/>
        </p:nvSpPr>
        <p:spPr>
          <a:xfrm>
            <a:off x="298201" y="5391144"/>
            <a:ext cx="7531350" cy="954107"/>
          </a:xfrm>
          <a:prstGeom prst="rect">
            <a:avLst/>
          </a:prstGeom>
          <a:noFill/>
        </p:spPr>
        <p:txBody>
          <a:bodyPr wrap="square" rtlCol="0">
            <a:spAutoFit/>
          </a:bodyPr>
          <a:lstStyle/>
          <a:p>
            <a:pPr algn="ctr"/>
            <a:r>
              <a:rPr lang="en-GB" sz="2800" b="1" dirty="0">
                <a:solidFill>
                  <a:srgbClr val="221F72"/>
                </a:solidFill>
                <a:latin typeface="Cera Round Pro" panose="00000500000000000000" pitchFamily="50" charset="0"/>
              </a:rPr>
              <a:t>National Learning &amp; Dissemination Event </a:t>
            </a:r>
          </a:p>
          <a:p>
            <a:pPr algn="ctr"/>
            <a:r>
              <a:rPr lang="en-GB" sz="2800" b="1" dirty="0">
                <a:solidFill>
                  <a:srgbClr val="221F72"/>
                </a:solidFill>
                <a:latin typeface="Cera Round Pro" panose="00000500000000000000" pitchFamily="50" charset="0"/>
              </a:rPr>
              <a:t>29</a:t>
            </a:r>
            <a:r>
              <a:rPr lang="en-GB" sz="2800" b="1" baseline="30000" dirty="0">
                <a:solidFill>
                  <a:srgbClr val="221F72"/>
                </a:solidFill>
                <a:latin typeface="Cera Round Pro" panose="00000500000000000000" pitchFamily="50" charset="0"/>
              </a:rPr>
              <a:t>th</a:t>
            </a:r>
            <a:r>
              <a:rPr lang="en-GB" sz="2800" b="1" dirty="0">
                <a:solidFill>
                  <a:srgbClr val="221F72"/>
                </a:solidFill>
                <a:latin typeface="Cera Round Pro" panose="00000500000000000000" pitchFamily="50" charset="0"/>
              </a:rPr>
              <a:t> February 2024 </a:t>
            </a:r>
          </a:p>
        </p:txBody>
      </p:sp>
    </p:spTree>
    <p:extLst>
      <p:ext uri="{BB962C8B-B14F-4D97-AF65-F5344CB8AC3E}">
        <p14:creationId xmlns:p14="http://schemas.microsoft.com/office/powerpoint/2010/main" val="128474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3">
            <a:extLst>
              <a:ext uri="{FF2B5EF4-FFF2-40B4-BE49-F238E27FC236}">
                <a16:creationId xmlns:a16="http://schemas.microsoft.com/office/drawing/2014/main" id="{7C671948-75A0-49B9-A0FA-DCCC860966C6}"/>
              </a:ext>
            </a:extLst>
          </p:cNvPr>
          <p:cNvSpPr/>
          <p:nvPr/>
        </p:nvSpPr>
        <p:spPr>
          <a:xfrm>
            <a:off x="1591734" y="473163"/>
            <a:ext cx="2382960" cy="807729"/>
          </a:xfrm>
          <a:prstGeom prst="rect">
            <a:avLst/>
          </a:prstGeom>
          <a:solidFill>
            <a:srgbClr val="1F4E79"/>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Aim</a:t>
            </a:r>
          </a:p>
        </p:txBody>
      </p:sp>
      <p:sp>
        <p:nvSpPr>
          <p:cNvPr id="10" name="Rectangle: Rounded Corners 3">
            <a:extLst>
              <a:ext uri="{FF2B5EF4-FFF2-40B4-BE49-F238E27FC236}">
                <a16:creationId xmlns:a16="http://schemas.microsoft.com/office/drawing/2014/main" id="{915A4A59-5A3A-42E8-A795-0BBE0D895D89}"/>
              </a:ext>
            </a:extLst>
          </p:cNvPr>
          <p:cNvSpPr/>
          <p:nvPr/>
        </p:nvSpPr>
        <p:spPr>
          <a:xfrm>
            <a:off x="1591734" y="1574799"/>
            <a:ext cx="9546695" cy="4002309"/>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To help pre-reception early years settings adopt evidence-based practice improvements to address key Covid recovery issues, and build trusted networks for sharing effective practice</a:t>
            </a:r>
          </a:p>
        </p:txBody>
      </p:sp>
    </p:spTree>
    <p:extLst>
      <p:ext uri="{BB962C8B-B14F-4D97-AF65-F5344CB8AC3E}">
        <p14:creationId xmlns:p14="http://schemas.microsoft.com/office/powerpoint/2010/main" val="352400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9216-A35F-C1CB-AFCA-1EC16D913C39}"/>
            </a:ext>
          </a:extLst>
        </p:cNvPr>
        <p:cNvGrpSpPr/>
        <p:nvPr/>
      </p:nvGrpSpPr>
      <p:grpSpPr>
        <a:xfrm>
          <a:off x="0" y="0"/>
          <a:ext cx="0" cy="0"/>
          <a:chOff x="0" y="0"/>
          <a:chExt cx="0" cy="0"/>
        </a:xfrm>
      </p:grpSpPr>
      <p:sp>
        <p:nvSpPr>
          <p:cNvPr id="11" name="Rectangle: Rounded Corners 3">
            <a:extLst>
              <a:ext uri="{FF2B5EF4-FFF2-40B4-BE49-F238E27FC236}">
                <a16:creationId xmlns:a16="http://schemas.microsoft.com/office/drawing/2014/main" id="{7A0B3941-1438-F01C-A347-64C4A1DFBEA2}"/>
              </a:ext>
            </a:extLst>
          </p:cNvPr>
          <p:cNvSpPr/>
          <p:nvPr/>
        </p:nvSpPr>
        <p:spPr>
          <a:xfrm>
            <a:off x="1944069" y="538586"/>
            <a:ext cx="3914865" cy="1325562"/>
          </a:xfrm>
          <a:prstGeom prst="rect">
            <a:avLst/>
          </a:prstGeom>
          <a:solidFill>
            <a:srgbClr val="1F4E79"/>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What is a Hub?</a:t>
            </a:r>
          </a:p>
        </p:txBody>
      </p:sp>
      <p:sp>
        <p:nvSpPr>
          <p:cNvPr id="12" name="Rectangle: Rounded Corners 3">
            <a:extLst>
              <a:ext uri="{FF2B5EF4-FFF2-40B4-BE49-F238E27FC236}">
                <a16:creationId xmlns:a16="http://schemas.microsoft.com/office/drawing/2014/main" id="{5B572AA8-13E0-12AB-9A1F-6280EFE6072D}"/>
              </a:ext>
            </a:extLst>
          </p:cNvPr>
          <p:cNvSpPr/>
          <p:nvPr/>
        </p:nvSpPr>
        <p:spPr>
          <a:xfrm>
            <a:off x="1944069" y="2116667"/>
            <a:ext cx="8735724" cy="3934215"/>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A partnership of strong providers of pre-reception early years education with sound expertise and knowledge of the evidence base on what works to support child outcomes – trusted local experts that other early years providers can look to for advice and support</a:t>
            </a:r>
          </a:p>
        </p:txBody>
      </p:sp>
    </p:spTree>
    <p:extLst>
      <p:ext uri="{BB962C8B-B14F-4D97-AF65-F5344CB8AC3E}">
        <p14:creationId xmlns:p14="http://schemas.microsoft.com/office/powerpoint/2010/main" val="404448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86F5-FDE5-6D61-0B38-5B4B7DDA878B}"/>
            </a:ext>
          </a:extLst>
        </p:cNvPr>
        <p:cNvGrpSpPr/>
        <p:nvPr/>
      </p:nvGrpSpPr>
      <p:grpSpPr>
        <a:xfrm>
          <a:off x="0" y="0"/>
          <a:ext cx="0" cy="0"/>
          <a:chOff x="0" y="0"/>
          <a:chExt cx="0" cy="0"/>
        </a:xfrm>
      </p:grpSpPr>
      <p:sp>
        <p:nvSpPr>
          <p:cNvPr id="26" name="Rectangle: Rounded Corners 3">
            <a:extLst>
              <a:ext uri="{FF2B5EF4-FFF2-40B4-BE49-F238E27FC236}">
                <a16:creationId xmlns:a16="http://schemas.microsoft.com/office/drawing/2014/main" id="{641A1436-0403-2CFB-DD2E-1F32BA7D8A41}"/>
              </a:ext>
            </a:extLst>
          </p:cNvPr>
          <p:cNvSpPr/>
          <p:nvPr/>
        </p:nvSpPr>
        <p:spPr>
          <a:xfrm>
            <a:off x="557218" y="1947333"/>
            <a:ext cx="2553026" cy="3533303"/>
          </a:xfrm>
          <a:prstGeom prst="rect">
            <a:avLst/>
          </a:prstGeom>
          <a:solidFill>
            <a:schemeClr val="accent2">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Establish or build on local networks of settings (including childminders) to share knowledge and effective practice</a:t>
            </a:r>
          </a:p>
        </p:txBody>
      </p:sp>
      <p:sp>
        <p:nvSpPr>
          <p:cNvPr id="25" name="Rectangle: Rounded Corners 3">
            <a:extLst>
              <a:ext uri="{FF2B5EF4-FFF2-40B4-BE49-F238E27FC236}">
                <a16:creationId xmlns:a16="http://schemas.microsoft.com/office/drawing/2014/main" id="{5C0562E0-CBC2-A44F-247A-FD385552968A}"/>
              </a:ext>
            </a:extLst>
          </p:cNvPr>
          <p:cNvSpPr/>
          <p:nvPr/>
        </p:nvSpPr>
        <p:spPr>
          <a:xfrm>
            <a:off x="3350767" y="1947333"/>
            <a:ext cx="2745233" cy="3533302"/>
          </a:xfrm>
          <a:prstGeom prst="rect">
            <a:avLst/>
          </a:prstGeom>
          <a:solidFill>
            <a:schemeClr val="accent1">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Proactively share info and advice on evidence-based approaches, e.g. through newsletters, blogs and social media </a:t>
            </a:r>
          </a:p>
        </p:txBody>
      </p:sp>
      <p:sp>
        <p:nvSpPr>
          <p:cNvPr id="16" name="Rectangle: Rounded Corners 3">
            <a:extLst>
              <a:ext uri="{FF2B5EF4-FFF2-40B4-BE49-F238E27FC236}">
                <a16:creationId xmlns:a16="http://schemas.microsoft.com/office/drawing/2014/main" id="{BB21A291-87CB-99BE-B9F7-E70D49281538}"/>
              </a:ext>
            </a:extLst>
          </p:cNvPr>
          <p:cNvSpPr/>
          <p:nvPr/>
        </p:nvSpPr>
        <p:spPr>
          <a:xfrm>
            <a:off x="6287956" y="1947332"/>
            <a:ext cx="2676698" cy="3533302"/>
          </a:xfrm>
          <a:prstGeom prst="rect">
            <a:avLst/>
          </a:prstGeom>
          <a:solidFill>
            <a:schemeClr val="accent3">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Act as a point of contact for bespoke advice, and signpost to other funded support</a:t>
            </a:r>
          </a:p>
        </p:txBody>
      </p:sp>
      <p:sp>
        <p:nvSpPr>
          <p:cNvPr id="15" name="Rectangle: Rounded Corners 3">
            <a:extLst>
              <a:ext uri="{FF2B5EF4-FFF2-40B4-BE49-F238E27FC236}">
                <a16:creationId xmlns:a16="http://schemas.microsoft.com/office/drawing/2014/main" id="{570FD435-7515-38E8-84AA-8360C0FA87C0}"/>
              </a:ext>
            </a:extLst>
          </p:cNvPr>
          <p:cNvSpPr/>
          <p:nvPr/>
        </p:nvSpPr>
        <p:spPr>
          <a:xfrm>
            <a:off x="693192" y="481598"/>
            <a:ext cx="5829864" cy="1060383"/>
          </a:xfrm>
          <a:prstGeom prst="rect">
            <a:avLst/>
          </a:prstGeom>
          <a:solidFill>
            <a:srgbClr val="1F4E79"/>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What Hubs do?</a:t>
            </a:r>
          </a:p>
        </p:txBody>
      </p:sp>
      <p:sp>
        <p:nvSpPr>
          <p:cNvPr id="39" name="Rectangle: Rounded Corners 3">
            <a:extLst>
              <a:ext uri="{FF2B5EF4-FFF2-40B4-BE49-F238E27FC236}">
                <a16:creationId xmlns:a16="http://schemas.microsoft.com/office/drawing/2014/main" id="{19862915-1AF3-F2C4-4D91-3A039A3904E6}"/>
              </a:ext>
            </a:extLst>
          </p:cNvPr>
          <p:cNvSpPr/>
          <p:nvPr/>
        </p:nvSpPr>
        <p:spPr>
          <a:xfrm>
            <a:off x="9205177" y="1947333"/>
            <a:ext cx="2745233" cy="3533301"/>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Work with the </a:t>
            </a:r>
            <a:r>
              <a:rPr lang="en-GB" sz="2000" b="1" dirty="0">
                <a:solidFill>
                  <a:srgbClr val="1F4E79"/>
                </a:solidFill>
                <a:latin typeface="+mj-lt"/>
                <a:cs typeface="Arial" panose="020B0604020202020204" pitchFamily="34" charset="0"/>
              </a:rPr>
              <a:t>Education Endowment Foundation to s</a:t>
            </a:r>
            <a:r>
              <a:rPr kumimoji="0" lang="en-GB" sz="2000" b="1" i="0" u="none" strike="noStrike" kern="1200" cap="none" spc="0" normalizeH="0" baseline="0" noProof="0" dirty="0">
                <a:ln>
                  <a:noFill/>
                </a:ln>
                <a:solidFill>
                  <a:srgbClr val="1F4E79"/>
                </a:solidFill>
                <a:effectLst/>
                <a:uLnTx/>
                <a:uFillTx/>
                <a:latin typeface="+mj-lt"/>
                <a:ea typeface="+mn-ea"/>
                <a:cs typeface="Arial" panose="020B0604020202020204" pitchFamily="34" charset="0"/>
              </a:rPr>
              <a:t>elect evidence-based programmes to fund and make available to settings </a:t>
            </a:r>
          </a:p>
        </p:txBody>
      </p:sp>
    </p:spTree>
    <p:extLst>
      <p:ext uri="{BB962C8B-B14F-4D97-AF65-F5344CB8AC3E}">
        <p14:creationId xmlns:p14="http://schemas.microsoft.com/office/powerpoint/2010/main" val="2082009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609602"/>
            <a:ext cx="10577945" cy="842126"/>
          </a:xfrm>
        </p:spPr>
        <p:txBody>
          <a:bodyPr/>
          <a:lstStyle/>
          <a:p>
            <a:r>
              <a:rPr lang="en-GB" u="sng" dirty="0"/>
              <a:t>Delivery Partner Role</a:t>
            </a:r>
          </a:p>
        </p:txBody>
      </p:sp>
      <p:sp>
        <p:nvSpPr>
          <p:cNvPr id="3" name="Content Placeholder 2"/>
          <p:cNvSpPr>
            <a:spLocks noGrp="1"/>
          </p:cNvSpPr>
          <p:nvPr>
            <p:ph idx="1"/>
          </p:nvPr>
        </p:nvSpPr>
        <p:spPr>
          <a:xfrm>
            <a:off x="1540164" y="1650387"/>
            <a:ext cx="10651836" cy="4796672"/>
          </a:xfrm>
        </p:spPr>
        <p:txBody>
          <a:bodyPr>
            <a:normAutofit fontScale="92500" lnSpcReduction="10000"/>
          </a:bodyPr>
          <a:lstStyle/>
          <a:p>
            <a:pPr marL="0" indent="0" algn="ctr">
              <a:buNone/>
            </a:pPr>
            <a:r>
              <a:rPr lang="en-GB" sz="2400" b="1" u="sng" dirty="0">
                <a:solidFill>
                  <a:schemeClr val="tx2"/>
                </a:solidFill>
              </a:rPr>
              <a:t>NCB Focus:</a:t>
            </a:r>
            <a:r>
              <a:rPr lang="en-GB" sz="2400" b="1" dirty="0">
                <a:solidFill>
                  <a:schemeClr val="tx2"/>
                </a:solidFill>
              </a:rPr>
              <a:t> Enabling Hubs to deliver a robust package of evidence-informed support to their local sector</a:t>
            </a:r>
          </a:p>
          <a:p>
            <a:r>
              <a:rPr lang="en-GB" sz="2400" dirty="0">
                <a:solidFill>
                  <a:schemeClr val="tx2"/>
                </a:solidFill>
              </a:rPr>
              <a:t>Monthly </a:t>
            </a:r>
            <a:r>
              <a:rPr lang="en-GB" sz="2400">
                <a:solidFill>
                  <a:schemeClr val="tx2"/>
                </a:solidFill>
              </a:rPr>
              <a:t>1-2-1</a:t>
            </a:r>
            <a:r>
              <a:rPr lang="en-GB" sz="2400" dirty="0">
                <a:solidFill>
                  <a:schemeClr val="tx2"/>
                </a:solidFill>
              </a:rPr>
              <a:t> meetings to review Hub Delivery Plans</a:t>
            </a:r>
          </a:p>
          <a:p>
            <a:r>
              <a:rPr lang="en-GB" sz="2400" dirty="0">
                <a:solidFill>
                  <a:schemeClr val="tx2"/>
                </a:solidFill>
              </a:rPr>
              <a:t>A programme of learning opportunities for the Hubs to upskill them in their role as Hub </a:t>
            </a:r>
          </a:p>
          <a:p>
            <a:r>
              <a:rPr lang="en-GB" sz="2400" dirty="0">
                <a:solidFill>
                  <a:schemeClr val="tx2"/>
                </a:solidFill>
              </a:rPr>
              <a:t>Provision of peer support opportunities</a:t>
            </a:r>
          </a:p>
          <a:p>
            <a:r>
              <a:rPr lang="en-GB" sz="2400" dirty="0">
                <a:solidFill>
                  <a:schemeClr val="tx2"/>
                </a:solidFill>
              </a:rPr>
              <a:t>A Quality Assurance Framework to guide the work of Hubs</a:t>
            </a:r>
          </a:p>
          <a:p>
            <a:r>
              <a:rPr lang="en-GB" sz="2400" dirty="0">
                <a:solidFill>
                  <a:schemeClr val="tx2"/>
                </a:solidFill>
              </a:rPr>
              <a:t>A central SPH website managed by NCB</a:t>
            </a:r>
          </a:p>
          <a:p>
            <a:r>
              <a:rPr lang="en-GB" sz="2400" dirty="0">
                <a:solidFill>
                  <a:schemeClr val="tx2"/>
                </a:solidFill>
              </a:rPr>
              <a:t>Link in with other covid recovery programmes</a:t>
            </a:r>
          </a:p>
          <a:p>
            <a:r>
              <a:rPr lang="en-GB" sz="2400" dirty="0">
                <a:solidFill>
                  <a:schemeClr val="tx2"/>
                </a:solidFill>
              </a:rPr>
              <a:t>Joined up support with EEF to ensure Hubs continue to strengthen their use of evidence and research</a:t>
            </a:r>
          </a:p>
          <a:p>
            <a:endParaRPr lang="en-GB" sz="2400" dirty="0">
              <a:solidFill>
                <a:schemeClr val="tx2"/>
              </a:solidFill>
            </a:endParaRPr>
          </a:p>
          <a:p>
            <a:endParaRPr lang="en-GB" sz="2400" dirty="0">
              <a:solidFill>
                <a:srgbClr val="002060"/>
              </a:solidFill>
            </a:endParaRPr>
          </a:p>
        </p:txBody>
      </p:sp>
    </p:spTree>
    <p:extLst>
      <p:ext uri="{BB962C8B-B14F-4D97-AF65-F5344CB8AC3E}">
        <p14:creationId xmlns:p14="http://schemas.microsoft.com/office/powerpoint/2010/main" val="2453626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4824555" y="-339840"/>
            <a:ext cx="3206261" cy="1037492"/>
          </a:xfrm>
        </p:spPr>
        <p:txBody>
          <a:bodyPr rtlCol="0"/>
          <a:lstStyle/>
          <a:p>
            <a:pPr rtl="0"/>
            <a:r>
              <a:rPr lang="en-GB" dirty="0"/>
              <a:t>  The Hubs</a:t>
            </a:r>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a:xfrm>
            <a:off x="8263127" y="6157130"/>
            <a:ext cx="3604593" cy="656349"/>
          </a:xfrm>
          <a:solidFill>
            <a:schemeClr val="accent3">
              <a:lumMod val="40000"/>
              <a:lumOff val="60000"/>
            </a:schemeClr>
          </a:solidFill>
        </p:spPr>
        <p:txBody>
          <a:bodyPr rtlCol="0"/>
          <a:lstStyle/>
          <a:p>
            <a:pPr rtl="0"/>
            <a:r>
              <a:rPr lang="en-GB" b="1" dirty="0">
                <a:solidFill>
                  <a:schemeClr val="accent3">
                    <a:lumMod val="50000"/>
                  </a:schemeClr>
                </a:solidFill>
              </a:rPr>
              <a:t>Appointed November 2022</a:t>
            </a:r>
          </a:p>
          <a:p>
            <a:pPr rtl="0"/>
            <a:r>
              <a:rPr lang="en-GB" b="1" dirty="0">
                <a:solidFill>
                  <a:srgbClr val="0070C0"/>
                </a:solidFill>
              </a:rPr>
              <a:t>Appointed July 2023</a:t>
            </a:r>
            <a:endParaRPr lang="en-GB" b="1" dirty="0">
              <a:solidFill>
                <a:srgbClr val="0070C0"/>
              </a:solidFill>
              <a:cs typeface="Calibri"/>
            </a:endParaRPr>
          </a:p>
        </p:txBody>
      </p:sp>
      <p:pic>
        <p:nvPicPr>
          <p:cNvPr id="7" name="Content Placeholder 6" descr="A map of england with different colors of the same map">
            <a:extLst>
              <a:ext uri="{FF2B5EF4-FFF2-40B4-BE49-F238E27FC236}">
                <a16:creationId xmlns:a16="http://schemas.microsoft.com/office/drawing/2014/main" id="{1C3A72E0-CFF9-9E2A-25DC-87AF7F10012B}"/>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36674" y="636104"/>
            <a:ext cx="4229099" cy="5638800"/>
          </a:xfrm>
          <a:prstGeom prst="rect">
            <a:avLst/>
          </a:prstGeom>
        </p:spPr>
      </p:pic>
      <p:sp>
        <p:nvSpPr>
          <p:cNvPr id="9" name="Rectangle 8">
            <a:extLst>
              <a:ext uri="{FF2B5EF4-FFF2-40B4-BE49-F238E27FC236}">
                <a16:creationId xmlns:a16="http://schemas.microsoft.com/office/drawing/2014/main" id="{10105574-31E6-A26B-CA1A-7E4A37B1BA0B}"/>
              </a:ext>
            </a:extLst>
          </p:cNvPr>
          <p:cNvSpPr/>
          <p:nvPr/>
        </p:nvSpPr>
        <p:spPr>
          <a:xfrm>
            <a:off x="430696" y="1798411"/>
            <a:ext cx="4053231" cy="128934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600" b="1" dirty="0">
                <a:solidFill>
                  <a:schemeClr val="tx1"/>
                </a:solidFill>
                <a:latin typeface="+mj-lt"/>
                <a:ea typeface="Times New Roman" panose="02020603050405020304" pitchFamily="18" charset="0"/>
                <a:cs typeface="Arial" panose="020B0604020202020204" pitchFamily="34" charset="0"/>
              </a:rPr>
              <a:t>North West</a:t>
            </a:r>
          </a:p>
          <a:p>
            <a:pPr algn="ctr">
              <a:defRPr/>
            </a:pPr>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algn="just" defTabSz="457200">
              <a:buSzPts val="1000"/>
              <a:buFont typeface="Arial" panose="020B0604020202020204" pitchFamily="34" charset="0"/>
              <a:buChar char="•"/>
              <a:tabLst>
                <a:tab pos="457200" algn="l"/>
              </a:tabLst>
              <a:defRPr/>
            </a:pPr>
            <a:r>
              <a:rPr lang="en-GB" sz="1600" b="1" dirty="0">
                <a:solidFill>
                  <a:schemeClr val="accent3">
                    <a:lumMod val="50000"/>
                  </a:schemeClr>
                </a:solidFill>
                <a:latin typeface="+mj-lt"/>
                <a:ea typeface="Times New Roman" panose="02020603050405020304" pitchFamily="18" charset="0"/>
                <a:cs typeface="Arial"/>
              </a:rPr>
              <a:t>Bright Futures North West </a:t>
            </a:r>
            <a:r>
              <a:rPr lang="en-GB" sz="1600" b="1" dirty="0" err="1">
                <a:solidFill>
                  <a:schemeClr val="accent3">
                    <a:lumMod val="50000"/>
                  </a:schemeClr>
                </a:solidFill>
                <a:latin typeface="+mj-lt"/>
                <a:ea typeface="Times New Roman" panose="02020603050405020304" pitchFamily="18" charset="0"/>
                <a:cs typeface="Arial"/>
              </a:rPr>
              <a:t>EYSPH</a:t>
            </a:r>
            <a:endParaRPr lang="en-GB" sz="1600" b="1" dirty="0">
              <a:solidFill>
                <a:schemeClr val="accent3">
                  <a:lumMod val="50000"/>
                </a:schemeClr>
              </a:solidFill>
              <a:latin typeface="+mj-lt"/>
              <a:ea typeface="Times New Roman" panose="02020603050405020304" pitchFamily="18" charset="0"/>
              <a:cs typeface="Arial"/>
            </a:endParaRPr>
          </a:p>
          <a:p>
            <a:pPr marL="177800" indent="-177800" algn="just" defTabSz="457200">
              <a:buSzPts val="1000"/>
              <a:buFont typeface="Arial" panose="020B0604020202020204" pitchFamily="34" charset="0"/>
              <a:buChar char="•"/>
              <a:tabLst>
                <a:tab pos="457200" algn="l"/>
              </a:tabLst>
              <a:defRPr/>
            </a:pPr>
            <a:r>
              <a:rPr lang="en-GB" sz="1600" b="1" dirty="0">
                <a:solidFill>
                  <a:schemeClr val="accent5">
                    <a:lumMod val="75000"/>
                  </a:schemeClr>
                </a:solidFill>
                <a:latin typeface="+mj-lt"/>
                <a:ea typeface="Times New Roman" panose="02020603050405020304" pitchFamily="18" charset="0"/>
                <a:cs typeface="Arial"/>
              </a:rPr>
              <a:t>Liverpool City Region and Beyond </a:t>
            </a:r>
            <a:r>
              <a:rPr lang="en-GB" sz="1600" b="1" dirty="0" err="1">
                <a:solidFill>
                  <a:schemeClr val="accent5">
                    <a:lumMod val="75000"/>
                  </a:schemeClr>
                </a:solidFill>
                <a:latin typeface="+mj-lt"/>
                <a:ea typeface="Times New Roman" panose="02020603050405020304" pitchFamily="18" charset="0"/>
                <a:cs typeface="Arial"/>
              </a:rPr>
              <a:t>EYSPH</a:t>
            </a:r>
            <a:endParaRPr lang="en-GB" sz="1600" b="1" dirty="0">
              <a:solidFill>
                <a:schemeClr val="accent5">
                  <a:lumMod val="75000"/>
                </a:schemeClr>
              </a:solidFill>
              <a:latin typeface="+mj-lt"/>
              <a:ea typeface="Times New Roman" panose="02020603050405020304" pitchFamily="18" charset="0"/>
              <a:cs typeface="Arial"/>
            </a:endParaRPr>
          </a:p>
        </p:txBody>
      </p:sp>
      <p:sp>
        <p:nvSpPr>
          <p:cNvPr id="10" name="Rectangle 9">
            <a:extLst>
              <a:ext uri="{FF2B5EF4-FFF2-40B4-BE49-F238E27FC236}">
                <a16:creationId xmlns:a16="http://schemas.microsoft.com/office/drawing/2014/main" id="{745751E6-1492-D755-7DB5-E4F2AFEE9A43}"/>
              </a:ext>
            </a:extLst>
          </p:cNvPr>
          <p:cNvSpPr/>
          <p:nvPr/>
        </p:nvSpPr>
        <p:spPr>
          <a:xfrm>
            <a:off x="430694" y="3231541"/>
            <a:ext cx="4053232" cy="123671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GB" sz="1600" b="1" dirty="0">
                <a:solidFill>
                  <a:schemeClr val="tx1"/>
                </a:solidFill>
                <a:latin typeface="+mj-lt"/>
                <a:ea typeface="Times New Roman" panose="02020603050405020304" pitchFamily="18" charset="0"/>
                <a:cs typeface="Arial" panose="020B0604020202020204" pitchFamily="34" charset="0"/>
              </a:rPr>
              <a:t>West Midlands</a:t>
            </a:r>
          </a:p>
          <a:p>
            <a:pPr algn="ctr" defTabSz="457200">
              <a:defRPr/>
            </a:pPr>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spcAft>
                <a:spcPts val="300"/>
              </a:spcAft>
              <a:buSzPts val="1000"/>
              <a:buFont typeface="Arial" panose="020B0604020202020204" pitchFamily="34" charset="0"/>
              <a:buChar char="•"/>
              <a:tabLst>
                <a:tab pos="457200" algn="l"/>
              </a:tabLst>
              <a:defRPr/>
            </a:pPr>
            <a:r>
              <a:rPr lang="en-GB" sz="1600" b="1" dirty="0">
                <a:solidFill>
                  <a:schemeClr val="accent3">
                    <a:lumMod val="50000"/>
                  </a:schemeClr>
                </a:solidFill>
                <a:latin typeface="+mj-lt"/>
                <a:cs typeface="Arial" panose="020B0604020202020204" pitchFamily="34" charset="0"/>
              </a:rPr>
              <a:t>HEART</a:t>
            </a: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 – Midlands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defTabSz="457200">
              <a:spcAft>
                <a:spcPts val="300"/>
              </a:spcAft>
              <a:buSzPts val="1000"/>
              <a:buFont typeface="Arial" panose="020B0604020202020204" pitchFamily="34" charset="0"/>
              <a:buChar char="•"/>
              <a:tabLst>
                <a:tab pos="457200" algn="l"/>
              </a:tabLst>
              <a:defRPr/>
            </a:pPr>
            <a:r>
              <a:rPr lang="en-GB" sz="1600" b="1" dirty="0">
                <a:solidFill>
                  <a:schemeClr val="accent3">
                    <a:lumMod val="50000"/>
                  </a:schemeClr>
                </a:solidFill>
                <a:latin typeface="+mj-lt"/>
                <a:cs typeface="Arial" panose="020B0604020202020204" pitchFamily="34" charset="0"/>
              </a:rPr>
              <a:t>Thrive Together  </a:t>
            </a:r>
            <a:r>
              <a:rPr lang="en-GB" sz="1600" b="1" dirty="0" err="1">
                <a:solidFill>
                  <a:schemeClr val="accent3">
                    <a:lumMod val="50000"/>
                  </a:schemeClr>
                </a:solidFill>
                <a:latin typeface="+mj-lt"/>
                <a:cs typeface="Arial" panose="020B0604020202020204" pitchFamily="34" charset="0"/>
              </a:rPr>
              <a:t>EYSPH</a:t>
            </a:r>
            <a:endParaRPr lang="en-GB" sz="1600" b="1" dirty="0">
              <a:solidFill>
                <a:schemeClr val="accent3">
                  <a:lumMod val="50000"/>
                </a:schemeClr>
              </a:solidFill>
              <a:latin typeface="+mj-lt"/>
              <a:cs typeface="Arial" panose="020B0604020202020204" pitchFamily="34" charset="0"/>
            </a:endParaRPr>
          </a:p>
          <a:p>
            <a:pPr defTabSz="457200">
              <a:buSzPts val="1000"/>
              <a:tabLst>
                <a:tab pos="457200" algn="l"/>
              </a:tabLst>
              <a:defRPr/>
            </a:pPr>
            <a:endParaRPr lang="en-GB" sz="1200" dirty="0">
              <a:solidFill>
                <a:schemeClr val="accent3">
                  <a:lumMod val="50000"/>
                </a:schemeClr>
              </a:solidFill>
              <a:latin typeface="+mj-lt"/>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07718C57-57BC-3D70-6D63-5F2BC1DA0857}"/>
              </a:ext>
            </a:extLst>
          </p:cNvPr>
          <p:cNvSpPr/>
          <p:nvPr/>
        </p:nvSpPr>
        <p:spPr>
          <a:xfrm>
            <a:off x="430695" y="4612036"/>
            <a:ext cx="4053231" cy="1318588"/>
          </a:xfrm>
          <a:prstGeom prst="rect">
            <a:avLst/>
          </a:prstGeom>
          <a:noFill/>
          <a:ln w="12700">
            <a:solidFill>
              <a:srgbClr val="37C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SzPts val="1000"/>
              <a:tabLst>
                <a:tab pos="457200" algn="l"/>
              </a:tabLst>
            </a:pPr>
            <a:r>
              <a:rPr lang="en-GB" sz="1600" b="1" dirty="0">
                <a:solidFill>
                  <a:schemeClr val="tx1"/>
                </a:solidFill>
                <a:latin typeface="+mj-lt"/>
                <a:ea typeface="Times New Roman" panose="02020603050405020304" pitchFamily="18" charset="0"/>
                <a:cs typeface="Arial" panose="020B0604020202020204" pitchFamily="34" charset="0"/>
              </a:rPr>
              <a:t>South West</a:t>
            </a:r>
          </a:p>
          <a:p>
            <a:pPr algn="ctr" defTabSz="457200">
              <a:buSzPts val="1000"/>
              <a:tabLst>
                <a:tab pos="457200" algn="l"/>
              </a:tabLst>
            </a:pPr>
            <a:endParaRPr lang="en-GB" sz="1600" b="1" dirty="0">
              <a:solidFill>
                <a:schemeClr val="tx1"/>
              </a:solidFill>
              <a:latin typeface="+mj-lt"/>
              <a:ea typeface="Times New Roman" panose="02020603050405020304" pitchFamily="18" charset="0"/>
              <a:cs typeface="Arial" panose="020B0604020202020204" pitchFamily="34" charset="0"/>
            </a:endParaRPr>
          </a:p>
          <a:p>
            <a:pPr marL="171450" indent="-171450" defTabSz="457200">
              <a:spcAft>
                <a:spcPts val="300"/>
              </a:spcAft>
              <a:buSzPts val="10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Bristol &amp; Beyond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defTabSz="457200">
              <a:buSzPts val="1000"/>
              <a:buFont typeface="Arial" panose="020B0604020202020204" pitchFamily="34" charset="0"/>
              <a:buChar char="•"/>
              <a:tabLst>
                <a:tab pos="457200" algn="l"/>
              </a:tabLst>
            </a:pPr>
            <a:r>
              <a:rPr lang="en-GB" sz="1600" b="1" dirty="0">
                <a:solidFill>
                  <a:schemeClr val="accent3">
                    <a:lumMod val="50000"/>
                  </a:schemeClr>
                </a:solidFill>
                <a:latin typeface="+mj-lt"/>
                <a:cs typeface="Arial" panose="020B0604020202020204" pitchFamily="34" charset="0"/>
              </a:rPr>
              <a:t>EY South West, </a:t>
            </a:r>
            <a:r>
              <a:rPr lang="en-GB" sz="1600" b="1" dirty="0" err="1">
                <a:solidFill>
                  <a:schemeClr val="accent3">
                    <a:lumMod val="50000"/>
                  </a:schemeClr>
                </a:solidFill>
                <a:latin typeface="+mj-lt"/>
                <a:cs typeface="Arial" panose="020B0604020202020204" pitchFamily="34" charset="0"/>
              </a:rPr>
              <a:t>EYSPH</a:t>
            </a:r>
            <a:r>
              <a:rPr lang="en-GB" sz="1600" b="1" dirty="0">
                <a:solidFill>
                  <a:schemeClr val="accent3">
                    <a:lumMod val="50000"/>
                  </a:schemeClr>
                </a:solidFill>
                <a:latin typeface="+mj-lt"/>
                <a:cs typeface="Arial" panose="020B0604020202020204" pitchFamily="34" charset="0"/>
              </a:rPr>
              <a:t> </a:t>
            </a:r>
          </a:p>
        </p:txBody>
      </p:sp>
      <p:sp>
        <p:nvSpPr>
          <p:cNvPr id="13" name="Rectangle 12">
            <a:extLst>
              <a:ext uri="{FF2B5EF4-FFF2-40B4-BE49-F238E27FC236}">
                <a16:creationId xmlns:a16="http://schemas.microsoft.com/office/drawing/2014/main" id="{0CD2A5CD-1502-35C3-8A4D-9E22D919D0C6}"/>
              </a:ext>
            </a:extLst>
          </p:cNvPr>
          <p:cNvSpPr/>
          <p:nvPr/>
        </p:nvSpPr>
        <p:spPr>
          <a:xfrm>
            <a:off x="430696" y="315198"/>
            <a:ext cx="4053231" cy="1337435"/>
          </a:xfrm>
          <a:prstGeom prst="rect">
            <a:avLst/>
          </a:prstGeom>
          <a:noFill/>
          <a:ln w="127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1600" b="1" dirty="0">
                <a:solidFill>
                  <a:schemeClr val="tx1"/>
                </a:solidFill>
                <a:latin typeface="+mj-lt"/>
                <a:ea typeface="Times New Roman" panose="02020603050405020304" pitchFamily="18" charset="0"/>
                <a:cs typeface="Arial" panose="020B0604020202020204" pitchFamily="34" charset="0"/>
              </a:rPr>
              <a:t>North East</a:t>
            </a:r>
          </a:p>
          <a:p>
            <a:pPr algn="ctr" defTabSz="457200"/>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buSzPts val="10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Northern Lights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 </a:t>
            </a:r>
          </a:p>
          <a:p>
            <a:pPr marL="177800" indent="-177800" defTabSz="457200">
              <a:buSzPts val="1000"/>
              <a:buFont typeface="Arial" panose="020B0604020202020204" pitchFamily="34" charset="0"/>
              <a:buChar char="•"/>
              <a:tabLst>
                <a:tab pos="457200" algn="l"/>
              </a:tabLst>
            </a:pPr>
            <a:r>
              <a:rPr lang="en-GB" sz="1600" b="1" dirty="0">
                <a:solidFill>
                  <a:schemeClr val="accent5">
                    <a:lumMod val="75000"/>
                  </a:schemeClr>
                </a:solidFill>
                <a:latin typeface="+mj-lt"/>
                <a:ea typeface="Times New Roman" panose="02020603050405020304" pitchFamily="18" charset="0"/>
                <a:cs typeface="Arial"/>
              </a:rPr>
              <a:t>The Great North </a:t>
            </a:r>
            <a:r>
              <a:rPr lang="en-GB" sz="1600" b="1" dirty="0" err="1">
                <a:solidFill>
                  <a:schemeClr val="accent5">
                    <a:lumMod val="75000"/>
                  </a:schemeClr>
                </a:solidFill>
                <a:latin typeface="+mj-lt"/>
                <a:ea typeface="Times New Roman" panose="02020603050405020304" pitchFamily="18" charset="0"/>
                <a:cs typeface="Arial"/>
              </a:rPr>
              <a:t>EYSPH</a:t>
            </a:r>
            <a:r>
              <a:rPr lang="en-GB" sz="1600" b="1" dirty="0">
                <a:solidFill>
                  <a:schemeClr val="accent5">
                    <a:lumMod val="75000"/>
                  </a:schemeClr>
                </a:solidFill>
                <a:latin typeface="+mj-lt"/>
                <a:ea typeface="Times New Roman" panose="02020603050405020304" pitchFamily="18" charset="0"/>
                <a:cs typeface="Arial"/>
              </a:rPr>
              <a:t> </a:t>
            </a:r>
          </a:p>
        </p:txBody>
      </p:sp>
      <p:sp>
        <p:nvSpPr>
          <p:cNvPr id="14" name="Rectangle 13">
            <a:extLst>
              <a:ext uri="{FF2B5EF4-FFF2-40B4-BE49-F238E27FC236}">
                <a16:creationId xmlns:a16="http://schemas.microsoft.com/office/drawing/2014/main" id="{7721641D-902C-9EC2-375C-E03C1BF4ADD3}"/>
              </a:ext>
            </a:extLst>
          </p:cNvPr>
          <p:cNvSpPr/>
          <p:nvPr/>
        </p:nvSpPr>
        <p:spPr>
          <a:xfrm>
            <a:off x="8062291" y="433214"/>
            <a:ext cx="3805428" cy="13286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GB" sz="1600" b="1" dirty="0">
                <a:solidFill>
                  <a:schemeClr val="tx1"/>
                </a:solidFill>
                <a:latin typeface="+mj-lt"/>
                <a:ea typeface="Times New Roman" panose="02020603050405020304" pitchFamily="18" charset="0"/>
                <a:cs typeface="Arial" panose="020B0604020202020204" pitchFamily="34" charset="0"/>
              </a:rPr>
              <a:t>Yorkshire &amp; Humber</a:t>
            </a:r>
          </a:p>
          <a:p>
            <a:pPr algn="ctr" defTabSz="457200"/>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buSzPts val="10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St Edmund’s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defTabSz="457200">
              <a:buSzPts val="1000"/>
              <a:buFont typeface="Arial" panose="020B0604020202020204" pitchFamily="34" charset="0"/>
              <a:buChar char="•"/>
              <a:tabLst>
                <a:tab pos="457200" algn="l"/>
              </a:tabLst>
            </a:pPr>
            <a:r>
              <a:rPr lang="en-GB" sz="1600" b="1" dirty="0">
                <a:solidFill>
                  <a:schemeClr val="accent5">
                    <a:lumMod val="75000"/>
                  </a:schemeClr>
                </a:solidFill>
                <a:latin typeface="+mj-lt"/>
                <a:ea typeface="Times New Roman" panose="02020603050405020304" pitchFamily="18" charset="0"/>
                <a:cs typeface="Arial"/>
              </a:rPr>
              <a:t>Yorkshire and Humber Together </a:t>
            </a:r>
            <a:r>
              <a:rPr lang="en-GB" sz="1600" b="1" dirty="0" err="1">
                <a:solidFill>
                  <a:schemeClr val="accent5">
                    <a:lumMod val="75000"/>
                  </a:schemeClr>
                </a:solidFill>
                <a:latin typeface="+mj-lt"/>
                <a:ea typeface="Times New Roman" panose="02020603050405020304" pitchFamily="18" charset="0"/>
                <a:cs typeface="Arial"/>
              </a:rPr>
              <a:t>EYSPH</a:t>
            </a:r>
            <a:endParaRPr lang="en-GB" sz="1600" b="1" dirty="0">
              <a:solidFill>
                <a:schemeClr val="accent5">
                  <a:lumMod val="75000"/>
                </a:schemeClr>
              </a:solidFill>
              <a:latin typeface="+mj-lt"/>
              <a:ea typeface="Times New Roman" panose="02020603050405020304" pitchFamily="18" charset="0"/>
              <a:cs typeface="Arial"/>
            </a:endParaRPr>
          </a:p>
        </p:txBody>
      </p:sp>
      <p:sp>
        <p:nvSpPr>
          <p:cNvPr id="15" name="Rectangle 14">
            <a:extLst>
              <a:ext uri="{FF2B5EF4-FFF2-40B4-BE49-F238E27FC236}">
                <a16:creationId xmlns:a16="http://schemas.microsoft.com/office/drawing/2014/main" id="{FC1F5F7B-7941-6B3F-965C-41720A7746AD}"/>
              </a:ext>
            </a:extLst>
          </p:cNvPr>
          <p:cNvSpPr/>
          <p:nvPr/>
        </p:nvSpPr>
        <p:spPr>
          <a:xfrm>
            <a:off x="8030816" y="1960300"/>
            <a:ext cx="3836903" cy="1273232"/>
          </a:xfrm>
          <a:prstGeom prst="rect">
            <a:avLst/>
          </a:prstGeom>
          <a:noFill/>
          <a:ln w="127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600" b="1" dirty="0">
                <a:solidFill>
                  <a:schemeClr val="tx1"/>
                </a:solidFill>
                <a:latin typeface="+mj-lt"/>
                <a:ea typeface="Times New Roman" panose="02020603050405020304" pitchFamily="18" charset="0"/>
                <a:cs typeface="Arial" panose="020B0604020202020204" pitchFamily="34" charset="0"/>
              </a:rPr>
              <a:t>East Midlands</a:t>
            </a:r>
          </a:p>
          <a:p>
            <a:pPr algn="ctr">
              <a:defRPr/>
            </a:pPr>
            <a:endParaRPr lang="en-GB" sz="1600" b="1" dirty="0">
              <a:solidFill>
                <a:schemeClr val="tx1"/>
              </a:solidFill>
              <a:latin typeface="+mj-lt"/>
              <a:ea typeface="Times New Roman" panose="02020603050405020304" pitchFamily="18" charset="0"/>
              <a:cs typeface="Arial" panose="020B0604020202020204" pitchFamily="34" charset="0"/>
            </a:endParaRPr>
          </a:p>
          <a:p>
            <a:pPr marL="177800" indent="-177800">
              <a:buFont typeface="Arial" panose="020B0604020202020204" pitchFamily="34" charset="0"/>
              <a:buChar char="•"/>
              <a:tabLst>
                <a:tab pos="457200" algn="l"/>
              </a:tabLst>
              <a:defRPr/>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East Midlands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a:buFont typeface="Arial" panose="020B0604020202020204" pitchFamily="34" charset="0"/>
              <a:buChar char="•"/>
              <a:tabLst>
                <a:tab pos="457200" algn="l"/>
              </a:tabLst>
              <a:defRPr/>
            </a:pPr>
            <a:r>
              <a:rPr lang="en-GB" sz="1600" b="1" dirty="0">
                <a:solidFill>
                  <a:schemeClr val="accent5">
                    <a:lumMod val="75000"/>
                  </a:schemeClr>
                </a:solidFill>
                <a:latin typeface="+mj-lt"/>
                <a:cs typeface="Arial"/>
              </a:rPr>
              <a:t>Derbyshire and Nottinghamshire </a:t>
            </a:r>
            <a:r>
              <a:rPr lang="en-GB" sz="1600" b="1" dirty="0" err="1">
                <a:solidFill>
                  <a:schemeClr val="accent5">
                    <a:lumMod val="75000"/>
                  </a:schemeClr>
                </a:solidFill>
                <a:latin typeface="+mj-lt"/>
                <a:cs typeface="Arial"/>
              </a:rPr>
              <a:t>EYSPH</a:t>
            </a:r>
            <a:r>
              <a:rPr lang="en-GB" sz="1600" b="1" dirty="0">
                <a:solidFill>
                  <a:schemeClr val="accent5">
                    <a:lumMod val="75000"/>
                  </a:schemeClr>
                </a:solidFill>
                <a:latin typeface="+mj-lt"/>
                <a:cs typeface="Arial"/>
              </a:rPr>
              <a:t> </a:t>
            </a:r>
          </a:p>
        </p:txBody>
      </p:sp>
      <p:sp>
        <p:nvSpPr>
          <p:cNvPr id="16" name="Rectangle 15">
            <a:extLst>
              <a:ext uri="{FF2B5EF4-FFF2-40B4-BE49-F238E27FC236}">
                <a16:creationId xmlns:a16="http://schemas.microsoft.com/office/drawing/2014/main" id="{B8282470-EE9D-DA11-50D4-851E516B4B78}"/>
              </a:ext>
            </a:extLst>
          </p:cNvPr>
          <p:cNvSpPr/>
          <p:nvPr/>
        </p:nvSpPr>
        <p:spPr>
          <a:xfrm>
            <a:off x="8030816" y="3383691"/>
            <a:ext cx="3836903" cy="1127456"/>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tabLst>
                <a:tab pos="457200" algn="l"/>
              </a:tabLst>
              <a:defRPr/>
            </a:pPr>
            <a:r>
              <a:rPr lang="en-GB" sz="1600" b="1" dirty="0">
                <a:solidFill>
                  <a:schemeClr val="tx1"/>
                </a:solidFill>
                <a:latin typeface="+mj-lt"/>
                <a:ea typeface="Times New Roman" panose="02020603050405020304" pitchFamily="18" charset="0"/>
                <a:cs typeface="Arial" panose="020B0604020202020204" pitchFamily="34" charset="0"/>
              </a:rPr>
              <a:t>East of England</a:t>
            </a:r>
          </a:p>
          <a:p>
            <a:pPr algn="ctr">
              <a:tabLst>
                <a:tab pos="457200" algn="l"/>
              </a:tabLst>
              <a:defRPr/>
            </a:pPr>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East of England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defTabSz="457200">
              <a:buFont typeface="Arial" panose="020B0604020202020204" pitchFamily="34" charset="0"/>
              <a:buChar char="•"/>
              <a:tabLst>
                <a:tab pos="457200" algn="l"/>
              </a:tabLst>
            </a:pPr>
            <a:r>
              <a:rPr lang="en-GB" sz="1600" b="1" dirty="0" err="1">
                <a:solidFill>
                  <a:schemeClr val="accent5">
                    <a:lumMod val="75000"/>
                  </a:schemeClr>
                </a:solidFill>
                <a:latin typeface="+mj-lt"/>
                <a:ea typeface="Times New Roman" panose="02020603050405020304" pitchFamily="18" charset="0"/>
                <a:cs typeface="Arial"/>
              </a:rPr>
              <a:t>REACHout</a:t>
            </a:r>
            <a:r>
              <a:rPr lang="en-GB" sz="1600" b="1" dirty="0">
                <a:solidFill>
                  <a:schemeClr val="accent5">
                    <a:lumMod val="75000"/>
                  </a:schemeClr>
                </a:solidFill>
                <a:latin typeface="+mj-lt"/>
                <a:ea typeface="Times New Roman" panose="02020603050405020304" pitchFamily="18" charset="0"/>
                <a:cs typeface="Arial"/>
              </a:rPr>
              <a:t> </a:t>
            </a:r>
            <a:r>
              <a:rPr lang="en-GB" sz="1600" b="1" dirty="0" err="1">
                <a:solidFill>
                  <a:schemeClr val="accent5">
                    <a:lumMod val="75000"/>
                  </a:schemeClr>
                </a:solidFill>
                <a:latin typeface="+mj-lt"/>
                <a:ea typeface="Times New Roman" panose="02020603050405020304" pitchFamily="18" charset="0"/>
                <a:cs typeface="Arial"/>
              </a:rPr>
              <a:t>EYSPH</a:t>
            </a:r>
            <a:endParaRPr lang="en-GB" sz="1600" b="1" dirty="0">
              <a:solidFill>
                <a:schemeClr val="accent5">
                  <a:lumMod val="75000"/>
                </a:schemeClr>
              </a:solidFill>
              <a:latin typeface="+mj-lt"/>
              <a:ea typeface="Times New Roman" panose="02020603050405020304" pitchFamily="18" charset="0"/>
              <a:cs typeface="Arial"/>
            </a:endParaRPr>
          </a:p>
        </p:txBody>
      </p:sp>
      <p:sp>
        <p:nvSpPr>
          <p:cNvPr id="17" name="Rectangle 16">
            <a:extLst>
              <a:ext uri="{FF2B5EF4-FFF2-40B4-BE49-F238E27FC236}">
                <a16:creationId xmlns:a16="http://schemas.microsoft.com/office/drawing/2014/main" id="{A3CCE96E-89D2-DE91-A0E8-EAA47F0C4643}"/>
              </a:ext>
            </a:extLst>
          </p:cNvPr>
          <p:cNvSpPr/>
          <p:nvPr/>
        </p:nvSpPr>
        <p:spPr>
          <a:xfrm>
            <a:off x="8030816" y="4612035"/>
            <a:ext cx="3836903" cy="1444207"/>
          </a:xfrm>
          <a:prstGeom prst="rect">
            <a:avLst/>
          </a:prstGeom>
          <a:noFill/>
          <a:ln w="127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tabLst>
                <a:tab pos="457200" algn="l"/>
              </a:tabLst>
              <a:defRPr/>
            </a:pPr>
            <a:r>
              <a:rPr lang="en-GB" sz="1600" b="1" dirty="0">
                <a:solidFill>
                  <a:schemeClr val="tx1"/>
                </a:solidFill>
                <a:latin typeface="+mj-lt"/>
                <a:ea typeface="Times New Roman" panose="02020603050405020304" pitchFamily="18" charset="0"/>
                <a:cs typeface="Arial" panose="020B0604020202020204" pitchFamily="34" charset="0"/>
              </a:rPr>
              <a:t>London</a:t>
            </a:r>
          </a:p>
          <a:p>
            <a:pPr algn="ctr">
              <a:tabLst>
                <a:tab pos="457200" algn="l"/>
              </a:tabLst>
              <a:defRPr/>
            </a:pPr>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Brighter Start: East London’s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marL="177800" indent="-177800" defTabSz="457200">
              <a:buFont typeface="Arial" panose="020B0604020202020204" pitchFamily="34" charset="0"/>
              <a:buChar char="•"/>
              <a:tabLst>
                <a:tab pos="457200" algn="l"/>
              </a:tabLst>
            </a:pPr>
            <a:r>
              <a:rPr lang="en-GB" sz="1600" b="1" dirty="0">
                <a:solidFill>
                  <a:schemeClr val="accent5">
                    <a:lumMod val="75000"/>
                  </a:schemeClr>
                </a:solidFill>
                <a:latin typeface="+mj-lt"/>
                <a:ea typeface="Times New Roman" panose="02020603050405020304" pitchFamily="18" charset="0"/>
                <a:cs typeface="Arial"/>
              </a:rPr>
              <a:t>London South </a:t>
            </a:r>
            <a:r>
              <a:rPr lang="en-GB" sz="1600" b="1" dirty="0" err="1">
                <a:solidFill>
                  <a:schemeClr val="accent5">
                    <a:lumMod val="75000"/>
                  </a:schemeClr>
                </a:solidFill>
                <a:latin typeface="+mj-lt"/>
                <a:ea typeface="Times New Roman" panose="02020603050405020304" pitchFamily="18" charset="0"/>
                <a:cs typeface="Arial"/>
              </a:rPr>
              <a:t>EYSPH</a:t>
            </a:r>
            <a:endParaRPr lang="en-GB" sz="1600" b="1" dirty="0">
              <a:solidFill>
                <a:schemeClr val="accent5">
                  <a:lumMod val="75000"/>
                </a:schemeClr>
              </a:solidFill>
              <a:latin typeface="+mj-lt"/>
              <a:ea typeface="Times New Roman" panose="02020603050405020304" pitchFamily="18" charset="0"/>
              <a:cs typeface="Arial"/>
            </a:endParaRPr>
          </a:p>
        </p:txBody>
      </p:sp>
      <p:sp>
        <p:nvSpPr>
          <p:cNvPr id="18" name="Rectangle 17">
            <a:extLst>
              <a:ext uri="{FF2B5EF4-FFF2-40B4-BE49-F238E27FC236}">
                <a16:creationId xmlns:a16="http://schemas.microsoft.com/office/drawing/2014/main" id="{8AAD653B-347A-5BE1-A795-2250B14A7300}"/>
              </a:ext>
            </a:extLst>
          </p:cNvPr>
          <p:cNvSpPr/>
          <p:nvPr/>
        </p:nvSpPr>
        <p:spPr>
          <a:xfrm>
            <a:off x="4569424" y="5539412"/>
            <a:ext cx="3399184" cy="1318588"/>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600" b="1" dirty="0">
                <a:solidFill>
                  <a:schemeClr val="tx1"/>
                </a:solidFill>
                <a:latin typeface="+mj-lt"/>
                <a:ea typeface="Times New Roman" panose="02020603050405020304" pitchFamily="18" charset="0"/>
                <a:cs typeface="Arial" panose="020B0604020202020204" pitchFamily="34" charset="0"/>
              </a:rPr>
              <a:t>South East</a:t>
            </a:r>
          </a:p>
          <a:p>
            <a:pPr algn="ctr" defTabSz="457200"/>
            <a:endParaRPr lang="en-GB" sz="1600" dirty="0">
              <a:solidFill>
                <a:schemeClr val="tx1"/>
              </a:solidFill>
              <a:latin typeface="+mj-lt"/>
              <a:ea typeface="Calibri" panose="020F0502020204030204" pitchFamily="34" charset="0"/>
              <a:cs typeface="Arial" panose="020B0604020202020204" pitchFamily="34" charset="0"/>
            </a:endParaRPr>
          </a:p>
          <a:p>
            <a:pPr marL="177800" indent="-177800" defTabSz="457200">
              <a:spcAft>
                <a:spcPts val="300"/>
              </a:spcAft>
              <a:buSzPts val="10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Thames Valley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dirty="0">
              <a:solidFill>
                <a:schemeClr val="accent3">
                  <a:lumMod val="50000"/>
                </a:schemeClr>
              </a:solidFill>
              <a:latin typeface="+mj-lt"/>
              <a:ea typeface="Calibri" panose="020F0502020204030204" pitchFamily="34" charset="0"/>
              <a:cs typeface="Arial" panose="020B0604020202020204" pitchFamily="34" charset="0"/>
            </a:endParaRPr>
          </a:p>
          <a:p>
            <a:pPr marL="177800" indent="-177800" defTabSz="457200">
              <a:buSzPts val="1000"/>
              <a:buFont typeface="Arial" panose="020B0604020202020204" pitchFamily="34" charset="0"/>
              <a:buChar char="•"/>
              <a:tabLst>
                <a:tab pos="457200" algn="l"/>
              </a:tabLst>
            </a:pPr>
            <a:r>
              <a:rPr lang="en-GB" sz="1600" b="1" dirty="0">
                <a:solidFill>
                  <a:schemeClr val="accent3">
                    <a:lumMod val="50000"/>
                  </a:schemeClr>
                </a:solidFill>
                <a:latin typeface="+mj-lt"/>
                <a:ea typeface="Times New Roman" panose="02020603050405020304" pitchFamily="18" charset="0"/>
                <a:cs typeface="Arial" panose="020B0604020202020204" pitchFamily="34" charset="0"/>
              </a:rPr>
              <a:t>Kent </a:t>
            </a:r>
            <a:r>
              <a:rPr lang="en-GB" sz="1600" b="1" dirty="0" err="1">
                <a:solidFill>
                  <a:schemeClr val="accent3">
                    <a:lumMod val="50000"/>
                  </a:schemeClr>
                </a:solidFill>
                <a:latin typeface="+mj-lt"/>
                <a:ea typeface="Times New Roman" panose="02020603050405020304" pitchFamily="18" charset="0"/>
                <a:cs typeface="Arial" panose="020B0604020202020204" pitchFamily="34" charset="0"/>
              </a:rPr>
              <a:t>EYSPH</a:t>
            </a:r>
            <a:endParaRPr lang="en-GB" sz="1600" b="1" dirty="0">
              <a:solidFill>
                <a:schemeClr val="accent3">
                  <a:lumMod val="50000"/>
                </a:schemeClr>
              </a:solidFill>
              <a:latin typeface="+mj-lt"/>
              <a:ea typeface="Times New Roman" panose="02020603050405020304" pitchFamily="18" charset="0"/>
              <a:cs typeface="Arial" panose="020B0604020202020204" pitchFamily="34" charset="0"/>
            </a:endParaRPr>
          </a:p>
          <a:p>
            <a:pPr defTabSz="457200">
              <a:buSzPts val="1000"/>
              <a:tabLst>
                <a:tab pos="457200" algn="l"/>
              </a:tabLst>
            </a:pPr>
            <a:endParaRPr lang="en-GB" sz="1200" dirty="0">
              <a:solidFill>
                <a:schemeClr val="accent3">
                  <a:lumMod val="50000"/>
                </a:schemeClr>
              </a:solidFill>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082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29F2-AD3D-486E-BC7A-F82045A2C6B3}"/>
              </a:ext>
            </a:extLst>
          </p:cNvPr>
          <p:cNvSpPr>
            <a:spLocks noGrp="1"/>
          </p:cNvSpPr>
          <p:nvPr>
            <p:ph type="title"/>
          </p:nvPr>
        </p:nvSpPr>
        <p:spPr>
          <a:xfrm>
            <a:off x="244765" y="-292175"/>
            <a:ext cx="10577945" cy="1325563"/>
          </a:xfrm>
        </p:spPr>
        <p:txBody>
          <a:bodyPr/>
          <a:lstStyle/>
          <a:p>
            <a:r>
              <a:rPr lang="en-GB" u="sng" dirty="0"/>
              <a:t>Stronger Practice Hubs website</a:t>
            </a:r>
          </a:p>
        </p:txBody>
      </p:sp>
      <p:sp>
        <p:nvSpPr>
          <p:cNvPr id="3" name="Content Placeholder 2">
            <a:extLst>
              <a:ext uri="{FF2B5EF4-FFF2-40B4-BE49-F238E27FC236}">
                <a16:creationId xmlns:a16="http://schemas.microsoft.com/office/drawing/2014/main" id="{3C76FBF2-A604-40BC-B2E4-1737DD2F0FCC}"/>
              </a:ext>
            </a:extLst>
          </p:cNvPr>
          <p:cNvSpPr>
            <a:spLocks noGrp="1"/>
          </p:cNvSpPr>
          <p:nvPr>
            <p:ph idx="1"/>
          </p:nvPr>
        </p:nvSpPr>
        <p:spPr>
          <a:xfrm>
            <a:off x="6354617" y="745976"/>
            <a:ext cx="5058860" cy="5655279"/>
          </a:xfrm>
        </p:spPr>
        <p:txBody>
          <a:bodyPr>
            <a:noAutofit/>
          </a:bodyPr>
          <a:lstStyle/>
          <a:p>
            <a:pPr marL="0" indent="0" algn="ctr">
              <a:buNone/>
            </a:pPr>
            <a:endParaRPr lang="en-GB" sz="800" b="1" dirty="0">
              <a:solidFill>
                <a:schemeClr val="accent1">
                  <a:lumMod val="60000"/>
                  <a:lumOff val="40000"/>
                </a:schemeClr>
              </a:solidFill>
            </a:endParaRPr>
          </a:p>
          <a:p>
            <a:r>
              <a:rPr lang="en-GB" sz="2400" dirty="0">
                <a:solidFill>
                  <a:schemeClr val="accent1">
                    <a:lumMod val="60000"/>
                    <a:lumOff val="40000"/>
                  </a:schemeClr>
                </a:solidFill>
              </a:rPr>
              <a:t>See highlights from the Hub’s support offer </a:t>
            </a:r>
          </a:p>
          <a:p>
            <a:r>
              <a:rPr lang="en-GB" sz="2400" dirty="0">
                <a:solidFill>
                  <a:schemeClr val="accent1">
                    <a:lumMod val="60000"/>
                    <a:lumOff val="40000"/>
                  </a:schemeClr>
                </a:solidFill>
              </a:rPr>
              <a:t>Gain an overview of the programme</a:t>
            </a:r>
          </a:p>
          <a:p>
            <a:r>
              <a:rPr lang="en-GB" sz="2400" dirty="0">
                <a:solidFill>
                  <a:schemeClr val="accent1">
                    <a:lumMod val="60000"/>
                    <a:lumOff val="40000"/>
                  </a:schemeClr>
                </a:solidFill>
              </a:rPr>
              <a:t>Find your local Hub, browsing by Hub or by Region</a:t>
            </a:r>
          </a:p>
          <a:p>
            <a:r>
              <a:rPr lang="en-GB" sz="2400" dirty="0">
                <a:solidFill>
                  <a:schemeClr val="accent1">
                    <a:lumMod val="60000"/>
                    <a:lumOff val="40000"/>
                  </a:schemeClr>
                </a:solidFill>
              </a:rPr>
              <a:t>Contact your local Hub, see what they have on offer, download their resources</a:t>
            </a:r>
          </a:p>
          <a:p>
            <a:r>
              <a:rPr lang="en-GB" sz="2400" dirty="0">
                <a:solidFill>
                  <a:schemeClr val="accent1">
                    <a:lumMod val="60000"/>
                    <a:lumOff val="40000"/>
                  </a:schemeClr>
                </a:solidFill>
              </a:rPr>
              <a:t>Gain an overview of other relevant covid recovery programmes</a:t>
            </a:r>
          </a:p>
          <a:p>
            <a:r>
              <a:rPr lang="en-GB" sz="2400" dirty="0">
                <a:solidFill>
                  <a:schemeClr val="accent1">
                    <a:lumMod val="60000"/>
                    <a:lumOff val="40000"/>
                  </a:schemeClr>
                </a:solidFill>
              </a:rPr>
              <a:t>Link to EEF Early Years Evidence Store</a:t>
            </a:r>
          </a:p>
        </p:txBody>
      </p:sp>
      <p:pic>
        <p:nvPicPr>
          <p:cNvPr id="5" name="Picture 4">
            <a:extLst>
              <a:ext uri="{FF2B5EF4-FFF2-40B4-BE49-F238E27FC236}">
                <a16:creationId xmlns:a16="http://schemas.microsoft.com/office/drawing/2014/main" id="{8446F4B1-4354-0FE2-02D9-28D392F1A8C0}"/>
              </a:ext>
            </a:extLst>
          </p:cNvPr>
          <p:cNvPicPr>
            <a:picLocks noChangeAspect="1"/>
          </p:cNvPicPr>
          <p:nvPr/>
        </p:nvPicPr>
        <p:blipFill>
          <a:blip r:embed="rId3"/>
          <a:stretch>
            <a:fillRect/>
          </a:stretch>
        </p:blipFill>
        <p:spPr>
          <a:xfrm>
            <a:off x="770261" y="1487681"/>
            <a:ext cx="5058860" cy="2831001"/>
          </a:xfrm>
          <a:prstGeom prst="rect">
            <a:avLst/>
          </a:prstGeom>
        </p:spPr>
      </p:pic>
      <p:sp>
        <p:nvSpPr>
          <p:cNvPr id="6" name="Content Placeholder 2">
            <a:extLst>
              <a:ext uri="{FF2B5EF4-FFF2-40B4-BE49-F238E27FC236}">
                <a16:creationId xmlns:a16="http://schemas.microsoft.com/office/drawing/2014/main" id="{9064522A-F059-5C74-7301-BBD8887AE610}"/>
              </a:ext>
            </a:extLst>
          </p:cNvPr>
          <p:cNvSpPr txBox="1">
            <a:spLocks/>
          </p:cNvSpPr>
          <p:nvPr/>
        </p:nvSpPr>
        <p:spPr>
          <a:xfrm>
            <a:off x="-217422" y="4318682"/>
            <a:ext cx="6231467" cy="66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800" b="1" dirty="0">
              <a:hlinkClick r:id="rId4">
                <a:extLst>
                  <a:ext uri="{A12FA001-AC4F-418D-AE19-62706E023703}">
                    <ahyp:hlinkClr xmlns:ahyp="http://schemas.microsoft.com/office/drawing/2018/hyperlinkcolor" val="tx"/>
                  </a:ext>
                </a:extLst>
              </a:hlinkClick>
            </a:endParaRPr>
          </a:p>
          <a:p>
            <a:pPr marL="0" indent="0" algn="ctr">
              <a:buFont typeface="Arial" panose="020B0604020202020204" pitchFamily="34" charset="0"/>
              <a:buNone/>
            </a:pPr>
            <a:r>
              <a:rPr lang="en-GB" sz="2000" b="1"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https://www.strongerpracticehubs.org.uk/</a:t>
            </a:r>
            <a:endParaRPr lang="en-GB" sz="2000" b="1" dirty="0">
              <a:solidFill>
                <a:schemeClr val="accent1">
                  <a:lumMod val="60000"/>
                  <a:lumOff val="40000"/>
                </a:schemeClr>
              </a:solidFill>
            </a:endParaRPr>
          </a:p>
        </p:txBody>
      </p:sp>
    </p:spTree>
    <p:extLst>
      <p:ext uri="{BB962C8B-B14F-4D97-AF65-F5344CB8AC3E}">
        <p14:creationId xmlns:p14="http://schemas.microsoft.com/office/powerpoint/2010/main" val="78029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F00D-9C08-F49F-5BE2-9F7AA5264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E4C2E-16DB-185E-BB01-C545359D47A2}"/>
              </a:ext>
            </a:extLst>
          </p:cNvPr>
          <p:cNvSpPr>
            <a:spLocks noGrp="1"/>
          </p:cNvSpPr>
          <p:nvPr>
            <p:ph type="title"/>
          </p:nvPr>
        </p:nvSpPr>
        <p:spPr>
          <a:xfrm>
            <a:off x="456815" y="1145812"/>
            <a:ext cx="11278369" cy="1325563"/>
          </a:xfrm>
        </p:spPr>
        <p:txBody>
          <a:bodyPr>
            <a:normAutofit fontScale="90000"/>
          </a:bodyPr>
          <a:lstStyle/>
          <a:p>
            <a:pPr algn="ctr"/>
            <a:r>
              <a:rPr lang="en-GB" sz="8800" dirty="0"/>
              <a:t>Evidence Partner - EEF</a:t>
            </a:r>
          </a:p>
        </p:txBody>
      </p:sp>
      <p:sp>
        <p:nvSpPr>
          <p:cNvPr id="3" name="Content Placeholder 2">
            <a:extLst>
              <a:ext uri="{FF2B5EF4-FFF2-40B4-BE49-F238E27FC236}">
                <a16:creationId xmlns:a16="http://schemas.microsoft.com/office/drawing/2014/main" id="{94CDF5ED-CABC-8250-11C2-BFC57350CBBD}"/>
              </a:ext>
            </a:extLst>
          </p:cNvPr>
          <p:cNvSpPr>
            <a:spLocks noGrp="1"/>
          </p:cNvSpPr>
          <p:nvPr>
            <p:ph idx="1"/>
          </p:nvPr>
        </p:nvSpPr>
        <p:spPr>
          <a:xfrm>
            <a:off x="628073" y="3257982"/>
            <a:ext cx="10651836" cy="3600018"/>
          </a:xfrm>
        </p:spPr>
        <p:txBody>
          <a:bodyPr/>
          <a:lstStyle/>
          <a:p>
            <a:pPr marL="0" indent="0" algn="ctr">
              <a:spcAft>
                <a:spcPts val="1200"/>
              </a:spcAft>
              <a:buNone/>
            </a:pPr>
            <a:r>
              <a:rPr lang="en-US" sz="3600" b="1" dirty="0">
                <a:solidFill>
                  <a:srgbClr val="FF557A"/>
                </a:solidFill>
                <a:effectLst/>
                <a:latin typeface="+mj-lt"/>
                <a:ea typeface="Aptos" panose="020B0004020202020204" pitchFamily="34" charset="0"/>
                <a:cs typeface="Aptos" panose="020B0004020202020204" pitchFamily="34" charset="0"/>
              </a:rPr>
              <a:t>Sarah Tillotson</a:t>
            </a:r>
            <a:endParaRPr lang="en-GB" sz="3600" dirty="0">
              <a:effectLst/>
              <a:latin typeface="+mj-lt"/>
              <a:ea typeface="Aptos" panose="020B0004020202020204" pitchFamily="34" charset="0"/>
              <a:cs typeface="Aptos" panose="020B0004020202020204" pitchFamily="34" charset="0"/>
            </a:endParaRPr>
          </a:p>
          <a:p>
            <a:pPr marL="0" indent="0" algn="ctr">
              <a:spcAft>
                <a:spcPts val="1200"/>
              </a:spcAft>
              <a:buNone/>
            </a:pPr>
            <a:r>
              <a:rPr lang="en-US" sz="3600" b="1" dirty="0">
                <a:solidFill>
                  <a:srgbClr val="1B1464"/>
                </a:solidFill>
                <a:effectLst/>
                <a:latin typeface="+mj-lt"/>
                <a:ea typeface="Aptos" panose="020B0004020202020204" pitchFamily="34" charset="0"/>
                <a:cs typeface="Aptos" panose="020B0004020202020204" pitchFamily="34" charset="0"/>
              </a:rPr>
              <a:t> </a:t>
            </a:r>
            <a:r>
              <a:rPr lang="en-US" sz="3600" b="1" dirty="0">
                <a:solidFill>
                  <a:srgbClr val="1B1464"/>
                </a:solidFill>
                <a:latin typeface="+mj-lt"/>
                <a:ea typeface="Aptos" panose="020B0004020202020204" pitchFamily="34" charset="0"/>
                <a:cs typeface="Aptos" panose="020B0004020202020204" pitchFamily="34" charset="0"/>
              </a:rPr>
              <a:t>Early Years </a:t>
            </a:r>
            <a:r>
              <a:rPr lang="en-US" sz="3600" b="1" dirty="0">
                <a:solidFill>
                  <a:srgbClr val="1B1464"/>
                </a:solidFill>
                <a:effectLst/>
                <a:latin typeface="+mj-lt"/>
                <a:ea typeface="Aptos" panose="020B0004020202020204" pitchFamily="34" charset="0"/>
                <a:cs typeface="Aptos" panose="020B0004020202020204" pitchFamily="34" charset="0"/>
              </a:rPr>
              <a:t>Lead</a:t>
            </a:r>
            <a:br>
              <a:rPr lang="en-US" sz="3600" dirty="0">
                <a:solidFill>
                  <a:srgbClr val="1B1464"/>
                </a:solidFill>
                <a:effectLst/>
                <a:latin typeface="+mj-lt"/>
                <a:ea typeface="Aptos" panose="020B0004020202020204" pitchFamily="34" charset="0"/>
                <a:cs typeface="Aptos" panose="020B0004020202020204" pitchFamily="34" charset="0"/>
              </a:rPr>
            </a:br>
            <a:r>
              <a:rPr lang="en-GB" sz="3600" dirty="0">
                <a:solidFill>
                  <a:srgbClr val="1B1464"/>
                </a:solidFill>
                <a:effectLst/>
                <a:latin typeface="+mj-lt"/>
                <a:ea typeface="Aptos" panose="020B0004020202020204" pitchFamily="34" charset="0"/>
                <a:cs typeface="Aptos" panose="020B0004020202020204" pitchFamily="34" charset="0"/>
              </a:rPr>
              <a:t>Education Endowment Foundation</a:t>
            </a:r>
            <a:endParaRPr lang="en-GB" sz="3600" dirty="0">
              <a:effectLst/>
              <a:latin typeface="+mj-lt"/>
              <a:ea typeface="Aptos" panose="020B0004020202020204" pitchFamily="34" charset="0"/>
              <a:cs typeface="Aptos" panose="020B0004020202020204" pitchFamily="34" charset="0"/>
            </a:endParaRPr>
          </a:p>
          <a:p>
            <a:endParaRPr lang="en-GB" dirty="0"/>
          </a:p>
        </p:txBody>
      </p:sp>
      <p:sp>
        <p:nvSpPr>
          <p:cNvPr id="16" name="Title 1">
            <a:extLst>
              <a:ext uri="{FF2B5EF4-FFF2-40B4-BE49-F238E27FC236}">
                <a16:creationId xmlns:a16="http://schemas.microsoft.com/office/drawing/2014/main" id="{BA385C45-BD48-BF5D-C03B-211713D3B362}"/>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686717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1D498-BF22-AAB9-97C9-8DCD2ACE8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1955D-EA98-118F-FB58-DC456CD512A4}"/>
              </a:ext>
            </a:extLst>
          </p:cNvPr>
          <p:cNvSpPr>
            <a:spLocks noGrp="1"/>
          </p:cNvSpPr>
          <p:nvPr>
            <p:ph type="title"/>
          </p:nvPr>
        </p:nvSpPr>
        <p:spPr>
          <a:xfrm>
            <a:off x="456815" y="2103437"/>
            <a:ext cx="11278369" cy="1325563"/>
          </a:xfrm>
        </p:spPr>
        <p:txBody>
          <a:bodyPr>
            <a:normAutofit fontScale="90000"/>
          </a:bodyPr>
          <a:lstStyle/>
          <a:p>
            <a:pPr algn="ctr"/>
            <a:r>
              <a:rPr lang="en-GB" sz="8800" dirty="0"/>
              <a:t>Hubs </a:t>
            </a:r>
            <a:br>
              <a:rPr lang="en-GB" sz="8800" dirty="0"/>
            </a:br>
            <a:r>
              <a:rPr lang="en-GB" sz="8800" dirty="0"/>
              <a:t>Our Journey So Far…</a:t>
            </a:r>
          </a:p>
        </p:txBody>
      </p:sp>
      <p:sp>
        <p:nvSpPr>
          <p:cNvPr id="16" name="Title 1">
            <a:extLst>
              <a:ext uri="{FF2B5EF4-FFF2-40B4-BE49-F238E27FC236}">
                <a16:creationId xmlns:a16="http://schemas.microsoft.com/office/drawing/2014/main" id="{B2A2F2F0-B95D-8E98-A1D8-DA62AA8A4B43}"/>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63092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B0CD1-1472-2B4F-8843-A741222D2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7DB8-8564-24BC-D537-DA04E331D5AB}"/>
              </a:ext>
            </a:extLst>
          </p:cNvPr>
          <p:cNvSpPr>
            <a:spLocks noGrp="1"/>
          </p:cNvSpPr>
          <p:nvPr>
            <p:ph type="title"/>
          </p:nvPr>
        </p:nvSpPr>
        <p:spPr>
          <a:xfrm>
            <a:off x="211667" y="2859352"/>
            <a:ext cx="11278369" cy="2019830"/>
          </a:xfrm>
        </p:spPr>
        <p:txBody>
          <a:bodyPr>
            <a:normAutofit fontScale="90000"/>
          </a:bodyPr>
          <a:lstStyle/>
          <a:p>
            <a:pPr algn="ctr"/>
            <a:r>
              <a:rPr lang="en-GB" sz="8800" dirty="0"/>
              <a:t>Emma Whelam-Tate</a:t>
            </a:r>
            <a:br>
              <a:rPr lang="en-GB" sz="8800" dirty="0"/>
            </a:br>
            <a:br>
              <a:rPr lang="en-GB" sz="8800" dirty="0"/>
            </a:br>
            <a:r>
              <a:rPr lang="en-GB" sz="8800" dirty="0"/>
              <a:t>Northern Lights </a:t>
            </a:r>
            <a:r>
              <a:rPr lang="en-GB" sz="8800" dirty="0" err="1"/>
              <a:t>EYSPH</a:t>
            </a:r>
            <a:br>
              <a:rPr lang="en-GB" sz="8800" dirty="0"/>
            </a:br>
            <a:r>
              <a:rPr lang="en-GB" sz="8800" dirty="0"/>
              <a:t> </a:t>
            </a:r>
            <a:br>
              <a:rPr lang="en-GB" sz="8800" dirty="0"/>
            </a:br>
            <a:endParaRPr lang="en-GB" sz="8800" dirty="0"/>
          </a:p>
        </p:txBody>
      </p:sp>
      <p:sp>
        <p:nvSpPr>
          <p:cNvPr id="16" name="Title 1">
            <a:extLst>
              <a:ext uri="{FF2B5EF4-FFF2-40B4-BE49-F238E27FC236}">
                <a16:creationId xmlns:a16="http://schemas.microsoft.com/office/drawing/2014/main" id="{85837BCC-54AD-0F68-B92D-880C4ED11100}"/>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2294488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sp>
        <p:nvSpPr>
          <p:cNvPr id="11" name="TextBox 10">
            <a:extLst>
              <a:ext uri="{FF2B5EF4-FFF2-40B4-BE49-F238E27FC236}">
                <a16:creationId xmlns:a16="http://schemas.microsoft.com/office/drawing/2014/main" id="{CC7312B1-F259-45D4-B5DD-D34E427682CF}"/>
              </a:ext>
            </a:extLst>
          </p:cNvPr>
          <p:cNvSpPr txBox="1"/>
          <p:nvPr/>
        </p:nvSpPr>
        <p:spPr>
          <a:xfrm>
            <a:off x="618565" y="1633724"/>
            <a:ext cx="10954870" cy="2123658"/>
          </a:xfrm>
          <a:prstGeom prst="rect">
            <a:avLst/>
          </a:prstGeom>
          <a:noFill/>
        </p:spPr>
        <p:txBody>
          <a:bodyPr wrap="square">
            <a:spAutoFit/>
          </a:bodyPr>
          <a:lstStyle/>
          <a:p>
            <a:pPr algn="ctr"/>
            <a:r>
              <a:rPr lang="en-GB" sz="4400" i="1" dirty="0">
                <a:latin typeface="Arial" panose="020B0604020202020204" pitchFamily="34" charset="0"/>
                <a:cs typeface="Arial" panose="020B0604020202020204" pitchFamily="34" charset="0"/>
              </a:rPr>
              <a:t>“Coming together is a beginning, keeping together is progress and working together is success.”</a:t>
            </a:r>
          </a:p>
        </p:txBody>
      </p:sp>
    </p:spTree>
    <p:extLst>
      <p:ext uri="{BB962C8B-B14F-4D97-AF65-F5344CB8AC3E}">
        <p14:creationId xmlns:p14="http://schemas.microsoft.com/office/powerpoint/2010/main" val="312694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1C1C-A41C-6E85-D8A7-78CF3C11E089}"/>
              </a:ext>
            </a:extLst>
          </p:cNvPr>
          <p:cNvSpPr>
            <a:spLocks noGrp="1"/>
          </p:cNvSpPr>
          <p:nvPr>
            <p:ph type="title"/>
          </p:nvPr>
        </p:nvSpPr>
        <p:spPr/>
        <p:txBody>
          <a:bodyPr>
            <a:normAutofit/>
          </a:bodyPr>
          <a:lstStyle/>
          <a:p>
            <a:pPr algn="ctr"/>
            <a:r>
              <a:rPr lang="en-GB" sz="8800" dirty="0"/>
              <a:t>Welcome</a:t>
            </a:r>
          </a:p>
        </p:txBody>
      </p:sp>
      <p:sp>
        <p:nvSpPr>
          <p:cNvPr id="3" name="Content Placeholder 2">
            <a:extLst>
              <a:ext uri="{FF2B5EF4-FFF2-40B4-BE49-F238E27FC236}">
                <a16:creationId xmlns:a16="http://schemas.microsoft.com/office/drawing/2014/main" id="{745DB98B-808F-D3BF-0FE8-AF43BF5EDC61}"/>
              </a:ext>
            </a:extLst>
          </p:cNvPr>
          <p:cNvSpPr>
            <a:spLocks noGrp="1"/>
          </p:cNvSpPr>
          <p:nvPr>
            <p:ph idx="1"/>
          </p:nvPr>
        </p:nvSpPr>
        <p:spPr/>
        <p:txBody>
          <a:bodyPr/>
          <a:lstStyle/>
          <a:p>
            <a:pPr marL="0" indent="0" algn="ctr">
              <a:buNone/>
            </a:pPr>
            <a:endParaRPr lang="en-US" sz="3600" b="1" dirty="0">
              <a:solidFill>
                <a:srgbClr val="FF557A"/>
              </a:solidFill>
              <a:effectLst/>
              <a:latin typeface="+mj-lt"/>
              <a:ea typeface="Aptos" panose="020B0004020202020204" pitchFamily="34" charset="0"/>
              <a:cs typeface="Aptos" panose="020B0004020202020204" pitchFamily="34" charset="0"/>
            </a:endParaRPr>
          </a:p>
          <a:p>
            <a:pPr marL="0" indent="0" algn="ctr">
              <a:buNone/>
            </a:pPr>
            <a:r>
              <a:rPr lang="en-US" sz="3600" b="1" dirty="0">
                <a:solidFill>
                  <a:srgbClr val="FF557A"/>
                </a:solidFill>
                <a:effectLst/>
                <a:latin typeface="+mj-lt"/>
                <a:ea typeface="Aptos" panose="020B0004020202020204" pitchFamily="34" charset="0"/>
                <a:cs typeface="Aptos" panose="020B0004020202020204" pitchFamily="34" charset="0"/>
              </a:rPr>
              <a:t>Ellie Suggate-Francis</a:t>
            </a:r>
          </a:p>
          <a:p>
            <a:pPr marL="0" indent="0" algn="ctr">
              <a:buNone/>
            </a:pPr>
            <a:br>
              <a:rPr lang="en-US" sz="3600" dirty="0">
                <a:solidFill>
                  <a:srgbClr val="1B1464"/>
                </a:solidFill>
                <a:effectLst/>
                <a:latin typeface="+mj-lt"/>
                <a:ea typeface="Aptos" panose="020B0004020202020204" pitchFamily="34" charset="0"/>
                <a:cs typeface="Aptos" panose="020B0004020202020204" pitchFamily="34" charset="0"/>
              </a:rPr>
            </a:br>
            <a:r>
              <a:rPr lang="en-US" sz="3600" b="1" dirty="0">
                <a:solidFill>
                  <a:srgbClr val="1B1464"/>
                </a:solidFill>
                <a:effectLst/>
                <a:latin typeface="+mj-lt"/>
                <a:ea typeface="Aptos" panose="020B0004020202020204" pitchFamily="34" charset="0"/>
                <a:cs typeface="Aptos" panose="020B0004020202020204" pitchFamily="34" charset="0"/>
              </a:rPr>
              <a:t>Assistant Director – Early Childhood Unit</a:t>
            </a:r>
            <a:br>
              <a:rPr lang="en-US" sz="3600" dirty="0">
                <a:solidFill>
                  <a:srgbClr val="1B1464"/>
                </a:solidFill>
                <a:effectLst/>
                <a:latin typeface="+mj-lt"/>
                <a:ea typeface="Aptos" panose="020B0004020202020204" pitchFamily="34" charset="0"/>
                <a:cs typeface="Aptos" panose="020B0004020202020204" pitchFamily="34" charset="0"/>
              </a:rPr>
            </a:br>
            <a:r>
              <a:rPr lang="en-US" sz="3600" dirty="0">
                <a:solidFill>
                  <a:srgbClr val="1B1464"/>
                </a:solidFill>
                <a:effectLst/>
                <a:latin typeface="+mj-lt"/>
                <a:ea typeface="Aptos" panose="020B0004020202020204" pitchFamily="34" charset="0"/>
                <a:cs typeface="Aptos" panose="020B0004020202020204" pitchFamily="34" charset="0"/>
              </a:rPr>
              <a:t>National Children’s Bureau</a:t>
            </a:r>
            <a:endParaRPr lang="en-GB" sz="3600" dirty="0">
              <a:effectLst/>
              <a:latin typeface="+mj-lt"/>
              <a:ea typeface="Aptos" panose="020B0004020202020204" pitchFamily="34" charset="0"/>
              <a:cs typeface="Aptos" panose="020B0004020202020204" pitchFamily="34" charset="0"/>
            </a:endParaRPr>
          </a:p>
          <a:p>
            <a:endParaRPr lang="en-GB" dirty="0">
              <a:solidFill>
                <a:schemeClr val="accent1">
                  <a:lumMod val="50000"/>
                </a:schemeClr>
              </a:solidFill>
            </a:endParaRPr>
          </a:p>
        </p:txBody>
      </p:sp>
    </p:spTree>
    <p:extLst>
      <p:ext uri="{BB962C8B-B14F-4D97-AF65-F5344CB8AC3E}">
        <p14:creationId xmlns:p14="http://schemas.microsoft.com/office/powerpoint/2010/main" val="3910631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sp>
        <p:nvSpPr>
          <p:cNvPr id="10" name="TextBox 9">
            <a:extLst>
              <a:ext uri="{FF2B5EF4-FFF2-40B4-BE49-F238E27FC236}">
                <a16:creationId xmlns:a16="http://schemas.microsoft.com/office/drawing/2014/main" id="{697CFB93-C1AF-4420-AFDB-38590DEBB421}"/>
              </a:ext>
            </a:extLst>
          </p:cNvPr>
          <p:cNvSpPr txBox="1"/>
          <p:nvPr/>
        </p:nvSpPr>
        <p:spPr>
          <a:xfrm>
            <a:off x="566914" y="1694262"/>
            <a:ext cx="10858011" cy="1315425"/>
          </a:xfrm>
          <a:prstGeom prst="rect">
            <a:avLst/>
          </a:prstGeom>
          <a:noFill/>
        </p:spPr>
        <p:txBody>
          <a:bodyPr wrap="square">
            <a:spAutoFit/>
          </a:bodyPr>
          <a:lstStyle/>
          <a:p>
            <a:pPr algn="ctr">
              <a:lnSpc>
                <a:spcPct val="150000"/>
              </a:lnSpc>
            </a:pPr>
            <a:r>
              <a:rPr lang="en-GB" sz="2800" b="1" i="0" dirty="0">
                <a:effectLst/>
                <a:latin typeface="Arial" panose="020B0604020202020204" pitchFamily="34" charset="0"/>
              </a:rPr>
              <a:t>Childminder</a:t>
            </a:r>
            <a:r>
              <a:rPr lang="en-GB" sz="2800" b="0" i="0" dirty="0">
                <a:effectLst/>
                <a:latin typeface="Arial" panose="020B0604020202020204" pitchFamily="34" charset="0"/>
              </a:rPr>
              <a:t>: </a:t>
            </a:r>
            <a:r>
              <a:rPr lang="en-GB" sz="2800" b="1" i="0" dirty="0">
                <a:effectLst/>
                <a:latin typeface="Arial" panose="020B0604020202020204" pitchFamily="34" charset="0"/>
              </a:rPr>
              <a:t>a </a:t>
            </a:r>
            <a:r>
              <a:rPr lang="en-GB" sz="2800" b="1" i="0" strike="noStrike" dirty="0">
                <a:effectLst/>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GB" sz="2800" b="1" i="0" dirty="0">
                <a:effectLst/>
                <a:latin typeface="Arial" panose="020B0604020202020204" pitchFamily="34" charset="0"/>
              </a:rPr>
              <a:t> whose </a:t>
            </a:r>
            <a:r>
              <a:rPr lang="en-GB" sz="2800" b="1" i="0" strike="noStrike" dirty="0">
                <a:effectLst/>
                <a:latin typeface="Arial" panose="020B0604020202020204" pitchFamily="34" charset="0"/>
                <a:hlinkClick r:id="rId8" tooltip="job">
                  <a:extLst>
                    <a:ext uri="{A12FA001-AC4F-418D-AE19-62706E023703}">
                      <ahyp:hlinkClr xmlns:ahyp="http://schemas.microsoft.com/office/drawing/2018/hyperlinkcolor" val="tx"/>
                    </a:ext>
                  </a:extLst>
                </a:hlinkClick>
              </a:rPr>
              <a:t>job</a:t>
            </a:r>
            <a:r>
              <a:rPr lang="en-GB" sz="2800" b="1" i="0" dirty="0">
                <a:effectLst/>
                <a:latin typeface="Arial" panose="020B0604020202020204" pitchFamily="34" charset="0"/>
              </a:rPr>
              <a:t> is to take </a:t>
            </a:r>
            <a:r>
              <a:rPr lang="en-GB" sz="2800" b="1" i="0" strike="noStrike" dirty="0">
                <a:effectLst/>
                <a:latin typeface="Arial" panose="020B0604020202020204" pitchFamily="34" charset="0"/>
                <a:hlinkClick r:id="rId9" tooltip="care">
                  <a:extLst>
                    <a:ext uri="{A12FA001-AC4F-418D-AE19-62706E023703}">
                      <ahyp:hlinkClr xmlns:ahyp="http://schemas.microsoft.com/office/drawing/2018/hyperlinkcolor" val="tx"/>
                    </a:ext>
                  </a:extLst>
                </a:hlinkClick>
              </a:rPr>
              <a:t>care</a:t>
            </a:r>
            <a:r>
              <a:rPr lang="en-GB" sz="2800" b="1" i="0" dirty="0">
                <a:effectLst/>
                <a:latin typeface="Arial" panose="020B0604020202020204" pitchFamily="34" charset="0"/>
              </a:rPr>
              <a:t> of other people’s  </a:t>
            </a:r>
            <a:r>
              <a:rPr lang="en-GB" sz="2800" b="1" i="0" strike="noStrike" dirty="0">
                <a:effectLst/>
                <a:latin typeface="Arial" panose="020B0604020202020204" pitchFamily="34" charset="0"/>
                <a:hlinkClick r:id="rId10" tooltip="children">
                  <a:extLst>
                    <a:ext uri="{A12FA001-AC4F-418D-AE19-62706E023703}">
                      <ahyp:hlinkClr xmlns:ahyp="http://schemas.microsoft.com/office/drawing/2018/hyperlinkcolor" val="tx"/>
                    </a:ext>
                  </a:extLst>
                </a:hlinkClick>
              </a:rPr>
              <a:t>children</a:t>
            </a:r>
            <a:r>
              <a:rPr lang="en-GB" sz="2800" b="1" i="0" dirty="0">
                <a:effectLst/>
                <a:latin typeface="Arial" panose="020B0604020202020204" pitchFamily="34" charset="0"/>
              </a:rPr>
              <a:t> in her or his </a:t>
            </a:r>
            <a:r>
              <a:rPr lang="en-GB" sz="2800" b="1" i="0" u="sng" dirty="0">
                <a:effectLst/>
                <a:latin typeface="Arial" panose="020B0604020202020204" pitchFamily="34" charset="0"/>
              </a:rPr>
              <a:t>own</a:t>
            </a:r>
            <a:r>
              <a:rPr lang="en-GB" sz="2800" b="1" i="0" dirty="0">
                <a:effectLst/>
                <a:latin typeface="Arial" panose="020B0604020202020204" pitchFamily="34" charset="0"/>
              </a:rPr>
              <a:t> </a:t>
            </a:r>
            <a:r>
              <a:rPr lang="en-GB" sz="2800" b="1" i="0" strike="noStrike" dirty="0">
                <a:effectLst/>
                <a:latin typeface="Arial" panose="020B0604020202020204" pitchFamily="34" charset="0"/>
                <a:hlinkClick r:id="rId11" tooltip="home">
                  <a:extLst>
                    <a:ext uri="{A12FA001-AC4F-418D-AE19-62706E023703}">
                      <ahyp:hlinkClr xmlns:ahyp="http://schemas.microsoft.com/office/drawing/2018/hyperlinkcolor" val="tx"/>
                    </a:ext>
                  </a:extLst>
                </a:hlinkClick>
              </a:rPr>
              <a:t>home</a:t>
            </a:r>
            <a:r>
              <a:rPr lang="en-GB" sz="2800" b="1" i="0" dirty="0">
                <a:effectLst/>
                <a:latin typeface="Arial" panose="020B0604020202020204" pitchFamily="34" charset="0"/>
              </a:rPr>
              <a:t>:</a:t>
            </a:r>
            <a:endParaRPr lang="en-GB" sz="2800" dirty="0"/>
          </a:p>
        </p:txBody>
      </p:sp>
      <p:pic>
        <p:nvPicPr>
          <p:cNvPr id="4" name="Picture 3">
            <a:extLst>
              <a:ext uri="{FF2B5EF4-FFF2-40B4-BE49-F238E27FC236}">
                <a16:creationId xmlns:a16="http://schemas.microsoft.com/office/drawing/2014/main" id="{89FDA837-7D8F-406A-A292-7C6E6CF011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0204" y="3551775"/>
            <a:ext cx="2676792" cy="1238516"/>
          </a:xfrm>
          <a:prstGeom prst="rect">
            <a:avLst/>
          </a:prstGeom>
        </p:spPr>
      </p:pic>
    </p:spTree>
    <p:extLst>
      <p:ext uri="{BB962C8B-B14F-4D97-AF65-F5344CB8AC3E}">
        <p14:creationId xmlns:p14="http://schemas.microsoft.com/office/powerpoint/2010/main" val="157958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sp>
        <p:nvSpPr>
          <p:cNvPr id="7" name="TextBox 6">
            <a:extLst>
              <a:ext uri="{FF2B5EF4-FFF2-40B4-BE49-F238E27FC236}">
                <a16:creationId xmlns:a16="http://schemas.microsoft.com/office/drawing/2014/main" id="{6CE7C11C-5643-4E5D-8C9D-44CE14D0EAB8}"/>
              </a:ext>
            </a:extLst>
          </p:cNvPr>
          <p:cNvSpPr txBox="1"/>
          <p:nvPr/>
        </p:nvSpPr>
        <p:spPr>
          <a:xfrm>
            <a:off x="2153771" y="519517"/>
            <a:ext cx="7519146"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cs typeface="Arial" panose="020B0604020202020204" pitchFamily="34" charset="0"/>
              </a:rPr>
              <a:t>Current landscape of Childminders within the Childcare Sector</a:t>
            </a:r>
            <a:r>
              <a:rPr lang="en-GB" sz="1800" b="0" i="0" dirty="0">
                <a:solidFill>
                  <a:srgbClr val="808080"/>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067B129-4207-43E6-B81F-EDA54FD063A1}"/>
              </a:ext>
            </a:extLst>
          </p:cNvPr>
          <p:cNvSpPr txBox="1"/>
          <p:nvPr/>
        </p:nvSpPr>
        <p:spPr>
          <a:xfrm>
            <a:off x="74074" y="1394058"/>
            <a:ext cx="11678539" cy="4524315"/>
          </a:xfrm>
          <a:prstGeom prst="rect">
            <a:avLst/>
          </a:prstGeom>
          <a:noFill/>
        </p:spPr>
        <p:txBody>
          <a:bodyPr wrap="square">
            <a:spAutoFit/>
          </a:bodyPr>
          <a:lstStyle/>
          <a:p>
            <a:pPr algn="ctr" rtl="0" fontAlgn="base"/>
            <a:r>
              <a:rPr lang="en-US" sz="1800" b="0" i="0" u="none" strike="noStrike" dirty="0">
                <a:solidFill>
                  <a:srgbClr val="000000"/>
                </a:solidFill>
                <a:effectLst/>
                <a:latin typeface="Arial" panose="020B0604020202020204" pitchFamily="34" charset="0"/>
                <a:cs typeface="Arial" panose="020B0604020202020204" pitchFamily="34" charset="0"/>
              </a:rPr>
              <a:t>Over time the childminding role has developed and altered as a result of social and political influences (</a:t>
            </a:r>
            <a:r>
              <a:rPr lang="en-US" sz="1800" b="0" i="0" u="none" strike="noStrike" dirty="0" err="1">
                <a:solidFill>
                  <a:srgbClr val="3A3131"/>
                </a:solidFill>
                <a:effectLst/>
                <a:latin typeface="Arial" panose="020B0604020202020204" pitchFamily="34" charset="0"/>
                <a:cs typeface="Arial" panose="020B0604020202020204" pitchFamily="34" charset="0"/>
              </a:rPr>
              <a:t>Aaronricks</a:t>
            </a:r>
            <a:r>
              <a:rPr lang="en-US" sz="1800" b="0" i="0" u="none" strike="noStrike" dirty="0">
                <a:solidFill>
                  <a:srgbClr val="3A3131"/>
                </a:solidFill>
                <a:effectLst/>
                <a:latin typeface="Arial" panose="020B0604020202020204" pitchFamily="34" charset="0"/>
                <a:cs typeface="Arial" panose="020B0604020202020204" pitchFamily="34" charset="0"/>
              </a:rPr>
              <a:t>, 2023). The childminding role is complex (Basford, 2019). Childminders must register with </a:t>
            </a:r>
            <a:r>
              <a:rPr lang="en-US" sz="1800" b="0" i="0" u="none" strike="noStrike" dirty="0" err="1">
                <a:solidFill>
                  <a:srgbClr val="3A3131"/>
                </a:solidFill>
                <a:effectLst/>
                <a:latin typeface="Arial" panose="020B0604020202020204" pitchFamily="34" charset="0"/>
                <a:cs typeface="Arial" panose="020B0604020202020204" pitchFamily="34" charset="0"/>
              </a:rPr>
              <a:t>Ofsted</a:t>
            </a:r>
            <a:r>
              <a:rPr lang="en-US" sz="1800" b="0" i="0" u="none" strike="noStrike" dirty="0">
                <a:solidFill>
                  <a:srgbClr val="3A3131"/>
                </a:solidFill>
                <a:effectLst/>
                <a:latin typeface="Arial" panose="020B0604020202020204" pitchFamily="34" charset="0"/>
                <a:cs typeface="Arial" panose="020B0604020202020204" pitchFamily="34" charset="0"/>
              </a:rPr>
              <a:t> or a childminding agency (which is self-registered with </a:t>
            </a:r>
            <a:r>
              <a:rPr lang="en-US" sz="1800" b="0" i="0" u="none" strike="noStrike" dirty="0" err="1">
                <a:solidFill>
                  <a:srgbClr val="3A3131"/>
                </a:solidFill>
                <a:effectLst/>
                <a:latin typeface="Arial" panose="020B0604020202020204" pitchFamily="34" charset="0"/>
                <a:cs typeface="Arial" panose="020B0604020202020204" pitchFamily="34" charset="0"/>
              </a:rPr>
              <a:t>Ofsted</a:t>
            </a:r>
            <a:r>
              <a:rPr lang="en-US" sz="1800" b="0" i="0" u="none" strike="noStrike" dirty="0">
                <a:solidFill>
                  <a:srgbClr val="3A3131"/>
                </a:solidFill>
                <a:effectLst/>
                <a:latin typeface="Arial" panose="020B0604020202020204" pitchFamily="34" charset="0"/>
                <a:cs typeface="Arial" panose="020B0604020202020204" pitchFamily="34" charset="0"/>
              </a:rPr>
              <a:t>) and are also guided by the Early Years Foundation Stage (EYFS) Statutory Framewor</a:t>
            </a:r>
            <a:r>
              <a:rPr lang="en-US" sz="1800" b="0" i="0" u="none" strike="noStrike" dirty="0">
                <a:solidFill>
                  <a:srgbClr val="000000"/>
                </a:solidFill>
                <a:effectLst/>
                <a:latin typeface="Arial" panose="020B0604020202020204" pitchFamily="34" charset="0"/>
                <a:cs typeface="Arial" panose="020B0604020202020204" pitchFamily="34" charset="0"/>
              </a:rPr>
              <a:t>k (DfE 2023).</a:t>
            </a:r>
            <a:r>
              <a:rPr lang="en-US" sz="1800" b="0" i="0" u="none" strike="noStrike" dirty="0">
                <a:solidFill>
                  <a:srgbClr val="FF0000"/>
                </a:solidFill>
                <a:effectLst/>
                <a:latin typeface="Arial" panose="020B0604020202020204" pitchFamily="34" charset="0"/>
                <a:cs typeface="Arial" panose="020B0604020202020204" pitchFamily="34" charset="0"/>
              </a:rPr>
              <a:t> </a:t>
            </a:r>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dirty="0">
                <a:solidFill>
                  <a:srgbClr val="80808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u="none" strike="noStrike" dirty="0">
                <a:solidFill>
                  <a:srgbClr val="3A3131"/>
                </a:solidFill>
                <a:effectLst/>
                <a:latin typeface="Arial" panose="020B0604020202020204" pitchFamily="34" charset="0"/>
                <a:cs typeface="Arial" panose="020B0604020202020204" pitchFamily="34" charset="0"/>
              </a:rPr>
              <a:t>Childminders have a critical role in the provision of early childhood education and care (ECEC) and yet, based on current trends of decline, are predicted to have disappeared from the sector by 2034 (PACEY, 2019). </a:t>
            </a:r>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u="none" strike="noStrike" dirty="0">
                <a:solidFill>
                  <a:srgbClr val="3A3131"/>
                </a:solidFill>
                <a:effectLst/>
                <a:latin typeface="Arial" panose="020B0604020202020204" pitchFamily="34" charset="0"/>
                <a:cs typeface="Arial" panose="020B0604020202020204" pitchFamily="34" charset="0"/>
              </a:rPr>
              <a:t>Russell (2021) reported that further decline is predicted, because of the devastating impact of the Covid-19 pandemic, which had a particularly damaging effect on childminders and their childcare businesses. </a:t>
            </a:r>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ctr" rtl="0" fontAlgn="base"/>
            <a:r>
              <a:rPr lang="en-US" sz="1800" b="0" i="0" u="none" strike="noStrike" dirty="0">
                <a:solidFill>
                  <a:srgbClr val="3A3131"/>
                </a:solidFill>
                <a:effectLst/>
                <a:latin typeface="Arial" panose="020B0604020202020204" pitchFamily="34" charset="0"/>
                <a:cs typeface="Arial" panose="020B0604020202020204" pitchFamily="34" charset="0"/>
              </a:rPr>
              <a:t>Childminders </a:t>
            </a:r>
            <a:r>
              <a:rPr lang="en-GB" sz="1800" b="0" i="0" u="none" strike="noStrike" dirty="0">
                <a:solidFill>
                  <a:srgbClr val="3A3131"/>
                </a:solidFill>
                <a:effectLst/>
                <a:latin typeface="Arial" panose="020B0604020202020204" pitchFamily="34" charset="0"/>
                <a:cs typeface="Arial" panose="020B0604020202020204" pitchFamily="34" charset="0"/>
              </a:rPr>
              <a:t>continue</a:t>
            </a:r>
            <a:r>
              <a:rPr lang="en-US" sz="1800" b="0" i="0" u="none" strike="noStrike" dirty="0">
                <a:solidFill>
                  <a:srgbClr val="3A3131"/>
                </a:solidFill>
                <a:effectLst/>
                <a:latin typeface="Arial" panose="020B0604020202020204" pitchFamily="34" charset="0"/>
                <a:cs typeface="Arial" panose="020B0604020202020204" pitchFamily="34" charset="0"/>
              </a:rPr>
              <a:t> to feel  inadequate </a:t>
            </a:r>
            <a:r>
              <a:rPr lang="en-GB" sz="1800" b="0" i="0" u="none" strike="noStrike" dirty="0">
                <a:solidFill>
                  <a:srgbClr val="3A3131"/>
                </a:solidFill>
                <a:effectLst/>
                <a:latin typeface="Arial" panose="020B0604020202020204" pitchFamily="34" charset="0"/>
                <a:cs typeface="Arial" panose="020B0604020202020204" pitchFamily="34" charset="0"/>
              </a:rPr>
              <a:t>with little </a:t>
            </a:r>
            <a:r>
              <a:rPr lang="en-US" sz="1800" b="0" i="0" u="none" strike="noStrike" dirty="0">
                <a:solidFill>
                  <a:srgbClr val="3A3131"/>
                </a:solidFill>
                <a:effectLst/>
                <a:latin typeface="Arial" panose="020B0604020202020204" pitchFamily="34" charset="0"/>
                <a:cs typeface="Arial" panose="020B0604020202020204" pitchFamily="34" charset="0"/>
              </a:rPr>
              <a:t>consideration and awareness of their unique needs within</a:t>
            </a:r>
            <a:r>
              <a:rPr lang="en-GB" sz="1800" b="0" i="0" u="none" strike="noStrike" dirty="0">
                <a:solidFill>
                  <a:srgbClr val="3A3131"/>
                </a:solidFill>
                <a:effectLst/>
                <a:latin typeface="Arial" panose="020B0604020202020204" pitchFamily="34" charset="0"/>
                <a:cs typeface="Arial" panose="020B0604020202020204" pitchFamily="34" charset="0"/>
              </a:rPr>
              <a:t> the Early Years sector </a:t>
            </a:r>
            <a:r>
              <a:rPr lang="en-US" sz="1800" b="0" i="0" u="none" strike="noStrike" dirty="0">
                <a:solidFill>
                  <a:srgbClr val="3A3131"/>
                </a:solidFill>
                <a:effectLst/>
                <a:latin typeface="Arial" panose="020B0604020202020204" pitchFamily="34" charset="0"/>
                <a:cs typeface="Arial" panose="020B0604020202020204" pitchFamily="34" charset="0"/>
              </a:rPr>
              <a:t>  (Lawler, 2022).</a:t>
            </a:r>
            <a:r>
              <a:rPr lang="en-US" sz="1800" b="0" i="0" dirty="0">
                <a:solidFill>
                  <a:srgbClr val="000000"/>
                </a:solidFill>
                <a:effectLst/>
                <a:latin typeface="Arial" panose="020B0604020202020204" pitchFamily="34" charset="0"/>
                <a:cs typeface="Arial" panose="020B0604020202020204" pitchFamily="34" charset="0"/>
              </a:rPr>
              <a:t>​</a:t>
            </a:r>
          </a:p>
          <a:p>
            <a:pPr algn="ctr" rtl="0" fontAlgn="base"/>
            <a:endParaRPr lang="en-US" sz="1800" b="0" i="0" dirty="0">
              <a:solidFill>
                <a:srgbClr val="000000"/>
              </a:solidFill>
              <a:effectLst/>
              <a:latin typeface="Arial" panose="020B0604020202020204" pitchFamily="34" charset="0"/>
              <a:cs typeface="Arial" panose="020B0604020202020204" pitchFamily="34" charset="0"/>
            </a:endParaRPr>
          </a:p>
          <a:p>
            <a:pPr algn="ctr" fontAlgn="base"/>
            <a:r>
              <a:rPr lang="en-GB" sz="1800" b="0" i="0" u="none" strike="noStrike" dirty="0">
                <a:solidFill>
                  <a:srgbClr val="000000"/>
                </a:solidFill>
                <a:effectLst/>
                <a:latin typeface="Arial" panose="020B0604020202020204" pitchFamily="34" charset="0"/>
                <a:cs typeface="Arial" panose="020B0604020202020204" pitchFamily="34" charset="0"/>
              </a:rPr>
              <a:t>Childminders are recognised as the longest form of paid childcare in England; however, it is an underdeveloped area of research (</a:t>
            </a:r>
            <a:r>
              <a:rPr lang="en-GB" sz="1800" b="0" i="0" u="none" strike="noStrike" dirty="0" err="1">
                <a:solidFill>
                  <a:srgbClr val="000000"/>
                </a:solidFill>
                <a:effectLst/>
                <a:latin typeface="Arial" panose="020B0604020202020204" pitchFamily="34" charset="0"/>
                <a:cs typeface="Arial" panose="020B0604020202020204" pitchFamily="34" charset="0"/>
              </a:rPr>
              <a:t>Aaronicks</a:t>
            </a:r>
            <a:r>
              <a:rPr lang="en-GB" dirty="0">
                <a:solidFill>
                  <a:srgbClr val="000000"/>
                </a:solidFill>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2023).</a:t>
            </a:r>
            <a:r>
              <a:rPr lang="en-GB" sz="1800" b="0" i="0" dirty="0">
                <a:solidFill>
                  <a:srgbClr val="808080"/>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44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pic>
        <p:nvPicPr>
          <p:cNvPr id="6" name="Picture 5">
            <a:extLst>
              <a:ext uri="{FF2B5EF4-FFF2-40B4-BE49-F238E27FC236}">
                <a16:creationId xmlns:a16="http://schemas.microsoft.com/office/drawing/2014/main" id="{78F0E61E-6E42-453A-AC2F-9AF0CBD8DF09}"/>
              </a:ext>
            </a:extLst>
          </p:cNvPr>
          <p:cNvPicPr>
            <a:picLocks noChangeAspect="1"/>
          </p:cNvPicPr>
          <p:nvPr/>
        </p:nvPicPr>
        <p:blipFill rotWithShape="1">
          <a:blip r:embed="rId7">
            <a:extLst>
              <a:ext uri="{28A0092B-C50C-407E-A947-70E740481C1C}">
                <a14:useLocalDpi xmlns:a14="http://schemas.microsoft.com/office/drawing/2010/main" val="0"/>
              </a:ext>
            </a:extLst>
          </a:blip>
          <a:srcRect l="8834" r="5043"/>
          <a:stretch/>
        </p:blipFill>
        <p:spPr>
          <a:xfrm>
            <a:off x="2768601" y="398239"/>
            <a:ext cx="6934200" cy="6061521"/>
          </a:xfrm>
          <a:prstGeom prst="rect">
            <a:avLst/>
          </a:prstGeom>
        </p:spPr>
      </p:pic>
      <p:sp>
        <p:nvSpPr>
          <p:cNvPr id="7" name="TextBox 6">
            <a:extLst>
              <a:ext uri="{FF2B5EF4-FFF2-40B4-BE49-F238E27FC236}">
                <a16:creationId xmlns:a16="http://schemas.microsoft.com/office/drawing/2014/main" id="{3A250391-8E5E-4B57-9712-D40F3FAD5915}"/>
              </a:ext>
            </a:extLst>
          </p:cNvPr>
          <p:cNvSpPr txBox="1"/>
          <p:nvPr/>
        </p:nvSpPr>
        <p:spPr>
          <a:xfrm>
            <a:off x="262467" y="398239"/>
            <a:ext cx="6096000" cy="369332"/>
          </a:xfrm>
          <a:prstGeom prst="rect">
            <a:avLst/>
          </a:prstGeom>
          <a:noFill/>
        </p:spPr>
        <p:txBody>
          <a:bodyPr wrap="square">
            <a:spAutoFit/>
          </a:bodyPr>
          <a:lstStyle/>
          <a:p>
            <a:r>
              <a:rPr lang="en-GB" b="1" dirty="0">
                <a:solidFill>
                  <a:srgbClr val="000000"/>
                </a:solidFill>
                <a:latin typeface="Arial" panose="020B0604020202020204" pitchFamily="34" charset="0"/>
                <a:cs typeface="Arial" panose="020B0604020202020204" pitchFamily="34" charset="0"/>
              </a:rPr>
              <a:t>Our local intelligence told us that……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45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sp>
        <p:nvSpPr>
          <p:cNvPr id="3" name="Rectangle 2">
            <a:extLst>
              <a:ext uri="{FF2B5EF4-FFF2-40B4-BE49-F238E27FC236}">
                <a16:creationId xmlns:a16="http://schemas.microsoft.com/office/drawing/2014/main" id="{3812285C-135D-45EB-BBCE-759214E79126}"/>
              </a:ext>
            </a:extLst>
          </p:cNvPr>
          <p:cNvSpPr/>
          <p:nvPr/>
        </p:nvSpPr>
        <p:spPr>
          <a:xfrm>
            <a:off x="4395310" y="2897121"/>
            <a:ext cx="3401380" cy="923330"/>
          </a:xfrm>
          <a:prstGeom prst="rect">
            <a:avLst/>
          </a:prstGeom>
          <a:noFill/>
        </p:spPr>
        <p:txBody>
          <a:bodyPr wrap="none" lIns="91440" tIns="45720" rIns="91440" bIns="45720">
            <a:spAutoFit/>
          </a:bodyPr>
          <a:lstStyle/>
          <a:p>
            <a:pPr algn="ctr"/>
            <a:r>
              <a:rPr lang="en-US" sz="5400" b="1" u="sng" cap="none" spc="0" dirty="0">
                <a:ln w="0"/>
                <a:solidFill>
                  <a:srgbClr val="0070C0"/>
                </a:solidFill>
                <a:effectLst>
                  <a:outerShdw blurRad="38100" dist="19050" dir="2700000" algn="tl" rotWithShape="0">
                    <a:schemeClr val="dk1">
                      <a:alpha val="40000"/>
                    </a:schemeClr>
                  </a:outerShdw>
                </a:effectLst>
                <a:latin typeface="Broadway" panose="04040905080B02020502" pitchFamily="82" charset="0"/>
              </a:rPr>
              <a:t>Listened</a:t>
            </a:r>
          </a:p>
        </p:txBody>
      </p:sp>
      <p:pic>
        <p:nvPicPr>
          <p:cNvPr id="1026" name="Picture 2" descr="Tiny Tweeties | Working with parents, teachers and children to bring  learning to life through music">
            <a:extLst>
              <a:ext uri="{FF2B5EF4-FFF2-40B4-BE49-F238E27FC236}">
                <a16:creationId xmlns:a16="http://schemas.microsoft.com/office/drawing/2014/main" id="{BF1DF1B8-F4FF-4C63-8980-D24D702047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645" y="1147508"/>
            <a:ext cx="3028950" cy="1153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F we could have our own curriculum” — CREC">
            <a:extLst>
              <a:ext uri="{FF2B5EF4-FFF2-40B4-BE49-F238E27FC236}">
                <a16:creationId xmlns:a16="http://schemas.microsoft.com/office/drawing/2014/main" id="{DA7DE5FC-7720-4A1C-9386-9DA23BA44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914" y="2911713"/>
            <a:ext cx="2676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lklan Training Ltd">
            <a:extLst>
              <a:ext uri="{FF2B5EF4-FFF2-40B4-BE49-F238E27FC236}">
                <a16:creationId xmlns:a16="http://schemas.microsoft.com/office/drawing/2014/main" id="{99A83C3D-472C-490B-B0F5-7CCE1AA685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2817" y="2624500"/>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ational Professional Qualification in Early Years Leadership (NPQEYL)">
            <a:extLst>
              <a:ext uri="{FF2B5EF4-FFF2-40B4-BE49-F238E27FC236}">
                <a16:creationId xmlns:a16="http://schemas.microsoft.com/office/drawing/2014/main" id="{C712B16C-3297-4490-AEC1-5F1373ADD7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8239" y="1466685"/>
            <a:ext cx="2691125" cy="13455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1DEC88-143A-448E-AE80-7DA7645402B0}"/>
              </a:ext>
            </a:extLst>
          </p:cNvPr>
          <p:cNvSpPr/>
          <p:nvPr/>
        </p:nvSpPr>
        <p:spPr>
          <a:xfrm>
            <a:off x="4116355" y="218901"/>
            <a:ext cx="5315512" cy="923330"/>
          </a:xfrm>
          <a:prstGeom prst="rect">
            <a:avLst/>
          </a:prstGeom>
          <a:solidFill>
            <a:schemeClr val="accent4">
              <a:lumMod val="50000"/>
            </a:schemeClr>
          </a:solid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Nature Pioneers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B2F20C92-1CF4-4F44-87AD-0D2914719159}"/>
              </a:ext>
            </a:extLst>
          </p:cNvPr>
          <p:cNvPicPr>
            <a:picLocks noChangeAspect="1"/>
          </p:cNvPicPr>
          <p:nvPr/>
        </p:nvPicPr>
        <p:blipFill>
          <a:blip r:embed="rId11"/>
          <a:stretch>
            <a:fillRect/>
          </a:stretch>
        </p:blipFill>
        <p:spPr>
          <a:xfrm>
            <a:off x="2955369" y="4454323"/>
            <a:ext cx="1728011" cy="1728011"/>
          </a:xfrm>
          <a:prstGeom prst="rect">
            <a:avLst/>
          </a:prstGeom>
        </p:spPr>
      </p:pic>
      <p:pic>
        <p:nvPicPr>
          <p:cNvPr id="1044" name="Picture 20" descr="Kinderly in partnership with PACEY – Kinderly">
            <a:extLst>
              <a:ext uri="{FF2B5EF4-FFF2-40B4-BE49-F238E27FC236}">
                <a16:creationId xmlns:a16="http://schemas.microsoft.com/office/drawing/2014/main" id="{7B5669EF-BBBF-402A-8413-C42B1C68D5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8005" y="5375197"/>
            <a:ext cx="34290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7857A2-B0B4-4877-8F74-6C183A895A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1249" y="4035313"/>
            <a:ext cx="2069502" cy="2638001"/>
          </a:xfrm>
          <a:prstGeom prst="rect">
            <a:avLst/>
          </a:prstGeom>
        </p:spPr>
      </p:pic>
      <p:sp>
        <p:nvSpPr>
          <p:cNvPr id="22" name="TextBox 21">
            <a:extLst>
              <a:ext uri="{FF2B5EF4-FFF2-40B4-BE49-F238E27FC236}">
                <a16:creationId xmlns:a16="http://schemas.microsoft.com/office/drawing/2014/main" id="{5265B159-087F-4A62-AE1F-70B09A4FA45B}"/>
              </a:ext>
            </a:extLst>
          </p:cNvPr>
          <p:cNvSpPr txBox="1"/>
          <p:nvPr/>
        </p:nvSpPr>
        <p:spPr>
          <a:xfrm>
            <a:off x="630485" y="551386"/>
            <a:ext cx="2086286" cy="369332"/>
          </a:xfrm>
          <a:prstGeom prst="rect">
            <a:avLst/>
          </a:prstGeom>
          <a:noFill/>
        </p:spPr>
        <p:txBody>
          <a:bodyPr wrap="square">
            <a:spAutoFit/>
          </a:bodyPr>
          <a:lstStyle/>
          <a:p>
            <a:r>
              <a:rPr lang="en-GB" b="1" dirty="0">
                <a:solidFill>
                  <a:srgbClr val="000000"/>
                </a:solidFill>
                <a:latin typeface="Arial" panose="020B0604020202020204" pitchFamily="34" charset="0"/>
                <a:cs typeface="Arial" panose="020B0604020202020204" pitchFamily="34" charset="0"/>
              </a:rPr>
              <a:t>So we……</a:t>
            </a:r>
            <a:endParaRPr lang="en-GB"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900D871-4BEF-46F7-B2A3-80FBB0CD5141}"/>
              </a:ext>
            </a:extLst>
          </p:cNvPr>
          <p:cNvPicPr>
            <a:picLocks noChangeAspect="1"/>
          </p:cNvPicPr>
          <p:nvPr/>
        </p:nvPicPr>
        <p:blipFill>
          <a:blip r:embed="rId14"/>
          <a:stretch>
            <a:fillRect/>
          </a:stretch>
        </p:blipFill>
        <p:spPr>
          <a:xfrm>
            <a:off x="7484711" y="1977883"/>
            <a:ext cx="713294" cy="323116"/>
          </a:xfrm>
          <a:prstGeom prst="rect">
            <a:avLst/>
          </a:prstGeom>
        </p:spPr>
      </p:pic>
    </p:spTree>
    <p:extLst>
      <p:ext uri="{BB962C8B-B14F-4D97-AF65-F5344CB8AC3E}">
        <p14:creationId xmlns:p14="http://schemas.microsoft.com/office/powerpoint/2010/main" val="217664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2945D2D-D2EC-4F3E-9138-29762B52C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500" y="3651103"/>
            <a:ext cx="3521500" cy="1955833"/>
          </a:xfrm>
          <a:prstGeom prst="rect">
            <a:avLst/>
          </a:prstGeom>
        </p:spPr>
      </p:pic>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7"/>
          <a:stretch>
            <a:fillRect/>
          </a:stretch>
        </p:blipFill>
        <p:spPr>
          <a:xfrm>
            <a:off x="208660" y="5606936"/>
            <a:ext cx="2929937" cy="1199443"/>
          </a:xfrm>
          <a:prstGeom prst="rect">
            <a:avLst/>
          </a:prstGeom>
        </p:spPr>
      </p:pic>
      <p:sp>
        <p:nvSpPr>
          <p:cNvPr id="6" name="TextBox 5">
            <a:extLst>
              <a:ext uri="{FF2B5EF4-FFF2-40B4-BE49-F238E27FC236}">
                <a16:creationId xmlns:a16="http://schemas.microsoft.com/office/drawing/2014/main" id="{1A361556-25B0-462A-9988-59BF654024E3}"/>
              </a:ext>
            </a:extLst>
          </p:cNvPr>
          <p:cNvSpPr txBox="1"/>
          <p:nvPr/>
        </p:nvSpPr>
        <p:spPr>
          <a:xfrm>
            <a:off x="208660" y="679904"/>
            <a:ext cx="6096000" cy="338554"/>
          </a:xfrm>
          <a:prstGeom prst="rect">
            <a:avLst/>
          </a:prstGeom>
          <a:noFill/>
        </p:spPr>
        <p:txBody>
          <a:bodyPr wrap="square">
            <a:spAutoFit/>
          </a:bodyPr>
          <a:lstStyle/>
          <a:p>
            <a:r>
              <a:rPr lang="en-GB" sz="1600" b="1" dirty="0">
                <a:solidFill>
                  <a:srgbClr val="000000"/>
                </a:solidFill>
                <a:latin typeface="Arial" panose="020B0604020202020204" pitchFamily="34" charset="0"/>
                <a:cs typeface="Arial" panose="020B0604020202020204" pitchFamily="34" charset="0"/>
              </a:rPr>
              <a:t>Raising the profile and sharing the narrative…..</a:t>
            </a:r>
            <a:endParaRPr lang="en-GB" sz="1600" dirty="0">
              <a:latin typeface="Arial" panose="020B0604020202020204" pitchFamily="34" charset="0"/>
              <a:cs typeface="Arial" panose="020B0604020202020204" pitchFamily="34" charset="0"/>
            </a:endParaRPr>
          </a:p>
        </p:txBody>
      </p:sp>
      <p:pic>
        <p:nvPicPr>
          <p:cNvPr id="2050" name="Picture 2" descr="BECERA email signature">
            <a:extLst>
              <a:ext uri="{FF2B5EF4-FFF2-40B4-BE49-F238E27FC236}">
                <a16:creationId xmlns:a16="http://schemas.microsoft.com/office/drawing/2014/main" id="{6E252EC2-742D-4446-A17D-EF0819E0E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749" y="1595998"/>
            <a:ext cx="3918012" cy="14465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5CAE00-F240-4DC8-AE2D-88DAB4F2E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1530" y="880277"/>
            <a:ext cx="4264709" cy="1947643"/>
          </a:xfrm>
          <a:prstGeom prst="rect">
            <a:avLst/>
          </a:prstGeom>
        </p:spPr>
      </p:pic>
      <p:pic>
        <p:nvPicPr>
          <p:cNvPr id="7" name="Picture 6">
            <a:extLst>
              <a:ext uri="{FF2B5EF4-FFF2-40B4-BE49-F238E27FC236}">
                <a16:creationId xmlns:a16="http://schemas.microsoft.com/office/drawing/2014/main" id="{43A1F7CB-92D7-478D-ADB0-FEE3710B06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1989" y="4510461"/>
            <a:ext cx="4695018" cy="1795726"/>
          </a:xfrm>
          <a:prstGeom prst="rect">
            <a:avLst/>
          </a:prstGeom>
        </p:spPr>
      </p:pic>
      <p:pic>
        <p:nvPicPr>
          <p:cNvPr id="13" name="Picture 12">
            <a:extLst>
              <a:ext uri="{FF2B5EF4-FFF2-40B4-BE49-F238E27FC236}">
                <a16:creationId xmlns:a16="http://schemas.microsoft.com/office/drawing/2014/main" id="{8F3834D3-A64D-450D-ABC9-5C7F68D3D4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0945" y="3009516"/>
            <a:ext cx="3716534" cy="1875008"/>
          </a:xfrm>
          <a:prstGeom prst="rect">
            <a:avLst/>
          </a:prstGeom>
        </p:spPr>
      </p:pic>
      <p:sp>
        <p:nvSpPr>
          <p:cNvPr id="18" name="TextBox 17">
            <a:extLst>
              <a:ext uri="{FF2B5EF4-FFF2-40B4-BE49-F238E27FC236}">
                <a16:creationId xmlns:a16="http://schemas.microsoft.com/office/drawing/2014/main" id="{FA95E517-EF47-4BEA-9767-54EB5D131AFE}"/>
              </a:ext>
            </a:extLst>
          </p:cNvPr>
          <p:cNvSpPr txBox="1"/>
          <p:nvPr/>
        </p:nvSpPr>
        <p:spPr>
          <a:xfrm>
            <a:off x="3776611" y="2689522"/>
            <a:ext cx="3918013" cy="830997"/>
          </a:xfrm>
          <a:prstGeom prst="rect">
            <a:avLst/>
          </a:prstGeom>
          <a:noFill/>
        </p:spPr>
        <p:txBody>
          <a:bodyPr wrap="square">
            <a:spAutoFit/>
          </a:bodyPr>
          <a:lstStyle/>
          <a:p>
            <a:pPr algn="ctr"/>
            <a:r>
              <a:rPr lang="en-US" sz="4800" b="1" u="sng" dirty="0">
                <a:ln w="0"/>
                <a:solidFill>
                  <a:srgbClr val="0070C0"/>
                </a:solidFill>
                <a:effectLst>
                  <a:outerShdw blurRad="38100" dist="19050" dir="2700000" algn="tl" rotWithShape="0">
                    <a:schemeClr val="dk1">
                      <a:alpha val="40000"/>
                    </a:schemeClr>
                  </a:outerShdw>
                </a:effectLst>
                <a:latin typeface="Broadway" panose="04040905080B02020502" pitchFamily="82" charset="0"/>
              </a:rPr>
              <a:t>Voice</a:t>
            </a:r>
            <a:endParaRPr lang="en-US" sz="4800" b="1" u="sng" cap="none" spc="0" dirty="0">
              <a:ln w="0"/>
              <a:solidFill>
                <a:srgbClr val="0070C0"/>
              </a:solidFill>
              <a:effectLst>
                <a:outerShdw blurRad="38100" dist="19050" dir="2700000" algn="tl" rotWithShape="0">
                  <a:schemeClr val="dk1">
                    <a:alpha val="40000"/>
                  </a:schemeClr>
                </a:outerShdw>
              </a:effectLst>
              <a:latin typeface="Broadway" panose="04040905080B02020502" pitchFamily="82" charset="0"/>
            </a:endParaRPr>
          </a:p>
        </p:txBody>
      </p:sp>
      <p:pic>
        <p:nvPicPr>
          <p:cNvPr id="16" name="Picture 15">
            <a:extLst>
              <a:ext uri="{FF2B5EF4-FFF2-40B4-BE49-F238E27FC236}">
                <a16:creationId xmlns:a16="http://schemas.microsoft.com/office/drawing/2014/main" id="{692BC66A-3597-4608-9E9E-E6FC97ECEA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74" y="3508415"/>
            <a:ext cx="2133387" cy="2004091"/>
          </a:xfrm>
          <a:prstGeom prst="rect">
            <a:avLst/>
          </a:prstGeom>
        </p:spPr>
      </p:pic>
      <p:pic>
        <p:nvPicPr>
          <p:cNvPr id="19" name="Picture 18">
            <a:extLst>
              <a:ext uri="{FF2B5EF4-FFF2-40B4-BE49-F238E27FC236}">
                <a16:creationId xmlns:a16="http://schemas.microsoft.com/office/drawing/2014/main" id="{8341764F-EF5B-4EA9-92F3-B1980C7878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9461" y="325223"/>
            <a:ext cx="1883170" cy="2364299"/>
          </a:xfrm>
          <a:prstGeom prst="rect">
            <a:avLst/>
          </a:prstGeom>
        </p:spPr>
      </p:pic>
    </p:spTree>
    <p:extLst>
      <p:ext uri="{BB962C8B-B14F-4D97-AF65-F5344CB8AC3E}">
        <p14:creationId xmlns:p14="http://schemas.microsoft.com/office/powerpoint/2010/main" val="2570905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EE30-203B-7FBB-8A32-E5487789AB4B}"/>
            </a:ext>
          </a:extLst>
        </p:cNvPr>
        <p:cNvGrpSpPr/>
        <p:nvPr/>
      </p:nvGrpSpPr>
      <p:grpSpPr>
        <a:xfrm>
          <a:off x="0" y="0"/>
          <a:ext cx="0" cy="0"/>
          <a:chOff x="0" y="0"/>
          <a:chExt cx="0" cy="0"/>
        </a:xfrm>
      </p:grpSpPr>
      <p:pic>
        <p:nvPicPr>
          <p:cNvPr id="9" name="Picture 8" descr="A yellow oval shaped object&#10;&#10;Description automatically generated">
            <a:extLst>
              <a:ext uri="{FF2B5EF4-FFF2-40B4-BE49-F238E27FC236}">
                <a16:creationId xmlns:a16="http://schemas.microsoft.com/office/drawing/2014/main" id="{A9324CE8-FBF0-07C2-8714-7791D168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6367">
            <a:off x="-612290" y="-111161"/>
            <a:ext cx="2358409" cy="1813649"/>
          </a:xfrm>
          <a:prstGeom prst="rect">
            <a:avLst/>
          </a:prstGeom>
        </p:spPr>
      </p:pic>
      <p:pic>
        <p:nvPicPr>
          <p:cNvPr id="45" name="Picture 44" descr="A pink oval shaped object&#10;&#10;Description automatically generated">
            <a:extLst>
              <a:ext uri="{FF2B5EF4-FFF2-40B4-BE49-F238E27FC236}">
                <a16:creationId xmlns:a16="http://schemas.microsoft.com/office/drawing/2014/main" id="{2F5E1FDD-8815-A966-D9B5-CCA2B92B7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89972">
            <a:off x="9154934" y="5040136"/>
            <a:ext cx="3133273" cy="2409531"/>
          </a:xfrm>
          <a:prstGeom prst="rect">
            <a:avLst/>
          </a:prstGeom>
        </p:spPr>
      </p:pic>
      <p:pic>
        <p:nvPicPr>
          <p:cNvPr id="47" name="Picture 46" descr="A black and purple rectangle&#10;&#10;Description automatically generated">
            <a:extLst>
              <a:ext uri="{FF2B5EF4-FFF2-40B4-BE49-F238E27FC236}">
                <a16:creationId xmlns:a16="http://schemas.microsoft.com/office/drawing/2014/main" id="{245951CE-CB4C-FF75-5F04-A68A40099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10" y="5874466"/>
            <a:ext cx="5362575" cy="989623"/>
          </a:xfrm>
          <a:prstGeom prst="rect">
            <a:avLst/>
          </a:prstGeom>
        </p:spPr>
      </p:pic>
      <p:pic>
        <p:nvPicPr>
          <p:cNvPr id="2" name="Picture 1">
            <a:extLst>
              <a:ext uri="{FF2B5EF4-FFF2-40B4-BE49-F238E27FC236}">
                <a16:creationId xmlns:a16="http://schemas.microsoft.com/office/drawing/2014/main" id="{D3BC3C94-E156-4344-8EA2-9EFD74821790}"/>
              </a:ext>
            </a:extLst>
          </p:cNvPr>
          <p:cNvPicPr>
            <a:picLocks noChangeAspect="1"/>
          </p:cNvPicPr>
          <p:nvPr/>
        </p:nvPicPr>
        <p:blipFill>
          <a:blip r:embed="rId6"/>
          <a:stretch>
            <a:fillRect/>
          </a:stretch>
        </p:blipFill>
        <p:spPr>
          <a:xfrm>
            <a:off x="208660" y="5606936"/>
            <a:ext cx="2929937" cy="1199443"/>
          </a:xfrm>
          <a:prstGeom prst="rect">
            <a:avLst/>
          </a:prstGeom>
        </p:spPr>
      </p:pic>
      <p:sp>
        <p:nvSpPr>
          <p:cNvPr id="6" name="TextBox 5">
            <a:extLst>
              <a:ext uri="{FF2B5EF4-FFF2-40B4-BE49-F238E27FC236}">
                <a16:creationId xmlns:a16="http://schemas.microsoft.com/office/drawing/2014/main" id="{1A361556-25B0-462A-9988-59BF654024E3}"/>
              </a:ext>
            </a:extLst>
          </p:cNvPr>
          <p:cNvSpPr txBox="1"/>
          <p:nvPr/>
        </p:nvSpPr>
        <p:spPr>
          <a:xfrm>
            <a:off x="298326" y="610997"/>
            <a:ext cx="6096000" cy="369332"/>
          </a:xfrm>
          <a:prstGeom prst="rect">
            <a:avLst/>
          </a:prstGeom>
          <a:noFill/>
        </p:spPr>
        <p:txBody>
          <a:bodyPr wrap="square">
            <a:spAutoFit/>
          </a:bodyPr>
          <a:lstStyle/>
          <a:p>
            <a:r>
              <a:rPr lang="en-GB" b="1" dirty="0">
                <a:solidFill>
                  <a:srgbClr val="000000"/>
                </a:solidFill>
                <a:latin typeface="Arial" panose="020B0604020202020204" pitchFamily="34" charset="0"/>
                <a:cs typeface="Arial" panose="020B0604020202020204" pitchFamily="34" charset="0"/>
              </a:rPr>
              <a:t>Childminders are telling us that….. </a:t>
            </a:r>
            <a:endParaRPr lang="en-GB"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10199E-C5A4-4E1B-B488-43515778ACAF}"/>
              </a:ext>
            </a:extLst>
          </p:cNvPr>
          <p:cNvSpPr txBox="1"/>
          <p:nvPr/>
        </p:nvSpPr>
        <p:spPr>
          <a:xfrm>
            <a:off x="71717" y="1894637"/>
            <a:ext cx="11875726" cy="3662541"/>
          </a:xfrm>
          <a:prstGeom prst="rect">
            <a:avLst/>
          </a:prstGeom>
          <a:noFill/>
        </p:spPr>
        <p:txBody>
          <a:bodyPr wrap="square">
            <a:spAutoFit/>
          </a:bodyPr>
          <a:lstStyle/>
          <a:p>
            <a:pPr algn="ctr"/>
            <a:endParaRPr lang="en-GB" dirty="0"/>
          </a:p>
          <a:p>
            <a:pPr algn="ctr"/>
            <a:r>
              <a:rPr lang="en-GB" sz="4000" i="1" dirty="0"/>
              <a:t>"You've not only changed the way we think about learning but you've changed our practice for the better. We feel much more confident now. Thank you for bringing us together again.”</a:t>
            </a:r>
          </a:p>
          <a:p>
            <a:endParaRPr lang="en-GB" sz="4000" i="1" dirty="0"/>
          </a:p>
          <a:p>
            <a:endParaRPr lang="en-GB" sz="1400" dirty="0"/>
          </a:p>
        </p:txBody>
      </p:sp>
    </p:spTree>
    <p:extLst>
      <p:ext uri="{BB962C8B-B14F-4D97-AF65-F5344CB8AC3E}">
        <p14:creationId xmlns:p14="http://schemas.microsoft.com/office/powerpoint/2010/main" val="226226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ECA46-66EF-DA9C-7609-C5C2B1570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24136-3C01-CF0F-8D1A-5ED3FA3BD5EC}"/>
              </a:ext>
            </a:extLst>
          </p:cNvPr>
          <p:cNvSpPr>
            <a:spLocks noGrp="1"/>
          </p:cNvSpPr>
          <p:nvPr>
            <p:ph type="title"/>
          </p:nvPr>
        </p:nvSpPr>
        <p:spPr>
          <a:xfrm>
            <a:off x="211667" y="2859352"/>
            <a:ext cx="11278369" cy="2019830"/>
          </a:xfrm>
        </p:spPr>
        <p:txBody>
          <a:bodyPr>
            <a:normAutofit fontScale="90000"/>
          </a:bodyPr>
          <a:lstStyle/>
          <a:p>
            <a:pPr algn="ctr"/>
            <a:r>
              <a:rPr lang="en-GB" sz="8800" dirty="0"/>
              <a:t>Kady Steel</a:t>
            </a:r>
            <a:br>
              <a:rPr lang="en-GB" sz="8800" dirty="0"/>
            </a:br>
            <a:br>
              <a:rPr lang="en-GB" sz="8800" dirty="0"/>
            </a:br>
            <a:r>
              <a:rPr lang="en-GB" sz="8800" dirty="0"/>
              <a:t>Early Years South West </a:t>
            </a:r>
            <a:r>
              <a:rPr lang="en-GB" sz="8800" dirty="0" err="1"/>
              <a:t>EYSPH</a:t>
            </a:r>
            <a:br>
              <a:rPr lang="en-GB" sz="8800" dirty="0"/>
            </a:br>
            <a:r>
              <a:rPr lang="en-GB" sz="8800" dirty="0"/>
              <a:t> </a:t>
            </a:r>
            <a:br>
              <a:rPr lang="en-GB" sz="8800" dirty="0"/>
            </a:br>
            <a:endParaRPr lang="en-GB" sz="8800" dirty="0"/>
          </a:p>
        </p:txBody>
      </p:sp>
      <p:sp>
        <p:nvSpPr>
          <p:cNvPr id="16" name="Title 1">
            <a:extLst>
              <a:ext uri="{FF2B5EF4-FFF2-40B4-BE49-F238E27FC236}">
                <a16:creationId xmlns:a16="http://schemas.microsoft.com/office/drawing/2014/main" id="{A0B39F86-5B3C-2998-0C47-45FA8F18E887}"/>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176381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ctrTitle"/>
          </p:nvPr>
        </p:nvSpPr>
        <p:spPr>
          <a:xfrm>
            <a:off x="292179" y="3429000"/>
            <a:ext cx="5343524" cy="76589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B1464"/>
              </a:buClr>
              <a:buSzPts val="3600"/>
              <a:buFont typeface="Arial"/>
              <a:buNone/>
            </a:pPr>
            <a:r>
              <a:rPr lang="en-GB" sz="3600" dirty="0"/>
              <a:t>Our Journey In Collaboration With The EEF</a:t>
            </a:r>
            <a:endParaRPr dirty="0"/>
          </a:p>
        </p:txBody>
      </p:sp>
      <p:pic>
        <p:nvPicPr>
          <p:cNvPr id="70" name="Google Shape;70;p1" descr="A logo for an early years event&#10;&#10;Description automatically generated"/>
          <p:cNvPicPr preferRelativeResize="0"/>
          <p:nvPr/>
        </p:nvPicPr>
        <p:blipFill rotWithShape="1">
          <a:blip r:embed="rId3">
            <a:alphaModFix/>
          </a:blip>
          <a:srcRect/>
          <a:stretch/>
        </p:blipFill>
        <p:spPr>
          <a:xfrm>
            <a:off x="5635704" y="2221464"/>
            <a:ext cx="5343524" cy="26677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title"/>
          </p:nvPr>
        </p:nvSpPr>
        <p:spPr>
          <a:xfrm>
            <a:off x="701964" y="363508"/>
            <a:ext cx="10577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B1464"/>
              </a:buClr>
              <a:buSzPts val="4400"/>
              <a:buFont typeface="Arial"/>
              <a:buNone/>
            </a:pPr>
            <a:r>
              <a:rPr lang="en-GB"/>
              <a:t>Assessing the Need</a:t>
            </a:r>
            <a:endParaRPr/>
          </a:p>
        </p:txBody>
      </p:sp>
      <p:sp>
        <p:nvSpPr>
          <p:cNvPr id="76" name="Google Shape;76;p2"/>
          <p:cNvSpPr txBox="1">
            <a:spLocks noGrp="1"/>
          </p:cNvSpPr>
          <p:nvPr>
            <p:ph type="body" idx="1"/>
          </p:nvPr>
        </p:nvSpPr>
        <p:spPr>
          <a:xfrm>
            <a:off x="665018" y="1579742"/>
            <a:ext cx="10651836" cy="36000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a:solidFill>
                  <a:schemeClr val="dk1"/>
                </a:solidFill>
              </a:rPr>
              <a:t>As we began our journey as a hub, we started to receive feedback from practitioners about what support they needed and it quickly became clear which areas we needed to plan for as a </a:t>
            </a:r>
            <a:r>
              <a:rPr lang="en-GB"/>
              <a:t>priority</a:t>
            </a:r>
            <a:r>
              <a:rPr lang="en-GB">
                <a:solidFill>
                  <a:schemeClr val="dk1"/>
                </a:solidFill>
              </a:rPr>
              <a:t>.   </a:t>
            </a:r>
            <a:endParaRPr/>
          </a:p>
          <a:p>
            <a:pPr marL="0" lvl="0" indent="0" algn="l" rtl="0">
              <a:lnSpc>
                <a:spcPct val="90000"/>
              </a:lnSpc>
              <a:spcBef>
                <a:spcPts val="1600"/>
              </a:spcBef>
              <a:spcAft>
                <a:spcPts val="0"/>
              </a:spcAft>
              <a:buClr>
                <a:schemeClr val="dk1"/>
              </a:buClr>
              <a:buSzPts val="2800"/>
              <a:buNone/>
            </a:pPr>
            <a:r>
              <a:rPr lang="en-GB"/>
              <a:t>Key headlines started to emerge:</a:t>
            </a:r>
            <a:endParaRPr/>
          </a:p>
          <a:p>
            <a:pPr marL="0" lvl="0" indent="0" algn="l" rtl="0">
              <a:lnSpc>
                <a:spcPct val="90000"/>
              </a:lnSpc>
              <a:spcBef>
                <a:spcPts val="1600"/>
              </a:spcBef>
              <a:spcAft>
                <a:spcPts val="0"/>
              </a:spcAft>
              <a:buClr>
                <a:schemeClr val="dk1"/>
              </a:buClr>
              <a:buSzPts val="2800"/>
              <a:buNone/>
            </a:pPr>
            <a:endParaRPr>
              <a:solidFill>
                <a:schemeClr val="dk1"/>
              </a:solidFill>
            </a:endParaRPr>
          </a:p>
          <a:p>
            <a:pPr marL="0" lvl="0" indent="0" algn="l" rtl="0">
              <a:lnSpc>
                <a:spcPct val="90000"/>
              </a:lnSpc>
              <a:spcBef>
                <a:spcPts val="1600"/>
              </a:spcBef>
              <a:spcAft>
                <a:spcPts val="0"/>
              </a:spcAft>
              <a:buClr>
                <a:schemeClr val="dk1"/>
              </a:buClr>
              <a:buSzPts val="2800"/>
              <a:buNone/>
            </a:pPr>
            <a:endParaRPr>
              <a:solidFill>
                <a:schemeClr val="dk1"/>
              </a:solidFill>
            </a:endParaRPr>
          </a:p>
        </p:txBody>
      </p:sp>
      <p:sp>
        <p:nvSpPr>
          <p:cNvPr id="77" name="Google Shape;77;p2"/>
          <p:cNvSpPr txBox="1">
            <a:spLocks noGrp="1"/>
          </p:cNvSpPr>
          <p:nvPr>
            <p:ph type="sldNum" idx="12"/>
          </p:nvPr>
        </p:nvSpPr>
        <p:spPr>
          <a:xfrm>
            <a:off x="9197109" y="630800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a:solidFill>
                  <a:schemeClr val="lt1"/>
                </a:solidFill>
                <a:latin typeface="Arial"/>
                <a:ea typeface="Arial"/>
                <a:cs typeface="Arial"/>
                <a:sym typeface="Arial"/>
              </a:rPr>
              <a:t>ncb.org.uk</a:t>
            </a:r>
            <a:endParaRPr/>
          </a:p>
        </p:txBody>
      </p:sp>
      <p:sp>
        <p:nvSpPr>
          <p:cNvPr id="78" name="Google Shape;78;p2"/>
          <p:cNvSpPr/>
          <p:nvPr/>
        </p:nvSpPr>
        <p:spPr>
          <a:xfrm>
            <a:off x="1247638" y="3755537"/>
            <a:ext cx="2590800" cy="1325563"/>
          </a:xfrm>
          <a:prstGeom prst="ellipse">
            <a:avLst/>
          </a:prstGeom>
          <a:solidFill>
            <a:schemeClr val="lt1"/>
          </a:solidFill>
          <a:ln w="57150" cap="flat" cmpd="sng">
            <a:solidFill>
              <a:srgbClr val="5A1F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Communication and Language</a:t>
            </a:r>
            <a:endParaRPr/>
          </a:p>
        </p:txBody>
      </p:sp>
      <p:sp>
        <p:nvSpPr>
          <p:cNvPr id="79" name="Google Shape;79;p2"/>
          <p:cNvSpPr/>
          <p:nvPr/>
        </p:nvSpPr>
        <p:spPr>
          <a:xfrm>
            <a:off x="4044384" y="3755536"/>
            <a:ext cx="2590800" cy="1325563"/>
          </a:xfrm>
          <a:prstGeom prst="ellipse">
            <a:avLst/>
          </a:prstGeom>
          <a:solidFill>
            <a:schemeClr val="lt1"/>
          </a:solidFill>
          <a:ln w="57150" cap="flat" cmpd="sng">
            <a:solidFill>
              <a:srgbClr val="5A1F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Behaviour</a:t>
            </a:r>
            <a:endParaRPr/>
          </a:p>
        </p:txBody>
      </p:sp>
      <p:sp>
        <p:nvSpPr>
          <p:cNvPr id="80" name="Google Shape;80;p2"/>
          <p:cNvSpPr/>
          <p:nvPr/>
        </p:nvSpPr>
        <p:spPr>
          <a:xfrm>
            <a:off x="6841130" y="3755536"/>
            <a:ext cx="2590800" cy="1325563"/>
          </a:xfrm>
          <a:prstGeom prst="ellipse">
            <a:avLst/>
          </a:prstGeom>
          <a:solidFill>
            <a:schemeClr val="lt1"/>
          </a:solidFill>
          <a:ln w="57150" cap="flat" cmpd="sng">
            <a:solidFill>
              <a:srgbClr val="5A1F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Emotional Regulation</a:t>
            </a:r>
            <a:endParaRPr/>
          </a:p>
        </p:txBody>
      </p:sp>
      <p:sp>
        <p:nvSpPr>
          <p:cNvPr id="81" name="Google Shape;81;p2"/>
          <p:cNvSpPr txBox="1"/>
          <p:nvPr/>
        </p:nvSpPr>
        <p:spPr>
          <a:xfrm>
            <a:off x="1757030" y="5278258"/>
            <a:ext cx="101681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chemeClr val="dk1"/>
                </a:solidFill>
                <a:latin typeface="Arial"/>
                <a:ea typeface="Arial"/>
                <a:cs typeface="Arial"/>
                <a:sym typeface="Arial"/>
              </a:rPr>
              <a:t>Programmes are chosen by the Hubs based on the need of the area</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701964" y="558384"/>
            <a:ext cx="10577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B1464"/>
              </a:buClr>
              <a:buSzPts val="4400"/>
              <a:buFont typeface="Arial"/>
              <a:buNone/>
            </a:pPr>
            <a:r>
              <a:rPr lang="en-GB"/>
              <a:t>Current EEF Projects for EYSWSPH</a:t>
            </a:r>
            <a:endParaRPr/>
          </a:p>
        </p:txBody>
      </p:sp>
      <p:pic>
        <p:nvPicPr>
          <p:cNvPr id="87" name="Google Shape;87;p3" descr="A red and white logo&#10;&#10;Description automatically generated"/>
          <p:cNvPicPr preferRelativeResize="0"/>
          <p:nvPr/>
        </p:nvPicPr>
        <p:blipFill rotWithShape="1">
          <a:blip r:embed="rId3">
            <a:alphaModFix/>
          </a:blip>
          <a:srcRect/>
          <a:stretch/>
        </p:blipFill>
        <p:spPr>
          <a:xfrm>
            <a:off x="796601" y="2483401"/>
            <a:ext cx="2705100" cy="1685925"/>
          </a:xfrm>
          <a:prstGeom prst="rect">
            <a:avLst/>
          </a:prstGeom>
          <a:noFill/>
          <a:ln>
            <a:noFill/>
          </a:ln>
        </p:spPr>
      </p:pic>
      <p:pic>
        <p:nvPicPr>
          <p:cNvPr id="88" name="Google Shape;88;p3" descr="A logo for a preschool&#10;&#10;Description automatically generated"/>
          <p:cNvPicPr preferRelativeResize="0"/>
          <p:nvPr/>
        </p:nvPicPr>
        <p:blipFill rotWithShape="1">
          <a:blip r:embed="rId4">
            <a:alphaModFix/>
          </a:blip>
          <a:srcRect/>
          <a:stretch/>
        </p:blipFill>
        <p:spPr>
          <a:xfrm>
            <a:off x="4864048" y="1988101"/>
            <a:ext cx="2095500" cy="2181225"/>
          </a:xfrm>
          <a:prstGeom prst="rect">
            <a:avLst/>
          </a:prstGeom>
          <a:noFill/>
          <a:ln>
            <a:noFill/>
          </a:ln>
        </p:spPr>
      </p:pic>
      <p:pic>
        <p:nvPicPr>
          <p:cNvPr id="89" name="Google Shape;89;p3" descr="A logo with gears and heads&#10;&#10;Description automatically generated with medium confidence"/>
          <p:cNvPicPr preferRelativeResize="0"/>
          <p:nvPr/>
        </p:nvPicPr>
        <p:blipFill rotWithShape="1">
          <a:blip r:embed="rId5">
            <a:alphaModFix/>
          </a:blip>
          <a:srcRect/>
          <a:stretch/>
        </p:blipFill>
        <p:spPr>
          <a:xfrm>
            <a:off x="701964" y="4816577"/>
            <a:ext cx="3524250" cy="1295400"/>
          </a:xfrm>
          <a:prstGeom prst="rect">
            <a:avLst/>
          </a:prstGeom>
          <a:noFill/>
          <a:ln>
            <a:noFill/>
          </a:ln>
        </p:spPr>
      </p:pic>
      <p:pic>
        <p:nvPicPr>
          <p:cNvPr id="90" name="Google Shape;90;p3" descr="A person holding up their hands&#10;&#10;Description automatically generated"/>
          <p:cNvPicPr preferRelativeResize="0"/>
          <p:nvPr/>
        </p:nvPicPr>
        <p:blipFill rotWithShape="1">
          <a:blip r:embed="rId6">
            <a:alphaModFix/>
          </a:blip>
          <a:srcRect/>
          <a:stretch/>
        </p:blipFill>
        <p:spPr>
          <a:xfrm>
            <a:off x="8069211" y="2669138"/>
            <a:ext cx="3467100" cy="1314450"/>
          </a:xfrm>
          <a:prstGeom prst="rect">
            <a:avLst/>
          </a:prstGeom>
          <a:noFill/>
          <a:ln>
            <a:noFill/>
          </a:ln>
        </p:spPr>
      </p:pic>
      <p:pic>
        <p:nvPicPr>
          <p:cNvPr id="91" name="Google Shape;91;p3" descr="A blue and black logo&#10;&#10;Description automatically generated"/>
          <p:cNvPicPr preferRelativeResize="0"/>
          <p:nvPr/>
        </p:nvPicPr>
        <p:blipFill rotWithShape="1">
          <a:blip r:embed="rId7">
            <a:alphaModFix/>
          </a:blip>
          <a:srcRect/>
          <a:stretch/>
        </p:blipFill>
        <p:spPr>
          <a:xfrm>
            <a:off x="7548837" y="4862946"/>
            <a:ext cx="4314825" cy="1057275"/>
          </a:xfrm>
          <a:prstGeom prst="rect">
            <a:avLst/>
          </a:prstGeom>
          <a:noFill/>
          <a:ln>
            <a:noFill/>
          </a:ln>
        </p:spPr>
      </p:pic>
      <p:pic>
        <p:nvPicPr>
          <p:cNvPr id="92" name="Google Shape;92;p3" descr="A white circle with yellow and grey text&#10;&#10;Description automatically generated"/>
          <p:cNvPicPr preferRelativeResize="0"/>
          <p:nvPr/>
        </p:nvPicPr>
        <p:blipFill rotWithShape="1">
          <a:blip r:embed="rId8">
            <a:alphaModFix/>
          </a:blip>
          <a:srcRect/>
          <a:stretch/>
        </p:blipFill>
        <p:spPr>
          <a:xfrm>
            <a:off x="4821742" y="4414145"/>
            <a:ext cx="2338388" cy="23383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E6AB-C4D4-919A-5655-1AAB8DC04DF6}"/>
              </a:ext>
            </a:extLst>
          </p:cNvPr>
          <p:cNvSpPr>
            <a:spLocks noGrp="1"/>
          </p:cNvSpPr>
          <p:nvPr>
            <p:ph type="title"/>
          </p:nvPr>
        </p:nvSpPr>
        <p:spPr>
          <a:xfrm>
            <a:off x="-898236" y="484449"/>
            <a:ext cx="10577945" cy="1325563"/>
          </a:xfrm>
        </p:spPr>
        <p:txBody>
          <a:bodyPr>
            <a:normAutofit/>
          </a:bodyPr>
          <a:lstStyle/>
          <a:p>
            <a:pPr algn="ctr"/>
            <a:r>
              <a:rPr lang="en-GB" sz="8800" dirty="0"/>
              <a:t>Housekeeping </a:t>
            </a:r>
          </a:p>
        </p:txBody>
      </p:sp>
      <p:sp>
        <p:nvSpPr>
          <p:cNvPr id="3" name="Content Placeholder 2">
            <a:extLst>
              <a:ext uri="{FF2B5EF4-FFF2-40B4-BE49-F238E27FC236}">
                <a16:creationId xmlns:a16="http://schemas.microsoft.com/office/drawing/2014/main" id="{15B5DA93-879E-9A67-0938-C6D2658C23E6}"/>
              </a:ext>
            </a:extLst>
          </p:cNvPr>
          <p:cNvSpPr>
            <a:spLocks noGrp="1"/>
          </p:cNvSpPr>
          <p:nvPr>
            <p:ph idx="1"/>
          </p:nvPr>
        </p:nvSpPr>
        <p:spPr>
          <a:xfrm>
            <a:off x="-383886" y="1877492"/>
            <a:ext cx="10651836" cy="3600018"/>
          </a:xfrm>
        </p:spPr>
        <p:txBody>
          <a:bodyPr/>
          <a:lstStyle/>
          <a:p>
            <a:pPr marL="0" indent="0" algn="ctr">
              <a:spcAft>
                <a:spcPts val="1200"/>
              </a:spcAft>
              <a:buNone/>
            </a:pPr>
            <a:r>
              <a:rPr lang="en-US" sz="3600" b="1" dirty="0">
                <a:solidFill>
                  <a:srgbClr val="FF557A"/>
                </a:solidFill>
                <a:effectLst/>
                <a:latin typeface="+mj-lt"/>
                <a:ea typeface="Aptos" panose="020B0004020202020204" pitchFamily="34" charset="0"/>
                <a:cs typeface="Aptos" panose="020B0004020202020204" pitchFamily="34" charset="0"/>
              </a:rPr>
              <a:t>Gill Holden</a:t>
            </a:r>
            <a:endParaRPr lang="en-GB" sz="3600" dirty="0">
              <a:effectLst/>
              <a:latin typeface="+mj-lt"/>
              <a:ea typeface="Aptos" panose="020B0004020202020204" pitchFamily="34" charset="0"/>
              <a:cs typeface="Aptos" panose="020B0004020202020204" pitchFamily="34" charset="0"/>
            </a:endParaRPr>
          </a:p>
          <a:p>
            <a:pPr marL="0" indent="0" algn="ctr">
              <a:spcAft>
                <a:spcPts val="1200"/>
              </a:spcAft>
              <a:buNone/>
            </a:pPr>
            <a:r>
              <a:rPr lang="en-US" sz="3600" b="1" dirty="0">
                <a:solidFill>
                  <a:srgbClr val="1B1464"/>
                </a:solidFill>
                <a:effectLst/>
                <a:latin typeface="+mj-lt"/>
                <a:ea typeface="Aptos" panose="020B0004020202020204" pitchFamily="34" charset="0"/>
                <a:cs typeface="Aptos" panose="020B0004020202020204" pitchFamily="34" charset="0"/>
              </a:rPr>
              <a:t>Early Childhood Programme Lead</a:t>
            </a:r>
            <a:br>
              <a:rPr lang="en-US" sz="3600" dirty="0">
                <a:solidFill>
                  <a:srgbClr val="1B1464"/>
                </a:solidFill>
                <a:effectLst/>
                <a:latin typeface="+mj-lt"/>
                <a:ea typeface="Aptos" panose="020B0004020202020204" pitchFamily="34" charset="0"/>
                <a:cs typeface="Aptos" panose="020B0004020202020204" pitchFamily="34" charset="0"/>
              </a:rPr>
            </a:br>
            <a:r>
              <a:rPr lang="en-US" sz="3600" dirty="0">
                <a:solidFill>
                  <a:srgbClr val="1B1464"/>
                </a:solidFill>
                <a:effectLst/>
                <a:latin typeface="+mj-lt"/>
                <a:ea typeface="Aptos" panose="020B0004020202020204" pitchFamily="34" charset="0"/>
                <a:cs typeface="Aptos" panose="020B0004020202020204" pitchFamily="34" charset="0"/>
              </a:rPr>
              <a:t>National Children’s Bureau</a:t>
            </a:r>
            <a:endParaRPr lang="en-GB" sz="3600" dirty="0">
              <a:effectLst/>
              <a:latin typeface="+mj-lt"/>
              <a:ea typeface="Aptos" panose="020B0004020202020204" pitchFamily="34" charset="0"/>
              <a:cs typeface="Aptos" panose="020B0004020202020204" pitchFamily="34" charset="0"/>
            </a:endParaRPr>
          </a:p>
          <a:p>
            <a:endParaRPr lang="en-GB" dirty="0"/>
          </a:p>
        </p:txBody>
      </p:sp>
      <p:pic>
        <p:nvPicPr>
          <p:cNvPr id="5" name="Picture 4">
            <a:extLst>
              <a:ext uri="{FF2B5EF4-FFF2-40B4-BE49-F238E27FC236}">
                <a16:creationId xmlns:a16="http://schemas.microsoft.com/office/drawing/2014/main" id="{BBC7EF51-F4D6-0E4D-0A3D-FABA5E2F935A}"/>
              </a:ext>
            </a:extLst>
          </p:cNvPr>
          <p:cNvPicPr>
            <a:picLocks noChangeAspect="1"/>
          </p:cNvPicPr>
          <p:nvPr/>
        </p:nvPicPr>
        <p:blipFill>
          <a:blip r:embed="rId2"/>
          <a:stretch>
            <a:fillRect/>
          </a:stretch>
        </p:blipFill>
        <p:spPr>
          <a:xfrm>
            <a:off x="2059757" y="4607974"/>
            <a:ext cx="1209716" cy="1360323"/>
          </a:xfrm>
          <a:prstGeom prst="rect">
            <a:avLst/>
          </a:prstGeom>
        </p:spPr>
      </p:pic>
      <p:pic>
        <p:nvPicPr>
          <p:cNvPr id="7" name="Picture 6">
            <a:extLst>
              <a:ext uri="{FF2B5EF4-FFF2-40B4-BE49-F238E27FC236}">
                <a16:creationId xmlns:a16="http://schemas.microsoft.com/office/drawing/2014/main" id="{41A82805-C9CA-51D1-36C0-F912F398A1F2}"/>
              </a:ext>
            </a:extLst>
          </p:cNvPr>
          <p:cNvPicPr>
            <a:picLocks noChangeAspect="1"/>
          </p:cNvPicPr>
          <p:nvPr/>
        </p:nvPicPr>
        <p:blipFill>
          <a:blip r:embed="rId3"/>
          <a:stretch>
            <a:fillRect/>
          </a:stretch>
        </p:blipFill>
        <p:spPr>
          <a:xfrm>
            <a:off x="3578896" y="4563924"/>
            <a:ext cx="1676486" cy="1428823"/>
          </a:xfrm>
          <a:prstGeom prst="rect">
            <a:avLst/>
          </a:prstGeom>
        </p:spPr>
      </p:pic>
      <p:pic>
        <p:nvPicPr>
          <p:cNvPr id="9" name="Picture 8">
            <a:extLst>
              <a:ext uri="{FF2B5EF4-FFF2-40B4-BE49-F238E27FC236}">
                <a16:creationId xmlns:a16="http://schemas.microsoft.com/office/drawing/2014/main" id="{5B936E12-1F83-FED1-70F2-6000926AD0B5}"/>
              </a:ext>
            </a:extLst>
          </p:cNvPr>
          <p:cNvPicPr>
            <a:picLocks noChangeAspect="1"/>
          </p:cNvPicPr>
          <p:nvPr/>
        </p:nvPicPr>
        <p:blipFill>
          <a:blip r:embed="rId4"/>
          <a:stretch>
            <a:fillRect/>
          </a:stretch>
        </p:blipFill>
        <p:spPr>
          <a:xfrm>
            <a:off x="5636533" y="4749046"/>
            <a:ext cx="1524079" cy="1222438"/>
          </a:xfrm>
          <a:prstGeom prst="rect">
            <a:avLst/>
          </a:prstGeom>
        </p:spPr>
      </p:pic>
      <p:pic>
        <p:nvPicPr>
          <p:cNvPr id="13" name="Picture 12">
            <a:extLst>
              <a:ext uri="{FF2B5EF4-FFF2-40B4-BE49-F238E27FC236}">
                <a16:creationId xmlns:a16="http://schemas.microsoft.com/office/drawing/2014/main" id="{EF2EBC1E-062E-5555-9FBB-4F649BED0E38}"/>
              </a:ext>
            </a:extLst>
          </p:cNvPr>
          <p:cNvPicPr>
            <a:picLocks noChangeAspect="1"/>
          </p:cNvPicPr>
          <p:nvPr/>
        </p:nvPicPr>
        <p:blipFill>
          <a:blip r:embed="rId5"/>
          <a:stretch>
            <a:fillRect/>
          </a:stretch>
        </p:blipFill>
        <p:spPr>
          <a:xfrm>
            <a:off x="7325767" y="4960194"/>
            <a:ext cx="1892397" cy="800141"/>
          </a:xfrm>
          <a:prstGeom prst="rect">
            <a:avLst/>
          </a:prstGeom>
        </p:spPr>
      </p:pic>
      <p:pic>
        <p:nvPicPr>
          <p:cNvPr id="15" name="Picture 14">
            <a:extLst>
              <a:ext uri="{FF2B5EF4-FFF2-40B4-BE49-F238E27FC236}">
                <a16:creationId xmlns:a16="http://schemas.microsoft.com/office/drawing/2014/main" id="{8BF0FB3F-8BBB-2866-C16C-7BC7DC85C419}"/>
              </a:ext>
            </a:extLst>
          </p:cNvPr>
          <p:cNvPicPr>
            <a:picLocks noChangeAspect="1"/>
          </p:cNvPicPr>
          <p:nvPr/>
        </p:nvPicPr>
        <p:blipFill>
          <a:blip r:embed="rId6"/>
          <a:stretch>
            <a:fillRect/>
          </a:stretch>
        </p:blipFill>
        <p:spPr>
          <a:xfrm>
            <a:off x="9679709" y="4479146"/>
            <a:ext cx="1708237" cy="1489151"/>
          </a:xfrm>
          <a:prstGeom prst="rect">
            <a:avLst/>
          </a:prstGeom>
        </p:spPr>
      </p:pic>
      <p:sp>
        <p:nvSpPr>
          <p:cNvPr id="16" name="Title 1">
            <a:extLst>
              <a:ext uri="{FF2B5EF4-FFF2-40B4-BE49-F238E27FC236}">
                <a16:creationId xmlns:a16="http://schemas.microsoft.com/office/drawing/2014/main" id="{3E214167-FBA3-F19A-E856-2F0F85DFB419}"/>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
        <p:nvSpPr>
          <p:cNvPr id="18" name="TextBox 17">
            <a:extLst>
              <a:ext uri="{FF2B5EF4-FFF2-40B4-BE49-F238E27FC236}">
                <a16:creationId xmlns:a16="http://schemas.microsoft.com/office/drawing/2014/main" id="{2BD41CE3-28EB-BBAD-A139-D277C44E2290}"/>
              </a:ext>
            </a:extLst>
          </p:cNvPr>
          <p:cNvSpPr txBox="1"/>
          <p:nvPr/>
        </p:nvSpPr>
        <p:spPr>
          <a:xfrm>
            <a:off x="2944127" y="6385267"/>
            <a:ext cx="6093618" cy="369332"/>
          </a:xfrm>
          <a:prstGeom prst="rect">
            <a:avLst/>
          </a:prstGeom>
          <a:noFill/>
        </p:spPr>
        <p:txBody>
          <a:bodyPr wrap="square">
            <a:spAutoFit/>
          </a:bodyPr>
          <a:lstStyle/>
          <a:p>
            <a:r>
              <a:rPr lang="en-GB" dirty="0">
                <a:hlinkClick r:id="rId7"/>
              </a:rPr>
              <a:t>www.ncb.org.uk/strongerpracticehubs</a:t>
            </a:r>
            <a:r>
              <a:rPr lang="en-GB" dirty="0"/>
              <a:t> </a:t>
            </a:r>
          </a:p>
        </p:txBody>
      </p:sp>
      <p:sp>
        <p:nvSpPr>
          <p:cNvPr id="19" name="TextBox 18">
            <a:extLst>
              <a:ext uri="{FF2B5EF4-FFF2-40B4-BE49-F238E27FC236}">
                <a16:creationId xmlns:a16="http://schemas.microsoft.com/office/drawing/2014/main" id="{1EC52091-2FE7-3F84-05CD-59F8EEF29A18}"/>
              </a:ext>
            </a:extLst>
          </p:cNvPr>
          <p:cNvSpPr txBox="1"/>
          <p:nvPr/>
        </p:nvSpPr>
        <p:spPr>
          <a:xfrm>
            <a:off x="8765214" y="5976234"/>
            <a:ext cx="3389858" cy="646331"/>
          </a:xfrm>
          <a:prstGeom prst="rect">
            <a:avLst/>
          </a:prstGeom>
          <a:noFill/>
        </p:spPr>
        <p:txBody>
          <a:bodyPr wrap="square">
            <a:spAutoFit/>
          </a:bodyPr>
          <a:lstStyle/>
          <a:p>
            <a:pPr algn="ctr"/>
            <a:r>
              <a:rPr lang="en-GB" dirty="0"/>
              <a:t>Email support throughout the event </a:t>
            </a:r>
          </a:p>
        </p:txBody>
      </p:sp>
    </p:spTree>
    <p:extLst>
      <p:ext uri="{BB962C8B-B14F-4D97-AF65-F5344CB8AC3E}">
        <p14:creationId xmlns:p14="http://schemas.microsoft.com/office/powerpoint/2010/main" val="1406223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407324" y="109378"/>
            <a:ext cx="10577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B1464"/>
              </a:buClr>
              <a:buSzPts val="4400"/>
              <a:buFont typeface="Arial"/>
              <a:buNone/>
            </a:pPr>
            <a:r>
              <a:rPr lang="en-GB" dirty="0"/>
              <a:t>Recruiting Settings</a:t>
            </a:r>
            <a:endParaRPr dirty="0"/>
          </a:p>
        </p:txBody>
      </p:sp>
      <p:sp>
        <p:nvSpPr>
          <p:cNvPr id="98" name="Google Shape;98;p4"/>
          <p:cNvSpPr txBox="1">
            <a:spLocks noGrp="1"/>
          </p:cNvSpPr>
          <p:nvPr>
            <p:ph type="body" idx="1"/>
          </p:nvPr>
        </p:nvSpPr>
        <p:spPr>
          <a:xfrm>
            <a:off x="407324" y="1533832"/>
            <a:ext cx="6613236" cy="455200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r>
              <a:rPr lang="en-GB"/>
              <a:t>.</a:t>
            </a:r>
            <a:endParaRPr/>
          </a:p>
        </p:txBody>
      </p:sp>
      <p:pic>
        <p:nvPicPr>
          <p:cNvPr id="99" name="Google Shape;99;p4"/>
          <p:cNvPicPr preferRelativeResize="0"/>
          <p:nvPr/>
        </p:nvPicPr>
        <p:blipFill rotWithShape="1">
          <a:blip r:embed="rId3">
            <a:alphaModFix/>
          </a:blip>
          <a:srcRect/>
          <a:stretch/>
        </p:blipFill>
        <p:spPr>
          <a:xfrm>
            <a:off x="7479018" y="1827811"/>
            <a:ext cx="4305658" cy="3202378"/>
          </a:xfrm>
          <a:prstGeom prst="rect">
            <a:avLst/>
          </a:prstGeom>
          <a:noFill/>
          <a:ln>
            <a:noFill/>
          </a:ln>
        </p:spPr>
      </p:pic>
      <p:sp>
        <p:nvSpPr>
          <p:cNvPr id="100" name="Google Shape;100;p4"/>
          <p:cNvSpPr txBox="1"/>
          <p:nvPr/>
        </p:nvSpPr>
        <p:spPr>
          <a:xfrm>
            <a:off x="443145" y="1230341"/>
            <a:ext cx="6898800" cy="4679100"/>
          </a:xfrm>
          <a:prstGeom prst="rect">
            <a:avLst/>
          </a:prstGeom>
          <a:no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Worked with programme providers to create suitable advertising/promotional material</a:t>
            </a:r>
            <a:endParaRPr sz="1600" dirty="0"/>
          </a:p>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Ensured that team members were aware of programme content to lead advertisement </a:t>
            </a:r>
            <a:endParaRPr sz="1600" dirty="0"/>
          </a:p>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Provided accessible programme material for the team to use when visiting settings/attending events</a:t>
            </a:r>
            <a:endParaRPr sz="1600" dirty="0"/>
          </a:p>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Assessed which settings/childminders are in the highest areas of deprivation</a:t>
            </a:r>
            <a:endParaRPr sz="1600" dirty="0"/>
          </a:p>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Focussed recruitment to programmes from specific areas first</a:t>
            </a:r>
            <a:endParaRPr sz="1600" dirty="0"/>
          </a:p>
          <a:p>
            <a:pPr marL="285750" marR="0" lvl="0" indent="-298450" algn="l" rtl="0">
              <a:spcBef>
                <a:spcPts val="0"/>
              </a:spcBef>
              <a:spcAft>
                <a:spcPts val="0"/>
              </a:spcAft>
              <a:buClr>
                <a:schemeClr val="dk1"/>
              </a:buClr>
              <a:buSzPts val="2000"/>
              <a:buFont typeface="Arial"/>
              <a:buChar char="•"/>
            </a:pPr>
            <a:r>
              <a:rPr lang="en-GB" sz="2000" dirty="0">
                <a:solidFill>
                  <a:schemeClr val="dk1"/>
                </a:solidFill>
                <a:latin typeface="Arial"/>
                <a:ea typeface="Arial"/>
                <a:cs typeface="Arial"/>
                <a:sym typeface="Arial"/>
              </a:rPr>
              <a:t>Gained support from key stakeholders such as local authorities to understand which settings are in need</a:t>
            </a:r>
            <a:endParaRPr sz="2000" dirty="0">
              <a:solidFill>
                <a:schemeClr val="dk1"/>
              </a:solidFill>
              <a:latin typeface="Arial"/>
              <a:ea typeface="Arial"/>
              <a:cs typeface="Arial"/>
              <a:sym typeface="Arial"/>
            </a:endParaRPr>
          </a:p>
          <a:p>
            <a:pPr marL="285750" marR="0" lvl="0" indent="-298450" algn="l" rtl="0">
              <a:spcBef>
                <a:spcPts val="0"/>
              </a:spcBef>
              <a:spcAft>
                <a:spcPts val="0"/>
              </a:spcAft>
              <a:buClr>
                <a:schemeClr val="dk1"/>
              </a:buClr>
              <a:buSzPts val="2000"/>
              <a:buChar char="•"/>
            </a:pPr>
            <a:r>
              <a:rPr lang="en-GB" sz="2000" dirty="0">
                <a:solidFill>
                  <a:schemeClr val="dk1"/>
                </a:solidFill>
              </a:rPr>
              <a:t>Had regular communication with programme providers to keep updated on recruitment</a:t>
            </a:r>
            <a:endParaRPr sz="2000" dirty="0">
              <a:solidFill>
                <a:schemeClr val="dk1"/>
              </a:solidFill>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bb960cade6_0_0"/>
          <p:cNvSpPr txBox="1">
            <a:spLocks noGrp="1"/>
          </p:cNvSpPr>
          <p:nvPr>
            <p:ph type="title"/>
          </p:nvPr>
        </p:nvSpPr>
        <p:spPr>
          <a:xfrm>
            <a:off x="701964" y="345113"/>
            <a:ext cx="10578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Success and ongoing support</a:t>
            </a:r>
            <a:endParaRPr dirty="0"/>
          </a:p>
        </p:txBody>
      </p:sp>
      <p:sp>
        <p:nvSpPr>
          <p:cNvPr id="106" name="Google Shape;106;g2bb960cade6_0_0"/>
          <p:cNvSpPr txBox="1">
            <a:spLocks noGrp="1"/>
          </p:cNvSpPr>
          <p:nvPr>
            <p:ph type="body" idx="1"/>
          </p:nvPr>
        </p:nvSpPr>
        <p:spPr>
          <a:xfrm>
            <a:off x="912036" y="1442412"/>
            <a:ext cx="10651800" cy="4545542"/>
          </a:xfrm>
          <a:prstGeom prst="rect">
            <a:avLst/>
          </a:prstGeom>
        </p:spPr>
        <p:txBody>
          <a:bodyPr spcFirstLastPara="1" wrap="square" lIns="91425" tIns="45700" rIns="91425" bIns="45700" anchor="t" anchorCtr="0">
            <a:normAutofit fontScale="92500" lnSpcReduction="10000"/>
          </a:bodyPr>
          <a:lstStyle/>
          <a:p>
            <a:pPr marL="457200" lvl="0" indent="-406400" algn="l" rtl="0">
              <a:spcBef>
                <a:spcPts val="1000"/>
              </a:spcBef>
              <a:spcAft>
                <a:spcPts val="0"/>
              </a:spcAft>
              <a:buSzPts val="2800"/>
              <a:buChar char="•"/>
            </a:pPr>
            <a:r>
              <a:rPr lang="en-GB" dirty="0"/>
              <a:t>We have fully recruited to 3 EEF programmes so far.</a:t>
            </a:r>
          </a:p>
          <a:p>
            <a:pPr marL="50800" lvl="0" indent="0" algn="l" rtl="0">
              <a:spcBef>
                <a:spcPts val="1000"/>
              </a:spcBef>
              <a:spcAft>
                <a:spcPts val="0"/>
              </a:spcAft>
              <a:buSzPts val="2800"/>
              <a:buNone/>
            </a:pPr>
            <a:endParaRPr dirty="0"/>
          </a:p>
          <a:p>
            <a:pPr marL="457200" lvl="0" indent="-406400" algn="l" rtl="0">
              <a:spcBef>
                <a:spcPts val="0"/>
              </a:spcBef>
              <a:spcAft>
                <a:spcPts val="0"/>
              </a:spcAft>
              <a:buSzPts val="2800"/>
              <a:buChar char="•"/>
            </a:pPr>
            <a:r>
              <a:rPr lang="en-GB" dirty="0"/>
              <a:t>We have received above recruitment target numbers of expressions of interest for the 3 EEF programmes which are still being recruited to.</a:t>
            </a:r>
            <a:endParaRPr dirty="0"/>
          </a:p>
          <a:p>
            <a:pPr marL="457200" lvl="0" indent="0" algn="l" rtl="0">
              <a:spcBef>
                <a:spcPts val="1000"/>
              </a:spcBef>
              <a:spcAft>
                <a:spcPts val="0"/>
              </a:spcAft>
              <a:buNone/>
            </a:pPr>
            <a:endParaRPr dirty="0"/>
          </a:p>
          <a:p>
            <a:pPr marL="457200" lvl="0" indent="-406400" algn="l" rtl="0">
              <a:spcBef>
                <a:spcPts val="1000"/>
              </a:spcBef>
              <a:spcAft>
                <a:spcPts val="0"/>
              </a:spcAft>
              <a:buSzPts val="2800"/>
              <a:buChar char="•"/>
            </a:pPr>
            <a:r>
              <a:rPr lang="en-GB" dirty="0"/>
              <a:t>As a hub, we have offered support to settings who have signed up to EEF programmes.</a:t>
            </a:r>
          </a:p>
          <a:p>
            <a:pPr marL="50800" lvl="0" indent="0" algn="l" rtl="0">
              <a:spcBef>
                <a:spcPts val="1000"/>
              </a:spcBef>
              <a:spcAft>
                <a:spcPts val="0"/>
              </a:spcAft>
              <a:buSzPts val="2800"/>
              <a:buNone/>
            </a:pPr>
            <a:endParaRPr dirty="0"/>
          </a:p>
          <a:p>
            <a:pPr marL="457200" lvl="0" indent="-406400" algn="l" rtl="0">
              <a:spcBef>
                <a:spcPts val="0"/>
              </a:spcBef>
              <a:spcAft>
                <a:spcPts val="0"/>
              </a:spcAft>
              <a:buSzPts val="2800"/>
              <a:buChar char="•"/>
            </a:pPr>
            <a:r>
              <a:rPr lang="en-GB" dirty="0"/>
              <a:t>We are now planning for the practitioners linked to the different programmes to continue networks.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bb960cade6_0_5"/>
          <p:cNvSpPr txBox="1">
            <a:spLocks noGrp="1"/>
          </p:cNvSpPr>
          <p:nvPr>
            <p:ph type="title"/>
          </p:nvPr>
        </p:nvSpPr>
        <p:spPr>
          <a:xfrm>
            <a:off x="536325" y="104946"/>
            <a:ext cx="10578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Applying for a Development Programme with the EEF.</a:t>
            </a:r>
            <a:endParaRPr dirty="0"/>
          </a:p>
        </p:txBody>
      </p:sp>
      <p:sp>
        <p:nvSpPr>
          <p:cNvPr id="112" name="Google Shape;112;g2bb960cade6_0_5"/>
          <p:cNvSpPr txBox="1">
            <a:spLocks noGrp="1"/>
          </p:cNvSpPr>
          <p:nvPr>
            <p:ph type="body" idx="1"/>
          </p:nvPr>
        </p:nvSpPr>
        <p:spPr>
          <a:xfrm>
            <a:off x="253999" y="1430646"/>
            <a:ext cx="10934126" cy="5322408"/>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GB" dirty="0"/>
              <a:t>We were really keen to apply to develop a programme with the EEF as we saw this as a great learning opportunity</a:t>
            </a:r>
            <a:endParaRPr dirty="0"/>
          </a:p>
          <a:p>
            <a:pPr marL="457200" lvl="0" indent="-406400" algn="l" rtl="0">
              <a:spcBef>
                <a:spcPts val="0"/>
              </a:spcBef>
              <a:spcAft>
                <a:spcPts val="0"/>
              </a:spcAft>
              <a:buSzPts val="2800"/>
              <a:buChar char="•"/>
            </a:pPr>
            <a:r>
              <a:rPr lang="en-GB" dirty="0"/>
              <a:t>We were successful with this application process</a:t>
            </a:r>
            <a:endParaRPr dirty="0"/>
          </a:p>
          <a:p>
            <a:pPr marL="457200" lvl="0" indent="-406400" algn="l" rtl="0">
              <a:spcBef>
                <a:spcPts val="0"/>
              </a:spcBef>
              <a:spcAft>
                <a:spcPts val="0"/>
              </a:spcAft>
              <a:buSzPts val="2800"/>
              <a:buChar char="•"/>
            </a:pPr>
            <a:r>
              <a:rPr lang="en-GB" dirty="0"/>
              <a:t>We completed 6 online workshops led by the EEF to build this programme.</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GB" sz="1650" dirty="0">
                <a:solidFill>
                  <a:srgbClr val="1F1F1F"/>
                </a:solidFill>
                <a:highlight>
                  <a:srgbClr val="FFFFFF"/>
                </a:highlight>
              </a:rPr>
              <a:t>Workshop 1: Theory of Change</a:t>
            </a:r>
            <a:endParaRPr sz="1650" dirty="0">
              <a:solidFill>
                <a:srgbClr val="1F1F1F"/>
              </a:solidFill>
              <a:highlight>
                <a:srgbClr val="FFFFFF"/>
              </a:highlight>
            </a:endParaRPr>
          </a:p>
          <a:p>
            <a:pPr marL="0" lvl="0" indent="0" algn="l" rtl="0">
              <a:spcBef>
                <a:spcPts val="1000"/>
              </a:spcBef>
              <a:spcAft>
                <a:spcPts val="0"/>
              </a:spcAft>
              <a:buNone/>
            </a:pPr>
            <a:r>
              <a:rPr lang="en-GB" sz="1650" dirty="0">
                <a:solidFill>
                  <a:srgbClr val="1F1F1F"/>
                </a:solidFill>
                <a:highlight>
                  <a:srgbClr val="FFFFFF"/>
                </a:highlight>
              </a:rPr>
              <a:t>Workshop 2: Understanding Barriers and Enablers</a:t>
            </a:r>
            <a:endParaRPr sz="1650" dirty="0">
              <a:solidFill>
                <a:srgbClr val="1F1F1F"/>
              </a:solidFill>
              <a:highlight>
                <a:srgbClr val="FFFFFF"/>
              </a:highlight>
            </a:endParaRPr>
          </a:p>
          <a:p>
            <a:pPr marL="0" lvl="0" indent="0" algn="l" rtl="0">
              <a:spcBef>
                <a:spcPts val="1000"/>
              </a:spcBef>
              <a:spcAft>
                <a:spcPts val="0"/>
              </a:spcAft>
              <a:buNone/>
            </a:pPr>
            <a:r>
              <a:rPr lang="en-GB" sz="1650" dirty="0">
                <a:solidFill>
                  <a:srgbClr val="1F1F1F"/>
                </a:solidFill>
                <a:highlight>
                  <a:srgbClr val="FFFFFF"/>
                </a:highlight>
              </a:rPr>
              <a:t>Workshop 3: Designing an Implementation Strategy</a:t>
            </a:r>
            <a:endParaRPr sz="1650" dirty="0">
              <a:solidFill>
                <a:srgbClr val="1F1F1F"/>
              </a:solidFill>
              <a:highlight>
                <a:srgbClr val="FFFFFF"/>
              </a:highlight>
            </a:endParaRPr>
          </a:p>
          <a:p>
            <a:pPr marL="0" lvl="0" indent="0" algn="l" rtl="0">
              <a:spcBef>
                <a:spcPts val="1000"/>
              </a:spcBef>
              <a:spcAft>
                <a:spcPts val="0"/>
              </a:spcAft>
              <a:buNone/>
            </a:pPr>
            <a:r>
              <a:rPr lang="en-GB" sz="1650" dirty="0">
                <a:solidFill>
                  <a:srgbClr val="1F1F1F"/>
                </a:solidFill>
                <a:highlight>
                  <a:srgbClr val="FFFFFF"/>
                </a:highlight>
              </a:rPr>
              <a:t>Workshop 4: Developing an Effective Feedback Plan</a:t>
            </a:r>
            <a:endParaRPr sz="1650" dirty="0">
              <a:solidFill>
                <a:srgbClr val="1F1F1F"/>
              </a:solidFill>
              <a:highlight>
                <a:srgbClr val="FFFFFF"/>
              </a:highlight>
            </a:endParaRPr>
          </a:p>
          <a:p>
            <a:pPr marL="0" lvl="0" indent="0" algn="l" rtl="0">
              <a:spcBef>
                <a:spcPts val="1000"/>
              </a:spcBef>
              <a:spcAft>
                <a:spcPts val="0"/>
              </a:spcAft>
              <a:buNone/>
            </a:pPr>
            <a:r>
              <a:rPr lang="en-GB" sz="1650" dirty="0">
                <a:solidFill>
                  <a:srgbClr val="1F1F1F"/>
                </a:solidFill>
                <a:highlight>
                  <a:srgbClr val="FFFFFF"/>
                </a:highlight>
              </a:rPr>
              <a:t>Workshop 5: Feedback Tools &amp; Recruitment Process</a:t>
            </a:r>
            <a:endParaRPr sz="1650" dirty="0">
              <a:solidFill>
                <a:srgbClr val="1F1F1F"/>
              </a:solidFill>
              <a:highlight>
                <a:srgbClr val="FFFFFF"/>
              </a:highlight>
            </a:endParaRPr>
          </a:p>
          <a:p>
            <a:pPr marL="0" lvl="0" indent="0" algn="l" rtl="0">
              <a:spcBef>
                <a:spcPts val="1000"/>
              </a:spcBef>
              <a:spcAft>
                <a:spcPts val="600"/>
              </a:spcAft>
              <a:buNone/>
            </a:pPr>
            <a:r>
              <a:rPr lang="en-GB" sz="1650" dirty="0">
                <a:solidFill>
                  <a:srgbClr val="1F1F1F"/>
                </a:solidFill>
                <a:highlight>
                  <a:srgbClr val="FFFFFF"/>
                </a:highlight>
              </a:rPr>
              <a:t>Workshop 6: Collecting and Learning from Your Feedback</a:t>
            </a:r>
            <a:endParaRPr sz="1650" dirty="0">
              <a:solidFill>
                <a:srgbClr val="1F1F1F"/>
              </a:solidFill>
              <a:highlight>
                <a:srgbClr val="FFFFFF"/>
              </a:highlight>
            </a:endParaRPr>
          </a:p>
        </p:txBody>
      </p:sp>
      <p:pic>
        <p:nvPicPr>
          <p:cNvPr id="113" name="Google Shape;113;g2bb960cade6_0_5"/>
          <p:cNvPicPr preferRelativeResize="0"/>
          <p:nvPr/>
        </p:nvPicPr>
        <p:blipFill>
          <a:blip r:embed="rId3">
            <a:alphaModFix/>
          </a:blip>
          <a:stretch>
            <a:fillRect/>
          </a:stretch>
        </p:blipFill>
        <p:spPr>
          <a:xfrm>
            <a:off x="6922050" y="3611700"/>
            <a:ext cx="5015951" cy="32021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40B91-A0E6-7FD2-CF2A-0274C773D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86CB9-7BDD-140A-2BE7-C7191E39E0D8}"/>
              </a:ext>
            </a:extLst>
          </p:cNvPr>
          <p:cNvSpPr>
            <a:spLocks noGrp="1"/>
          </p:cNvSpPr>
          <p:nvPr>
            <p:ph type="title"/>
          </p:nvPr>
        </p:nvSpPr>
        <p:spPr>
          <a:xfrm>
            <a:off x="211667" y="2859352"/>
            <a:ext cx="11278369" cy="2019830"/>
          </a:xfrm>
        </p:spPr>
        <p:txBody>
          <a:bodyPr>
            <a:normAutofit fontScale="90000"/>
          </a:bodyPr>
          <a:lstStyle/>
          <a:p>
            <a:pPr algn="ctr"/>
            <a:r>
              <a:rPr lang="en-GB" sz="8800" dirty="0"/>
              <a:t>Sally, Victoria, Andrina &amp; Natalie</a:t>
            </a:r>
            <a:br>
              <a:rPr lang="en-GB" sz="8800" dirty="0"/>
            </a:br>
            <a:br>
              <a:rPr lang="en-GB" sz="8800" dirty="0"/>
            </a:br>
            <a:r>
              <a:rPr lang="en-GB" sz="8800" dirty="0"/>
              <a:t>Thrive Together </a:t>
            </a:r>
            <a:r>
              <a:rPr lang="en-GB" sz="8800" dirty="0" err="1"/>
              <a:t>EYSPH</a:t>
            </a:r>
            <a:br>
              <a:rPr lang="en-GB" sz="8800" dirty="0"/>
            </a:br>
            <a:r>
              <a:rPr lang="en-GB" sz="8800" dirty="0"/>
              <a:t> </a:t>
            </a:r>
            <a:br>
              <a:rPr lang="en-GB" sz="8800" dirty="0"/>
            </a:br>
            <a:endParaRPr lang="en-GB" sz="8800" dirty="0"/>
          </a:p>
        </p:txBody>
      </p:sp>
      <p:sp>
        <p:nvSpPr>
          <p:cNvPr id="16" name="Title 1">
            <a:extLst>
              <a:ext uri="{FF2B5EF4-FFF2-40B4-BE49-F238E27FC236}">
                <a16:creationId xmlns:a16="http://schemas.microsoft.com/office/drawing/2014/main" id="{68A938C1-3D33-BBDB-7715-654E5C2EB0C6}"/>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3148357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85" name="Google Shape;85;p1"/>
          <p:cNvSpPr/>
          <p:nvPr/>
        </p:nvSpPr>
        <p:spPr>
          <a:xfrm rot="-366681">
            <a:off x="-1895861" y="1245878"/>
            <a:ext cx="7428480" cy="4680000"/>
          </a:xfrm>
          <a:custGeom>
            <a:avLst/>
            <a:gdLst/>
            <a:ahLst/>
            <a:cxnLst/>
            <a:rect l="l" t="t" r="r" b="b"/>
            <a:pathLst>
              <a:path w="11142720" h="7020000" extrusionOk="0">
                <a:moveTo>
                  <a:pt x="0" y="0"/>
                </a:moveTo>
                <a:lnTo>
                  <a:pt x="11142720" y="0"/>
                </a:lnTo>
                <a:lnTo>
                  <a:pt x="11142720" y="7020000"/>
                </a:lnTo>
                <a:lnTo>
                  <a:pt x="0" y="7020000"/>
                </a:lnTo>
                <a:lnTo>
                  <a:pt x="0" y="0"/>
                </a:lnTo>
                <a:close/>
              </a:path>
            </a:pathLst>
          </a:custGeom>
          <a:blipFill rotWithShape="1">
            <a:blip r:embed="rId4">
              <a:alphaModFix/>
            </a:blip>
            <a:stretch>
              <a:fillRect l="-30" r="-29"/>
            </a:stretch>
          </a:blipFill>
          <a:ln>
            <a:noFill/>
          </a:ln>
        </p:spPr>
        <p:txBody>
          <a:bodyPr/>
          <a:lstStyle/>
          <a:p>
            <a:endParaRPr lang="en-GB" sz="1200"/>
          </a:p>
        </p:txBody>
      </p:sp>
      <p:sp>
        <p:nvSpPr>
          <p:cNvPr id="86" name="Google Shape;86;p1"/>
          <p:cNvSpPr/>
          <p:nvPr/>
        </p:nvSpPr>
        <p:spPr>
          <a:xfrm>
            <a:off x="2824046" y="1585533"/>
            <a:ext cx="6543909" cy="3686934"/>
          </a:xfrm>
          <a:custGeom>
            <a:avLst/>
            <a:gdLst/>
            <a:ahLst/>
            <a:cxnLst/>
            <a:rect l="l" t="t" r="r" b="b"/>
            <a:pathLst>
              <a:path w="9815864" h="5530401" extrusionOk="0">
                <a:moveTo>
                  <a:pt x="0" y="0"/>
                </a:moveTo>
                <a:lnTo>
                  <a:pt x="9815864" y="0"/>
                </a:lnTo>
                <a:lnTo>
                  <a:pt x="9815864" y="5530402"/>
                </a:lnTo>
                <a:lnTo>
                  <a:pt x="0" y="5530402"/>
                </a:lnTo>
                <a:lnTo>
                  <a:pt x="0" y="0"/>
                </a:lnTo>
                <a:close/>
              </a:path>
            </a:pathLst>
          </a:custGeom>
          <a:blipFill rotWithShape="1">
            <a:blip r:embed="rId5">
              <a:alphaModFix/>
            </a:blip>
            <a:stretch>
              <a:fillRect/>
            </a:stretch>
          </a:blipFill>
          <a:ln>
            <a:noFill/>
          </a:ln>
        </p:spPr>
        <p:txBody>
          <a:bodyPr/>
          <a:lstStyle/>
          <a:p>
            <a:endParaRPr lang="en-GB" sz="1200"/>
          </a:p>
        </p:txBody>
      </p:sp>
      <p:pic>
        <p:nvPicPr>
          <p:cNvPr id="87" name="Google Shape;87;p1"/>
          <p:cNvPicPr preferRelativeResize="0"/>
          <p:nvPr/>
        </p:nvPicPr>
        <p:blipFill>
          <a:blip r:embed="rId6">
            <a:alphaModFix/>
          </a:blip>
          <a:stretch>
            <a:fillRect/>
          </a:stretch>
        </p:blipFill>
        <p:spPr>
          <a:xfrm>
            <a:off x="203200" y="6071756"/>
            <a:ext cx="4029683" cy="670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bd2a3efbd5_0_3"/>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93" name="Google Shape;93;g2bd2a3efbd5_0_3"/>
          <p:cNvSpPr/>
          <p:nvPr/>
        </p:nvSpPr>
        <p:spPr>
          <a:xfrm rot="-369980">
            <a:off x="-1893828" y="1241768"/>
            <a:ext cx="7434351" cy="4683699"/>
          </a:xfrm>
          <a:custGeom>
            <a:avLst/>
            <a:gdLst/>
            <a:ahLst/>
            <a:cxnLst/>
            <a:rect l="l" t="t" r="r" b="b"/>
            <a:pathLst>
              <a:path w="11142720" h="7020000" extrusionOk="0">
                <a:moveTo>
                  <a:pt x="0" y="0"/>
                </a:moveTo>
                <a:lnTo>
                  <a:pt x="11142720" y="0"/>
                </a:lnTo>
                <a:lnTo>
                  <a:pt x="11142720" y="7020000"/>
                </a:lnTo>
                <a:lnTo>
                  <a:pt x="0" y="7020000"/>
                </a:lnTo>
                <a:lnTo>
                  <a:pt x="0" y="0"/>
                </a:lnTo>
                <a:close/>
              </a:path>
            </a:pathLst>
          </a:custGeom>
          <a:blipFill rotWithShape="1">
            <a:blip r:embed="rId4">
              <a:alphaModFix/>
            </a:blip>
            <a:stretch>
              <a:fillRect l="-29" r="-29"/>
            </a:stretch>
          </a:blipFill>
          <a:ln>
            <a:noFill/>
          </a:ln>
        </p:spPr>
        <p:txBody>
          <a:bodyPr/>
          <a:lstStyle/>
          <a:p>
            <a:endParaRPr lang="en-GB" sz="1200"/>
          </a:p>
        </p:txBody>
      </p:sp>
      <p:sp>
        <p:nvSpPr>
          <p:cNvPr id="94" name="Google Shape;94;g2bd2a3efbd5_0_3"/>
          <p:cNvSpPr/>
          <p:nvPr/>
        </p:nvSpPr>
        <p:spPr>
          <a:xfrm>
            <a:off x="3936501" y="219183"/>
            <a:ext cx="3730028" cy="1401035"/>
          </a:xfrm>
          <a:custGeom>
            <a:avLst/>
            <a:gdLst/>
            <a:ahLst/>
            <a:cxnLst/>
            <a:rect l="l" t="t" r="r" b="b"/>
            <a:pathLst>
              <a:path w="9815864" h="5530401" extrusionOk="0">
                <a:moveTo>
                  <a:pt x="0" y="0"/>
                </a:moveTo>
                <a:lnTo>
                  <a:pt x="9815864" y="0"/>
                </a:lnTo>
                <a:lnTo>
                  <a:pt x="9815864" y="5530402"/>
                </a:lnTo>
                <a:lnTo>
                  <a:pt x="0" y="5530402"/>
                </a:lnTo>
                <a:lnTo>
                  <a:pt x="0" y="0"/>
                </a:lnTo>
                <a:close/>
              </a:path>
            </a:pathLst>
          </a:custGeom>
          <a:blipFill rotWithShape="1">
            <a:blip r:embed="rId5">
              <a:alphaModFix/>
            </a:blip>
            <a:stretch>
              <a:fillRect/>
            </a:stretch>
          </a:blipFill>
          <a:ln>
            <a:noFill/>
          </a:ln>
        </p:spPr>
        <p:txBody>
          <a:bodyPr/>
          <a:lstStyle/>
          <a:p>
            <a:endParaRPr lang="en-GB" sz="1200"/>
          </a:p>
        </p:txBody>
      </p:sp>
      <p:sp>
        <p:nvSpPr>
          <p:cNvPr id="95" name="Google Shape;95;g2bd2a3efbd5_0_3"/>
          <p:cNvSpPr txBox="1"/>
          <p:nvPr/>
        </p:nvSpPr>
        <p:spPr>
          <a:xfrm>
            <a:off x="656882" y="1786749"/>
            <a:ext cx="9960317" cy="4524449"/>
          </a:xfrm>
          <a:prstGeom prst="rect">
            <a:avLst/>
          </a:prstGeom>
          <a:solidFill>
            <a:srgbClr val="BFEAF9"/>
          </a:solidFill>
          <a:ln>
            <a:noFill/>
          </a:ln>
        </p:spPr>
        <p:txBody>
          <a:bodyPr spcFirstLastPara="1" wrap="square" lIns="60950" tIns="60950" rIns="60950" bIns="60950" anchor="t" anchorCtr="0">
            <a:noAutofit/>
          </a:bodyPr>
          <a:lstStyle/>
          <a:p>
            <a:endParaRPr sz="733" dirty="0">
              <a:solidFill>
                <a:srgbClr val="222222"/>
              </a:solidFill>
              <a:highlight>
                <a:schemeClr val="lt1"/>
              </a:highlight>
            </a:endParaRPr>
          </a:p>
          <a:p>
            <a:r>
              <a:rPr lang="en-US" sz="2400" b="1" dirty="0">
                <a:solidFill>
                  <a:srgbClr val="222222"/>
                </a:solidFill>
              </a:rPr>
              <a:t>An overview of Key Outcomes:</a:t>
            </a:r>
            <a:endParaRPr sz="2400" b="1" dirty="0">
              <a:solidFill>
                <a:srgbClr val="222222"/>
              </a:solidFill>
            </a:endParaRPr>
          </a:p>
          <a:p>
            <a:endParaRPr sz="1533" dirty="0">
              <a:solidFill>
                <a:srgbClr val="222222"/>
              </a:solidFill>
            </a:endParaRPr>
          </a:p>
          <a:p>
            <a:pPr marL="304815" indent="-279414">
              <a:buClr>
                <a:srgbClr val="222222"/>
              </a:buClr>
              <a:buSzPts val="3000"/>
              <a:buChar char="●"/>
            </a:pPr>
            <a:r>
              <a:rPr lang="en-US" sz="2000" dirty="0">
                <a:solidFill>
                  <a:srgbClr val="222222"/>
                </a:solidFill>
              </a:rPr>
              <a:t>Establish </a:t>
            </a:r>
            <a:r>
              <a:rPr lang="en-US" sz="2000" b="1" dirty="0">
                <a:solidFill>
                  <a:srgbClr val="222222"/>
                </a:solidFill>
              </a:rPr>
              <a:t>a strong hub identity</a:t>
            </a:r>
            <a:r>
              <a:rPr lang="en-US" sz="2000" dirty="0">
                <a:solidFill>
                  <a:srgbClr val="222222"/>
                </a:solidFill>
              </a:rPr>
              <a:t> as a </a:t>
            </a:r>
            <a:r>
              <a:rPr lang="en-US" sz="2000" b="1" dirty="0">
                <a:solidFill>
                  <a:srgbClr val="222222"/>
                </a:solidFill>
              </a:rPr>
              <a:t>trusted EY source</a:t>
            </a:r>
            <a:endParaRPr sz="2000" b="1" dirty="0">
              <a:solidFill>
                <a:srgbClr val="222222"/>
              </a:solidFill>
            </a:endParaRPr>
          </a:p>
          <a:p>
            <a:pPr marL="304815" indent="-279414">
              <a:buClr>
                <a:srgbClr val="222222"/>
              </a:buClr>
              <a:buSzPts val="3000"/>
              <a:buChar char="●"/>
            </a:pPr>
            <a:r>
              <a:rPr lang="en-US" sz="2000" b="1" dirty="0">
                <a:solidFill>
                  <a:srgbClr val="222222"/>
                </a:solidFill>
              </a:rPr>
              <a:t>Match national agendas to local need</a:t>
            </a:r>
            <a:r>
              <a:rPr lang="en-US" sz="2000" dirty="0">
                <a:solidFill>
                  <a:srgbClr val="222222"/>
                </a:solidFill>
              </a:rPr>
              <a:t> - vehicle for 2 way communication</a:t>
            </a:r>
            <a:endParaRPr sz="2000" dirty="0">
              <a:solidFill>
                <a:srgbClr val="222222"/>
              </a:solidFill>
            </a:endParaRPr>
          </a:p>
          <a:p>
            <a:pPr marL="304815" indent="-279414">
              <a:buClr>
                <a:srgbClr val="222222"/>
              </a:buClr>
              <a:buSzPts val="3000"/>
              <a:buChar char="●"/>
            </a:pPr>
            <a:r>
              <a:rPr lang="en-US" sz="2000" b="1" dirty="0">
                <a:solidFill>
                  <a:srgbClr val="222222"/>
                </a:solidFill>
              </a:rPr>
              <a:t>Target most deprived areas</a:t>
            </a:r>
            <a:r>
              <a:rPr lang="en-US" sz="2000" dirty="0">
                <a:solidFill>
                  <a:srgbClr val="222222"/>
                </a:solidFill>
              </a:rPr>
              <a:t> to distill practice</a:t>
            </a:r>
            <a:endParaRPr sz="2000" dirty="0">
              <a:solidFill>
                <a:srgbClr val="222222"/>
              </a:solidFill>
            </a:endParaRPr>
          </a:p>
          <a:p>
            <a:pPr marL="304815" indent="-279414">
              <a:buClr>
                <a:srgbClr val="222222"/>
              </a:buClr>
              <a:buSzPts val="3000"/>
              <a:buChar char="●"/>
            </a:pPr>
            <a:r>
              <a:rPr lang="en-US" sz="2000" b="1" dirty="0">
                <a:solidFill>
                  <a:srgbClr val="222222"/>
                </a:solidFill>
              </a:rPr>
              <a:t>Unite and celebrate the sector in our area</a:t>
            </a:r>
            <a:r>
              <a:rPr lang="en-US" sz="2000" dirty="0">
                <a:solidFill>
                  <a:srgbClr val="222222"/>
                </a:solidFill>
              </a:rPr>
              <a:t>, removing barriers and creating opportunities to flourish</a:t>
            </a:r>
            <a:endParaRPr sz="2000" dirty="0">
              <a:solidFill>
                <a:srgbClr val="222222"/>
              </a:solidFill>
            </a:endParaRPr>
          </a:p>
          <a:p>
            <a:pPr marL="304815" indent="-279414">
              <a:buClr>
                <a:srgbClr val="222222"/>
              </a:buClr>
              <a:buSzPts val="3000"/>
              <a:buChar char="●"/>
            </a:pPr>
            <a:r>
              <a:rPr lang="en-US" sz="2000" b="1" dirty="0">
                <a:solidFill>
                  <a:srgbClr val="222222"/>
                </a:solidFill>
              </a:rPr>
              <a:t>Target communications for busy educators</a:t>
            </a:r>
            <a:endParaRPr sz="2000" b="1" dirty="0">
              <a:solidFill>
                <a:srgbClr val="222222"/>
              </a:solidFill>
            </a:endParaRPr>
          </a:p>
          <a:p>
            <a:pPr marL="304815" indent="-279414">
              <a:buClr>
                <a:srgbClr val="222222"/>
              </a:buClr>
              <a:buSzPts val="3000"/>
              <a:buChar char="●"/>
            </a:pPr>
            <a:r>
              <a:rPr lang="en-US" sz="2000" b="1" dirty="0">
                <a:solidFill>
                  <a:schemeClr val="dk1"/>
                </a:solidFill>
              </a:rPr>
              <a:t>Move early into all LA areas within our reach</a:t>
            </a:r>
            <a:r>
              <a:rPr lang="en-US" sz="2000" dirty="0">
                <a:solidFill>
                  <a:schemeClr val="dk1"/>
                </a:solidFill>
              </a:rPr>
              <a:t> through LA Leads, to build trust and establish relationships for </a:t>
            </a:r>
            <a:r>
              <a:rPr lang="en-US" sz="2000" b="1" dirty="0">
                <a:solidFill>
                  <a:schemeClr val="dk1"/>
                </a:solidFill>
              </a:rPr>
              <a:t>greater SPH impact.</a:t>
            </a:r>
            <a:endParaRPr sz="2000" b="1" dirty="0">
              <a:solidFill>
                <a:schemeClr val="dk1"/>
              </a:solidFill>
            </a:endParaRPr>
          </a:p>
          <a:p>
            <a:endParaRPr sz="2000" i="1" dirty="0">
              <a:solidFill>
                <a:schemeClr val="dk1"/>
              </a:solidFill>
            </a:endParaRPr>
          </a:p>
          <a:p>
            <a:pPr marL="304815"/>
            <a:r>
              <a:rPr lang="en-US" sz="2000" b="1" i="1" dirty="0">
                <a:solidFill>
                  <a:schemeClr val="dk1"/>
                </a:solidFill>
              </a:rPr>
              <a:t>…Thrive Together SPH is being </a:t>
            </a:r>
            <a:r>
              <a:rPr lang="en-US" sz="2000" b="1" i="1" dirty="0" err="1">
                <a:solidFill>
                  <a:schemeClr val="dk1"/>
                </a:solidFill>
              </a:rPr>
              <a:t>recognised</a:t>
            </a:r>
            <a:r>
              <a:rPr lang="en-US" sz="2000" b="1" i="1" dirty="0">
                <a:solidFill>
                  <a:schemeClr val="dk1"/>
                </a:solidFill>
              </a:rPr>
              <a:t> as a trusted source for EY in the system, in a relatively short space of time.</a:t>
            </a:r>
            <a:endParaRPr sz="2000" b="1" i="1" dirty="0">
              <a:solidFill>
                <a:schemeClr val="dk1"/>
              </a:solidFill>
            </a:endParaRPr>
          </a:p>
          <a:p>
            <a:pPr>
              <a:buClr>
                <a:schemeClr val="dk1"/>
              </a:buClr>
              <a:buSzPts val="1100"/>
            </a:pPr>
            <a:endParaRPr sz="733" i="1" dirty="0">
              <a:solidFill>
                <a:schemeClr val="dk1"/>
              </a:solidFill>
            </a:endParaRPr>
          </a:p>
          <a:p>
            <a:endParaRPr sz="2133"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01" name="Google Shape;101;p2"/>
          <p:cNvSpPr/>
          <p:nvPr/>
        </p:nvSpPr>
        <p:spPr>
          <a:xfrm rot="-366681">
            <a:off x="-1895861" y="1245878"/>
            <a:ext cx="7428480" cy="4680000"/>
          </a:xfrm>
          <a:custGeom>
            <a:avLst/>
            <a:gdLst/>
            <a:ahLst/>
            <a:cxnLst/>
            <a:rect l="l" t="t" r="r" b="b"/>
            <a:pathLst>
              <a:path w="11142720" h="7020000" extrusionOk="0">
                <a:moveTo>
                  <a:pt x="0" y="0"/>
                </a:moveTo>
                <a:lnTo>
                  <a:pt x="11142720" y="0"/>
                </a:lnTo>
                <a:lnTo>
                  <a:pt x="11142720" y="7020000"/>
                </a:lnTo>
                <a:lnTo>
                  <a:pt x="0" y="7020000"/>
                </a:lnTo>
                <a:lnTo>
                  <a:pt x="0" y="0"/>
                </a:lnTo>
                <a:close/>
              </a:path>
            </a:pathLst>
          </a:custGeom>
          <a:blipFill rotWithShape="1">
            <a:blip r:embed="rId4">
              <a:alphaModFix/>
            </a:blip>
            <a:stretch>
              <a:fillRect l="-30" r="-29"/>
            </a:stretch>
          </a:blipFill>
          <a:ln>
            <a:noFill/>
          </a:ln>
        </p:spPr>
        <p:txBody>
          <a:bodyPr/>
          <a:lstStyle/>
          <a:p>
            <a:endParaRPr lang="en-GB" sz="1200"/>
          </a:p>
        </p:txBody>
      </p:sp>
      <p:sp>
        <p:nvSpPr>
          <p:cNvPr id="102" name="Google Shape;102;p2"/>
          <p:cNvSpPr txBox="1"/>
          <p:nvPr/>
        </p:nvSpPr>
        <p:spPr>
          <a:xfrm>
            <a:off x="367401" y="2453180"/>
            <a:ext cx="6093799" cy="1914883"/>
          </a:xfrm>
          <a:prstGeom prst="rect">
            <a:avLst/>
          </a:prstGeom>
          <a:noFill/>
          <a:ln>
            <a:noFill/>
          </a:ln>
        </p:spPr>
        <p:txBody>
          <a:bodyPr spcFirstLastPara="1" wrap="square" lIns="0" tIns="0" rIns="0" bIns="0" anchor="t" anchorCtr="0">
            <a:spAutoFit/>
          </a:bodyPr>
          <a:lstStyle/>
          <a:p>
            <a:pPr algn="ctr">
              <a:lnSpc>
                <a:spcPct val="140009"/>
              </a:lnSpc>
            </a:pPr>
            <a:r>
              <a:rPr lang="en-US" sz="4444" b="1">
                <a:solidFill>
                  <a:srgbClr val="000000"/>
                </a:solidFill>
                <a:latin typeface="Poppins"/>
                <a:ea typeface="Poppins"/>
                <a:cs typeface="Poppins"/>
                <a:sym typeface="Poppins"/>
              </a:rPr>
              <a:t>Demographics of our</a:t>
            </a:r>
            <a:endParaRPr sz="1200"/>
          </a:p>
          <a:p>
            <a:pPr algn="ctr">
              <a:lnSpc>
                <a:spcPct val="140009"/>
              </a:lnSpc>
            </a:pPr>
            <a:r>
              <a:rPr lang="en-US" sz="4444" b="1">
                <a:solidFill>
                  <a:srgbClr val="000000"/>
                </a:solidFill>
                <a:latin typeface="Poppins"/>
                <a:ea typeface="Poppins"/>
                <a:cs typeface="Poppins"/>
                <a:sym typeface="Poppins"/>
              </a:rPr>
              <a:t>Hub area</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b70633dbc9_0_8"/>
          <p:cNvSpPr/>
          <p:nvPr/>
        </p:nvSpPr>
        <p:spPr>
          <a:xfrm>
            <a:off x="168133" y="5064800"/>
            <a:ext cx="2390200" cy="1505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a:endParaRPr sz="1200">
              <a:latin typeface="Calibri"/>
              <a:ea typeface="Calibri"/>
              <a:cs typeface="Calibri"/>
              <a:sym typeface="Calibri"/>
            </a:endParaRPr>
          </a:p>
        </p:txBody>
      </p:sp>
      <p:sp>
        <p:nvSpPr>
          <p:cNvPr id="108" name="Google Shape;108;g2b70633dbc9_0_8"/>
          <p:cNvSpPr/>
          <p:nvPr/>
        </p:nvSpPr>
        <p:spPr>
          <a:xfrm>
            <a:off x="2807800" y="2496800"/>
            <a:ext cx="3306200" cy="1505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a:endParaRPr sz="1200">
              <a:highlight>
                <a:srgbClr val="A2C4C9"/>
              </a:highlight>
              <a:latin typeface="Calibri"/>
              <a:ea typeface="Calibri"/>
              <a:cs typeface="Calibri"/>
              <a:sym typeface="Calibri"/>
            </a:endParaRPr>
          </a:p>
        </p:txBody>
      </p:sp>
      <p:sp>
        <p:nvSpPr>
          <p:cNvPr id="109" name="Google Shape;109;g2b70633dbc9_0_8"/>
          <p:cNvSpPr/>
          <p:nvPr/>
        </p:nvSpPr>
        <p:spPr>
          <a:xfrm>
            <a:off x="50800" y="50800"/>
            <a:ext cx="12131040" cy="672084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10" name="Google Shape;110;g2b70633dbc9_0_8"/>
          <p:cNvSpPr txBox="1"/>
          <p:nvPr/>
        </p:nvSpPr>
        <p:spPr>
          <a:xfrm>
            <a:off x="9258069" y="6325783"/>
            <a:ext cx="262120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11" name="Google Shape;111;g2b70633dbc9_0_8"/>
          <p:cNvSpPr txBox="1"/>
          <p:nvPr/>
        </p:nvSpPr>
        <p:spPr>
          <a:xfrm>
            <a:off x="219717" y="407984"/>
            <a:ext cx="8819200" cy="1048557"/>
          </a:xfrm>
          <a:prstGeom prst="rect">
            <a:avLst/>
          </a:prstGeom>
          <a:noFill/>
          <a:ln>
            <a:noFill/>
          </a:ln>
        </p:spPr>
        <p:txBody>
          <a:bodyPr spcFirstLastPara="1" wrap="square" lIns="0" tIns="0" rIns="0" bIns="0" anchor="t" anchorCtr="0">
            <a:spAutoFit/>
          </a:bodyPr>
          <a:lstStyle/>
          <a:p>
            <a:pPr algn="ctr">
              <a:lnSpc>
                <a:spcPct val="140000"/>
              </a:lnSpc>
            </a:pPr>
            <a:r>
              <a:rPr lang="en-US" sz="4600" b="1">
                <a:latin typeface="Poppins"/>
                <a:ea typeface="Poppins"/>
                <a:cs typeface="Poppins"/>
                <a:sym typeface="Poppins"/>
              </a:rPr>
              <a:t>Targeting those most in need</a:t>
            </a:r>
            <a:r>
              <a:rPr lang="en-US" sz="4867" b="1">
                <a:latin typeface="Poppins"/>
                <a:ea typeface="Poppins"/>
                <a:cs typeface="Poppins"/>
                <a:sym typeface="Poppins"/>
              </a:rPr>
              <a:t> </a:t>
            </a:r>
            <a:endParaRPr sz="1200"/>
          </a:p>
        </p:txBody>
      </p:sp>
      <p:graphicFrame>
        <p:nvGraphicFramePr>
          <p:cNvPr id="112" name="Google Shape;112;g2b70633dbc9_0_8"/>
          <p:cNvGraphicFramePr/>
          <p:nvPr/>
        </p:nvGraphicFramePr>
        <p:xfrm>
          <a:off x="6428800" y="2047433"/>
          <a:ext cx="5127216" cy="3806707"/>
        </p:xfrm>
        <a:graphic>
          <a:graphicData uri="http://schemas.openxmlformats.org/drawingml/2006/table">
            <a:tbl>
              <a:tblPr>
                <a:noFill/>
              </a:tblPr>
              <a:tblGrid>
                <a:gridCol w="1848400">
                  <a:extLst>
                    <a:ext uri="{9D8B030D-6E8A-4147-A177-3AD203B41FA5}">
                      <a16:colId xmlns:a16="http://schemas.microsoft.com/office/drawing/2014/main" val="20000"/>
                    </a:ext>
                  </a:extLst>
                </a:gridCol>
                <a:gridCol w="1469583">
                  <a:extLst>
                    <a:ext uri="{9D8B030D-6E8A-4147-A177-3AD203B41FA5}">
                      <a16:colId xmlns:a16="http://schemas.microsoft.com/office/drawing/2014/main" val="20001"/>
                    </a:ext>
                  </a:extLst>
                </a:gridCol>
                <a:gridCol w="1809233">
                  <a:extLst>
                    <a:ext uri="{9D8B030D-6E8A-4147-A177-3AD203B41FA5}">
                      <a16:colId xmlns:a16="http://schemas.microsoft.com/office/drawing/2014/main" val="20002"/>
                    </a:ext>
                  </a:extLst>
                </a:gridCol>
              </a:tblGrid>
              <a:tr h="492167">
                <a:tc>
                  <a:txBody>
                    <a:bodyPr/>
                    <a:lstStyle/>
                    <a:p>
                      <a:pPr marL="0" lvl="0" indent="0" algn="l" rtl="0">
                        <a:lnSpc>
                          <a:spcPct val="115000"/>
                        </a:lnSpc>
                        <a:spcBef>
                          <a:spcPts val="0"/>
                        </a:spcBef>
                        <a:spcAft>
                          <a:spcPts val="0"/>
                        </a:spcAft>
                        <a:buNone/>
                      </a:pPr>
                      <a:r>
                        <a:rPr lang="en-US" sz="1200" b="1">
                          <a:solidFill>
                            <a:srgbClr val="236292"/>
                          </a:solidFill>
                          <a:latin typeface="Trebuchet MS"/>
                          <a:ea typeface="Trebuchet MS"/>
                          <a:cs typeface="Trebuchet MS"/>
                          <a:sym typeface="Trebuchet MS"/>
                        </a:rPr>
                        <a:t>Deprivation ranking </a:t>
                      </a:r>
                      <a:endParaRPr sz="1200" b="1">
                        <a:solidFill>
                          <a:srgbClr val="236292"/>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b="1">
                          <a:solidFill>
                            <a:srgbClr val="236292"/>
                          </a:solidFill>
                          <a:latin typeface="Trebuchet MS"/>
                          <a:ea typeface="Trebuchet MS"/>
                          <a:cs typeface="Trebuchet MS"/>
                          <a:sym typeface="Trebuchet MS"/>
                        </a:rPr>
                        <a:t>National ranking</a:t>
                      </a:r>
                      <a:endParaRPr sz="1200" b="1">
                        <a:solidFill>
                          <a:srgbClr val="236292"/>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b="1">
                          <a:solidFill>
                            <a:srgbClr val="236292"/>
                          </a:solidFill>
                          <a:latin typeface="Trebuchet MS"/>
                          <a:ea typeface="Trebuchet MS"/>
                          <a:cs typeface="Trebuchet MS"/>
                          <a:sym typeface="Trebuchet MS"/>
                        </a:rPr>
                        <a:t>% of LSOAs in %10 Most deprived </a:t>
                      </a:r>
                      <a:endParaRPr sz="1200" b="1">
                        <a:solidFill>
                          <a:srgbClr val="236292"/>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34917">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Sandwell </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8th </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20%</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extLst>
                  <a:ext uri="{0D108BD9-81ED-4DB2-BD59-A6C34878D82A}">
                    <a16:rowId xmlns:a16="http://schemas.microsoft.com/office/drawing/2014/main" val="10001"/>
                  </a:ext>
                </a:extLst>
              </a:tr>
              <a:tr h="434917">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Stoke-on-Trent</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2000" baseline="30000">
                          <a:solidFill>
                            <a:srgbClr val="002060"/>
                          </a:solidFill>
                          <a:latin typeface="Trebuchet MS"/>
                          <a:ea typeface="Trebuchet MS"/>
                          <a:cs typeface="Trebuchet MS"/>
                          <a:sym typeface="Trebuchet MS"/>
                        </a:rPr>
                        <a:t>13th</a:t>
                      </a:r>
                      <a:endParaRPr sz="2000" baseline="300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32%</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extLst>
                  <a:ext uri="{0D108BD9-81ED-4DB2-BD59-A6C34878D82A}">
                    <a16:rowId xmlns:a16="http://schemas.microsoft.com/office/drawing/2014/main" val="10002"/>
                  </a:ext>
                </a:extLst>
              </a:tr>
              <a:tr h="434917">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Wolverhampton </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16th</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21%</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extLst>
                  <a:ext uri="{0D108BD9-81ED-4DB2-BD59-A6C34878D82A}">
                    <a16:rowId xmlns:a16="http://schemas.microsoft.com/office/drawing/2014/main" val="10003"/>
                  </a:ext>
                </a:extLst>
              </a:tr>
              <a:tr h="464023">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Walsall</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26th</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26th (3rd largest increase nationally)</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FE0F5"/>
                    </a:solidFill>
                  </a:tcPr>
                </a:tc>
                <a:extLst>
                  <a:ext uri="{0D108BD9-81ED-4DB2-BD59-A6C34878D82A}">
                    <a16:rowId xmlns:a16="http://schemas.microsoft.com/office/drawing/2014/main" val="10004"/>
                  </a:ext>
                </a:extLst>
              </a:tr>
              <a:tr h="370283">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Telford &amp; Wrekin</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71st</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17%</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extLst>
                  <a:ext uri="{0D108BD9-81ED-4DB2-BD59-A6C34878D82A}">
                    <a16:rowId xmlns:a16="http://schemas.microsoft.com/office/drawing/2014/main" val="10005"/>
                  </a:ext>
                </a:extLst>
              </a:tr>
              <a:tr h="370283">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Dudley</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74th </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11%</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EAF9"/>
                    </a:solidFill>
                  </a:tcPr>
                </a:tc>
                <a:extLst>
                  <a:ext uri="{0D108BD9-81ED-4DB2-BD59-A6C34878D82A}">
                    <a16:rowId xmlns:a16="http://schemas.microsoft.com/office/drawing/2014/main" val="10006"/>
                  </a:ext>
                </a:extLst>
              </a:tr>
              <a:tr h="370283">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Shropshire</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100th</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34917">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Staffordshire</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115</a:t>
                      </a:r>
                      <a:r>
                        <a:rPr lang="en-US" sz="2000" baseline="30000">
                          <a:solidFill>
                            <a:srgbClr val="002060"/>
                          </a:solidFill>
                          <a:latin typeface="Trebuchet MS"/>
                          <a:ea typeface="Trebuchet MS"/>
                          <a:cs typeface="Trebuchet MS"/>
                          <a:sym typeface="Trebuchet MS"/>
                        </a:rPr>
                        <a:t>th</a:t>
                      </a:r>
                      <a:endParaRPr sz="2000" baseline="300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a:solidFill>
                            <a:srgbClr val="002060"/>
                          </a:solidFill>
                          <a:latin typeface="Trebuchet MS"/>
                          <a:ea typeface="Trebuchet MS"/>
                          <a:cs typeface="Trebuchet MS"/>
                          <a:sym typeface="Trebuchet MS"/>
                        </a:rPr>
                        <a:t>0%</a:t>
                      </a:r>
                      <a:endParaRPr sz="1200">
                        <a:solidFill>
                          <a:srgbClr val="002060"/>
                        </a:solidFill>
                        <a:latin typeface="Trebuchet MS"/>
                        <a:ea typeface="Trebuchet MS"/>
                        <a:cs typeface="Trebuchet MS"/>
                        <a:sym typeface="Trebuchet MS"/>
                      </a:endParaRPr>
                    </a:p>
                  </a:txBody>
                  <a:tcPr marL="60967" marR="60967" marT="30483" marB="30483">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13" name="Google Shape;113;g2b70633dbc9_0_8"/>
          <p:cNvPicPr preferRelativeResize="0"/>
          <p:nvPr/>
        </p:nvPicPr>
        <p:blipFill>
          <a:blip r:embed="rId4">
            <a:alphaModFix/>
          </a:blip>
          <a:stretch>
            <a:fillRect/>
          </a:stretch>
        </p:blipFill>
        <p:spPr>
          <a:xfrm>
            <a:off x="219717" y="2069132"/>
            <a:ext cx="2621200" cy="2719743"/>
          </a:xfrm>
          <a:prstGeom prst="rect">
            <a:avLst/>
          </a:prstGeom>
          <a:noFill/>
          <a:ln>
            <a:noFill/>
          </a:ln>
        </p:spPr>
      </p:pic>
      <p:sp>
        <p:nvSpPr>
          <p:cNvPr id="114" name="Google Shape;114;g2b70633dbc9_0_8"/>
          <p:cNvSpPr txBox="1"/>
          <p:nvPr/>
        </p:nvSpPr>
        <p:spPr>
          <a:xfrm>
            <a:off x="2894059" y="2539600"/>
            <a:ext cx="3214000" cy="1650112"/>
          </a:xfrm>
          <a:prstGeom prst="rect">
            <a:avLst/>
          </a:prstGeom>
          <a:noFill/>
          <a:ln>
            <a:noFill/>
          </a:ln>
        </p:spPr>
        <p:txBody>
          <a:bodyPr spcFirstLastPara="1" wrap="square" lIns="60950" tIns="60950" rIns="60950" bIns="60950" anchor="t" anchorCtr="0">
            <a:spAutoFit/>
          </a:bodyPr>
          <a:lstStyle/>
          <a:p>
            <a:pPr algn="ctr">
              <a:lnSpc>
                <a:spcPct val="115000"/>
              </a:lnSpc>
              <a:spcBef>
                <a:spcPts val="800"/>
              </a:spcBef>
              <a:spcAft>
                <a:spcPts val="800"/>
              </a:spcAft>
            </a:pPr>
            <a:r>
              <a:rPr lang="en-US" sz="1067">
                <a:latin typeface="Open Sans"/>
                <a:ea typeface="Open Sans"/>
                <a:cs typeface="Open Sans"/>
                <a:sym typeface="Open Sans"/>
              </a:rPr>
              <a:t>“I really liked how the Hub delivered open days at Ryders Hayes and Fullbrook Nursery. This brought the SPH to life and developed people's confidence that the SPH itself was rooted in secure evidence informed practice at the core, building the SPH's reputation as a trusted source”. </a:t>
            </a:r>
            <a:r>
              <a:rPr lang="en-US" sz="1067" b="1">
                <a:latin typeface="Open Sans"/>
                <a:ea typeface="Open Sans"/>
                <a:cs typeface="Open Sans"/>
                <a:sym typeface="Open Sans"/>
              </a:rPr>
              <a:t>Helen Gibson, Staffordshire</a:t>
            </a:r>
            <a:endParaRPr sz="1067" b="1">
              <a:latin typeface="Open Sans"/>
              <a:ea typeface="Open Sans"/>
              <a:cs typeface="Open Sans"/>
              <a:sym typeface="Open Sans"/>
            </a:endParaRPr>
          </a:p>
        </p:txBody>
      </p:sp>
      <p:sp>
        <p:nvSpPr>
          <p:cNvPr id="115" name="Google Shape;115;g2b70633dbc9_0_8"/>
          <p:cNvSpPr/>
          <p:nvPr/>
        </p:nvSpPr>
        <p:spPr>
          <a:xfrm>
            <a:off x="2740767" y="4421767"/>
            <a:ext cx="3306200" cy="14202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a:endParaRPr sz="1200">
              <a:latin typeface="Calibri"/>
              <a:ea typeface="Calibri"/>
              <a:cs typeface="Calibri"/>
              <a:sym typeface="Calibri"/>
            </a:endParaRPr>
          </a:p>
        </p:txBody>
      </p:sp>
      <p:sp>
        <p:nvSpPr>
          <p:cNvPr id="116" name="Google Shape;116;g2b70633dbc9_0_8"/>
          <p:cNvSpPr txBox="1"/>
          <p:nvPr/>
        </p:nvSpPr>
        <p:spPr>
          <a:xfrm>
            <a:off x="2804633" y="4451967"/>
            <a:ext cx="3214000" cy="1531296"/>
          </a:xfrm>
          <a:prstGeom prst="rect">
            <a:avLst/>
          </a:prstGeom>
          <a:noFill/>
          <a:ln>
            <a:noFill/>
          </a:ln>
        </p:spPr>
        <p:txBody>
          <a:bodyPr spcFirstLastPara="1" wrap="square" lIns="60950" tIns="60950" rIns="60950" bIns="60950" anchor="t" anchorCtr="0">
            <a:spAutoFit/>
          </a:bodyPr>
          <a:lstStyle/>
          <a:p>
            <a:pPr>
              <a:lnSpc>
                <a:spcPct val="115000"/>
              </a:lnSpc>
              <a:spcBef>
                <a:spcPts val="800"/>
              </a:spcBef>
              <a:spcAft>
                <a:spcPts val="800"/>
              </a:spcAft>
            </a:pPr>
            <a:r>
              <a:rPr lang="en-US" sz="1133">
                <a:latin typeface="Libre Franklin"/>
                <a:ea typeface="Libre Franklin"/>
                <a:cs typeface="Libre Franklin"/>
                <a:sym typeface="Libre Franklin"/>
              </a:rPr>
              <a:t>“Telford and Wrekin have been engaging with the Thrive Stronger Practice Hub for 6 months, this has been a very positive experience leading to plentiful CPD opportunities for our EY practitioners.” </a:t>
            </a:r>
            <a:r>
              <a:rPr lang="en-US" sz="1133" b="1">
                <a:latin typeface="Libre Franklin"/>
                <a:ea typeface="Libre Franklin"/>
                <a:cs typeface="Libre Franklin"/>
                <a:sym typeface="Libre Franklin"/>
              </a:rPr>
              <a:t>Lisa Seymour, Telford</a:t>
            </a:r>
            <a:endParaRPr sz="1133" b="1">
              <a:latin typeface="Libre Franklin"/>
              <a:ea typeface="Libre Franklin"/>
              <a:cs typeface="Libre Franklin"/>
              <a:sym typeface="Libre Franklin"/>
            </a:endParaRPr>
          </a:p>
        </p:txBody>
      </p:sp>
      <p:sp>
        <p:nvSpPr>
          <p:cNvPr id="117" name="Google Shape;117;g2b70633dbc9_0_8"/>
          <p:cNvSpPr txBox="1"/>
          <p:nvPr/>
        </p:nvSpPr>
        <p:spPr>
          <a:xfrm>
            <a:off x="119033" y="5052684"/>
            <a:ext cx="2390200" cy="1650112"/>
          </a:xfrm>
          <a:prstGeom prst="rect">
            <a:avLst/>
          </a:prstGeom>
          <a:noFill/>
          <a:ln>
            <a:noFill/>
          </a:ln>
        </p:spPr>
        <p:txBody>
          <a:bodyPr spcFirstLastPara="1" wrap="square" lIns="60950" tIns="60950" rIns="60950" bIns="60950" anchor="t" anchorCtr="0">
            <a:spAutoFit/>
          </a:bodyPr>
          <a:lstStyle/>
          <a:p>
            <a:pPr algn="ctr">
              <a:lnSpc>
                <a:spcPct val="115000"/>
              </a:lnSpc>
              <a:spcBef>
                <a:spcPts val="800"/>
              </a:spcBef>
              <a:spcAft>
                <a:spcPts val="800"/>
              </a:spcAft>
            </a:pPr>
            <a:r>
              <a:rPr lang="en-US" sz="1067">
                <a:latin typeface="Open Sans"/>
                <a:ea typeface="Open Sans"/>
                <a:cs typeface="Open Sans"/>
                <a:sym typeface="Open Sans"/>
              </a:rPr>
              <a:t>“This has been the best recovery programme I have been involved with because it leads to measurable improved outcomes for Walsall (and other) children and improved professionalism in the workforce” </a:t>
            </a:r>
            <a:r>
              <a:rPr lang="en-US" sz="1067" b="1">
                <a:latin typeface="Open Sans"/>
                <a:ea typeface="Open Sans"/>
                <a:cs typeface="Open Sans"/>
                <a:sym typeface="Open Sans"/>
              </a:rPr>
              <a:t>Nicola Hart,Walsall.</a:t>
            </a:r>
            <a:endParaRPr sz="1067" b="1">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bcda6886d7_0_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23" name="Google Shape;123;g2bcda6886d7_0_2"/>
          <p:cNvSpPr txBox="1"/>
          <p:nvPr/>
        </p:nvSpPr>
        <p:spPr>
          <a:xfrm>
            <a:off x="9258069" y="6325783"/>
            <a:ext cx="262120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24" name="Google Shape;124;g2bcda6886d7_0_2"/>
          <p:cNvSpPr txBox="1"/>
          <p:nvPr/>
        </p:nvSpPr>
        <p:spPr>
          <a:xfrm>
            <a:off x="-154333" y="249634"/>
            <a:ext cx="9412400" cy="2097113"/>
          </a:xfrm>
          <a:prstGeom prst="rect">
            <a:avLst/>
          </a:prstGeom>
          <a:noFill/>
          <a:ln>
            <a:noFill/>
          </a:ln>
        </p:spPr>
        <p:txBody>
          <a:bodyPr spcFirstLastPara="1" wrap="square" lIns="0" tIns="0" rIns="0" bIns="0" anchor="t" anchorCtr="0">
            <a:spAutoFit/>
          </a:bodyPr>
          <a:lstStyle/>
          <a:p>
            <a:pPr algn="ctr">
              <a:lnSpc>
                <a:spcPct val="140000"/>
              </a:lnSpc>
            </a:pPr>
            <a:r>
              <a:rPr lang="en-US" sz="4867" b="1">
                <a:solidFill>
                  <a:srgbClr val="000000"/>
                </a:solidFill>
                <a:latin typeface="Poppins"/>
                <a:ea typeface="Poppins"/>
                <a:cs typeface="Poppins"/>
                <a:sym typeface="Poppins"/>
              </a:rPr>
              <a:t>Early contact with LA Leads </a:t>
            </a:r>
            <a:endParaRPr sz="4867" b="1">
              <a:solidFill>
                <a:srgbClr val="000000"/>
              </a:solidFill>
              <a:latin typeface="Poppins"/>
              <a:ea typeface="Poppins"/>
              <a:cs typeface="Poppins"/>
              <a:sym typeface="Poppins"/>
            </a:endParaRPr>
          </a:p>
          <a:p>
            <a:pPr algn="ctr">
              <a:lnSpc>
                <a:spcPct val="140000"/>
              </a:lnSpc>
            </a:pPr>
            <a:r>
              <a:rPr lang="en-US" sz="4867" b="1">
                <a:solidFill>
                  <a:srgbClr val="000000"/>
                </a:solidFill>
                <a:latin typeface="Poppins"/>
                <a:ea typeface="Poppins"/>
                <a:cs typeface="Poppins"/>
                <a:sym typeface="Poppins"/>
              </a:rPr>
              <a:t>&amp; Establishing Trust</a:t>
            </a:r>
            <a:endParaRPr sz="1200"/>
          </a:p>
        </p:txBody>
      </p:sp>
      <p:sp>
        <p:nvSpPr>
          <p:cNvPr id="125" name="Google Shape;125;g2bcda6886d7_0_2"/>
          <p:cNvSpPr txBox="1"/>
          <p:nvPr/>
        </p:nvSpPr>
        <p:spPr>
          <a:xfrm>
            <a:off x="221733" y="2133600"/>
            <a:ext cx="4382000" cy="2762200"/>
          </a:xfrm>
          <a:prstGeom prst="rect">
            <a:avLst/>
          </a:prstGeom>
          <a:noFill/>
          <a:ln>
            <a:noFill/>
          </a:ln>
        </p:spPr>
        <p:txBody>
          <a:bodyPr spcFirstLastPara="1" wrap="square" lIns="60950" tIns="60950" rIns="60950" bIns="60950" anchor="t" anchorCtr="0">
            <a:noAutofit/>
          </a:bodyPr>
          <a:lstStyle/>
          <a:p>
            <a:r>
              <a:rPr lang="en-US" sz="2133">
                <a:solidFill>
                  <a:schemeClr val="dk1"/>
                </a:solidFill>
                <a:latin typeface="Calibri"/>
                <a:ea typeface="Calibri"/>
                <a:cs typeface="Calibri"/>
                <a:sym typeface="Calibri"/>
              </a:rPr>
              <a:t>Early February 2023, met with the LA leads to establish our role and understand their needs. </a:t>
            </a:r>
            <a:endParaRPr sz="2133">
              <a:solidFill>
                <a:schemeClr val="dk1"/>
              </a:solidFill>
              <a:latin typeface="Calibri"/>
              <a:ea typeface="Calibri"/>
              <a:cs typeface="Calibri"/>
              <a:sym typeface="Calibri"/>
            </a:endParaRPr>
          </a:p>
          <a:p>
            <a:endParaRPr sz="1267">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Continue to nurture these trusting, professional collaborative relationships. </a:t>
            </a:r>
            <a:endParaRPr sz="2133">
              <a:solidFill>
                <a:schemeClr val="dk1"/>
              </a:solidFill>
              <a:latin typeface="Calibri"/>
              <a:ea typeface="Calibri"/>
              <a:cs typeface="Calibri"/>
              <a:sym typeface="Calibri"/>
            </a:endParaRPr>
          </a:p>
          <a:p>
            <a:endParaRPr sz="1267">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Attended regular network meetings and conferences across the region. </a:t>
            </a:r>
            <a:endParaRPr sz="2133">
              <a:solidFill>
                <a:schemeClr val="dk1"/>
              </a:solidFill>
              <a:latin typeface="Calibri"/>
              <a:ea typeface="Calibri"/>
              <a:cs typeface="Calibri"/>
              <a:sym typeface="Calibri"/>
            </a:endParaRPr>
          </a:p>
          <a:p>
            <a:endParaRPr sz="1267">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Offered support to settings across the entire reach area in many different forms, both remotely and face to face. </a:t>
            </a:r>
            <a:endParaRPr sz="2133">
              <a:solidFill>
                <a:schemeClr val="dk1"/>
              </a:solidFill>
              <a:latin typeface="Calibri"/>
              <a:ea typeface="Calibri"/>
              <a:cs typeface="Calibri"/>
              <a:sym typeface="Calibri"/>
            </a:endParaRPr>
          </a:p>
        </p:txBody>
      </p:sp>
      <p:sp>
        <p:nvSpPr>
          <p:cNvPr id="126" name="Google Shape;126;g2bcda6886d7_0_2"/>
          <p:cNvSpPr txBox="1"/>
          <p:nvPr/>
        </p:nvSpPr>
        <p:spPr>
          <a:xfrm>
            <a:off x="7983667" y="2286000"/>
            <a:ext cx="3895600" cy="2762200"/>
          </a:xfrm>
          <a:prstGeom prst="rect">
            <a:avLst/>
          </a:prstGeom>
          <a:noFill/>
          <a:ln>
            <a:noFill/>
          </a:ln>
        </p:spPr>
        <p:txBody>
          <a:bodyPr spcFirstLastPara="1" wrap="square" lIns="60950" tIns="60950" rIns="60950" bIns="60950" anchor="t" anchorCtr="0">
            <a:noAutofit/>
          </a:bodyPr>
          <a:lstStyle/>
          <a:p>
            <a:r>
              <a:rPr lang="en-US" sz="2133">
                <a:solidFill>
                  <a:schemeClr val="dk1"/>
                </a:solidFill>
                <a:latin typeface="Calibri"/>
                <a:ea typeface="Calibri"/>
                <a:cs typeface="Calibri"/>
                <a:sym typeface="Calibri"/>
              </a:rPr>
              <a:t>Used local intelligence to write 3 successful bids for EEF development programmes. </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Collaborated with other Hubs and Area Leads and Experts (incl Childminder Leads)</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Created local bespoke programmes.</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Strengthened </a:t>
            </a:r>
            <a:r>
              <a:rPr lang="en-US" sz="2133">
                <a:solidFill>
                  <a:schemeClr val="dk1"/>
                </a:solidFill>
                <a:highlight>
                  <a:schemeClr val="lt1"/>
                </a:highlight>
                <a:latin typeface="Calibri"/>
                <a:ea typeface="Calibri"/>
                <a:cs typeface="Calibri"/>
                <a:sym typeface="Calibri"/>
              </a:rPr>
              <a:t>and supplemented existing networks</a:t>
            </a:r>
            <a:endParaRPr sz="2133">
              <a:solidFill>
                <a:schemeClr val="dk1"/>
              </a:solidFill>
              <a:highlight>
                <a:schemeClr val="lt1"/>
              </a:highlight>
              <a:latin typeface="Calibri"/>
              <a:ea typeface="Calibri"/>
              <a:cs typeface="Calibri"/>
              <a:sym typeface="Calibri"/>
            </a:endParaRPr>
          </a:p>
          <a:p>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p:txBody>
      </p:sp>
      <p:sp>
        <p:nvSpPr>
          <p:cNvPr id="127" name="Google Shape;127;g2bcda6886d7_0_2"/>
          <p:cNvSpPr/>
          <p:nvPr/>
        </p:nvSpPr>
        <p:spPr>
          <a:xfrm>
            <a:off x="6533067" y="2242067"/>
            <a:ext cx="1399800" cy="839400"/>
          </a:xfrm>
          <a:prstGeom prst="bentArrow">
            <a:avLst>
              <a:gd name="adj1" fmla="val 25000"/>
              <a:gd name="adj2" fmla="val 25000"/>
              <a:gd name="adj3" fmla="val 25000"/>
              <a:gd name="adj4" fmla="val 43750"/>
            </a:avLst>
          </a:prstGeom>
          <a:solidFill>
            <a:srgbClr val="A4C2F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a:endParaRPr sz="1200">
              <a:latin typeface="Calibri"/>
              <a:ea typeface="Calibri"/>
              <a:cs typeface="Calibri"/>
              <a:sym typeface="Calibri"/>
            </a:endParaRPr>
          </a:p>
        </p:txBody>
      </p:sp>
      <p:sp>
        <p:nvSpPr>
          <p:cNvPr id="128" name="Google Shape;128;g2bcda6886d7_0_2"/>
          <p:cNvSpPr/>
          <p:nvPr/>
        </p:nvSpPr>
        <p:spPr>
          <a:xfrm flipH="1">
            <a:off x="4586500" y="2242067"/>
            <a:ext cx="1399800" cy="839400"/>
          </a:xfrm>
          <a:prstGeom prst="bentArrow">
            <a:avLst>
              <a:gd name="adj1" fmla="val 25000"/>
              <a:gd name="adj2" fmla="val 27271"/>
              <a:gd name="adj3" fmla="val 25000"/>
              <a:gd name="adj4" fmla="val 43750"/>
            </a:avLst>
          </a:prstGeom>
          <a:solidFill>
            <a:srgbClr val="6D9EEB"/>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a:endParaRPr sz="1200">
              <a:latin typeface="Calibri"/>
              <a:ea typeface="Calibri"/>
              <a:cs typeface="Calibri"/>
              <a:sym typeface="Calibri"/>
            </a:endParaRPr>
          </a:p>
        </p:txBody>
      </p:sp>
      <p:pic>
        <p:nvPicPr>
          <p:cNvPr id="129" name="Google Shape;129;g2bcda6886d7_0_2"/>
          <p:cNvPicPr preferRelativeResize="0"/>
          <p:nvPr/>
        </p:nvPicPr>
        <p:blipFill rotWithShape="1">
          <a:blip r:embed="rId4">
            <a:alphaModFix/>
          </a:blip>
          <a:srcRect l="8516" r="6745"/>
          <a:stretch/>
        </p:blipFill>
        <p:spPr>
          <a:xfrm>
            <a:off x="4603726" y="2827467"/>
            <a:ext cx="3253783" cy="36299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35" name="Google Shape;135;p4"/>
          <p:cNvSpPr txBox="1"/>
          <p:nvPr/>
        </p:nvSpPr>
        <p:spPr>
          <a:xfrm>
            <a:off x="9258069" y="6325783"/>
            <a:ext cx="262128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36" name="Google Shape;136;p4"/>
          <p:cNvSpPr txBox="1"/>
          <p:nvPr/>
        </p:nvSpPr>
        <p:spPr>
          <a:xfrm>
            <a:off x="612783" y="393051"/>
            <a:ext cx="9381800" cy="2097113"/>
          </a:xfrm>
          <a:prstGeom prst="rect">
            <a:avLst/>
          </a:prstGeom>
          <a:noFill/>
          <a:ln>
            <a:noFill/>
          </a:ln>
        </p:spPr>
        <p:txBody>
          <a:bodyPr spcFirstLastPara="1" wrap="square" lIns="0" tIns="0" rIns="0" bIns="0" anchor="t" anchorCtr="0">
            <a:spAutoFit/>
          </a:bodyPr>
          <a:lstStyle/>
          <a:p>
            <a:pPr>
              <a:lnSpc>
                <a:spcPct val="140000"/>
              </a:lnSpc>
            </a:pPr>
            <a:r>
              <a:rPr lang="en-US" sz="4867" b="1">
                <a:latin typeface="Poppins"/>
                <a:ea typeface="Poppins"/>
                <a:cs typeface="Poppins"/>
                <a:sym typeface="Poppins"/>
              </a:rPr>
              <a:t>SPH presence</a:t>
            </a:r>
            <a:r>
              <a:rPr lang="en-US" sz="4867" b="1">
                <a:solidFill>
                  <a:srgbClr val="000000"/>
                </a:solidFill>
                <a:latin typeface="Poppins"/>
                <a:ea typeface="Poppins"/>
                <a:cs typeface="Poppins"/>
                <a:sym typeface="Poppins"/>
              </a:rPr>
              <a:t> at</a:t>
            </a:r>
            <a:r>
              <a:rPr lang="en-US" sz="4867" b="1">
                <a:latin typeface="Poppins"/>
                <a:ea typeface="Poppins"/>
                <a:cs typeface="Poppins"/>
                <a:sym typeface="Poppins"/>
              </a:rPr>
              <a:t> </a:t>
            </a:r>
            <a:endParaRPr sz="4867" b="1">
              <a:latin typeface="Poppins"/>
              <a:ea typeface="Poppins"/>
              <a:cs typeface="Poppins"/>
              <a:sym typeface="Poppins"/>
            </a:endParaRPr>
          </a:p>
          <a:p>
            <a:pPr>
              <a:lnSpc>
                <a:spcPct val="140000"/>
              </a:lnSpc>
            </a:pPr>
            <a:r>
              <a:rPr lang="en-US" sz="4867" b="1">
                <a:solidFill>
                  <a:srgbClr val="000000"/>
                </a:solidFill>
                <a:latin typeface="Poppins"/>
                <a:ea typeface="Poppins"/>
                <a:cs typeface="Poppins"/>
                <a:sym typeface="Poppins"/>
              </a:rPr>
              <a:t>conferences &amp;</a:t>
            </a:r>
            <a:r>
              <a:rPr lang="en-US" sz="1200"/>
              <a:t>    </a:t>
            </a:r>
            <a:r>
              <a:rPr lang="en-US" sz="4867" b="1">
                <a:solidFill>
                  <a:srgbClr val="000000"/>
                </a:solidFill>
                <a:latin typeface="Poppins"/>
                <a:ea typeface="Poppins"/>
                <a:cs typeface="Poppins"/>
                <a:sym typeface="Poppins"/>
              </a:rPr>
              <a:t>networks</a:t>
            </a:r>
            <a:endParaRPr sz="1200">
              <a:highlight>
                <a:srgbClr val="FFFF00"/>
              </a:highlight>
            </a:endParaRPr>
          </a:p>
        </p:txBody>
      </p:sp>
      <p:sp>
        <p:nvSpPr>
          <p:cNvPr id="137" name="Google Shape;137;p4"/>
          <p:cNvSpPr txBox="1"/>
          <p:nvPr/>
        </p:nvSpPr>
        <p:spPr>
          <a:xfrm>
            <a:off x="345517" y="2558150"/>
            <a:ext cx="7575800" cy="3380800"/>
          </a:xfrm>
          <a:prstGeom prst="rect">
            <a:avLst/>
          </a:prstGeom>
          <a:noFill/>
          <a:ln>
            <a:noFill/>
          </a:ln>
        </p:spPr>
        <p:txBody>
          <a:bodyPr spcFirstLastPara="1" wrap="square" lIns="60950" tIns="60950" rIns="60950" bIns="60950" anchor="t" anchorCtr="0">
            <a:noAutofit/>
          </a:bodyPr>
          <a:lstStyle/>
          <a:p>
            <a:r>
              <a:rPr lang="en-US" sz="2133">
                <a:solidFill>
                  <a:schemeClr val="dk1"/>
                </a:solidFill>
                <a:latin typeface="Calibri"/>
                <a:ea typeface="Calibri"/>
                <a:cs typeface="Calibri"/>
                <a:sym typeface="Calibri"/>
              </a:rPr>
              <a:t>We have strengthened the networks within our home area of Walsall, always evidence-informed, and have assumed responsibility for the network meetings formerly run by the Local Authority, as well as their programme of CPD as the trusted source. </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We have worked closely with Area Leads and Experts (including for Childminders) for a joined up approach</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We have also supported conferences and network meetings in our other authority areas such as Stoke on Trent &amp; Telford &amp; Wrekin to engage practitioners in the Hub, build relationships and distill our SPH offer. </a:t>
            </a:r>
            <a:endParaRPr sz="2133">
              <a:solidFill>
                <a:schemeClr val="dk1"/>
              </a:solidFill>
              <a:latin typeface="Calibri"/>
              <a:ea typeface="Calibri"/>
              <a:cs typeface="Calibri"/>
              <a:sym typeface="Calibri"/>
            </a:endParaRPr>
          </a:p>
        </p:txBody>
      </p:sp>
      <p:pic>
        <p:nvPicPr>
          <p:cNvPr id="138" name="Google Shape;138;p4"/>
          <p:cNvPicPr preferRelativeResize="0"/>
          <p:nvPr/>
        </p:nvPicPr>
        <p:blipFill>
          <a:blip r:embed="rId4">
            <a:alphaModFix/>
          </a:blip>
          <a:stretch>
            <a:fillRect/>
          </a:stretch>
        </p:blipFill>
        <p:spPr>
          <a:xfrm>
            <a:off x="8099334" y="2558150"/>
            <a:ext cx="3862283" cy="28869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A748-367C-541F-54EC-CFE820A0C3A1}"/>
              </a:ext>
            </a:extLst>
          </p:cNvPr>
          <p:cNvSpPr>
            <a:spLocks noGrp="1"/>
          </p:cNvSpPr>
          <p:nvPr>
            <p:ph type="title"/>
          </p:nvPr>
        </p:nvSpPr>
        <p:spPr>
          <a:xfrm>
            <a:off x="323419" y="682998"/>
            <a:ext cx="10577945" cy="1325563"/>
          </a:xfrm>
        </p:spPr>
        <p:txBody>
          <a:bodyPr/>
          <a:lstStyle/>
          <a:p>
            <a:r>
              <a:rPr lang="en-GB" sz="4400" b="1" dirty="0">
                <a:solidFill>
                  <a:schemeClr val="accent2">
                    <a:lumMod val="50000"/>
                  </a:schemeClr>
                </a:solidFill>
                <a:latin typeface="+mj-lt"/>
              </a:rPr>
              <a:t>Join the conversation</a:t>
            </a:r>
            <a:br>
              <a:rPr lang="en-GB" sz="4400" b="1" dirty="0">
                <a:solidFill>
                  <a:schemeClr val="accent2">
                    <a:lumMod val="50000"/>
                  </a:schemeClr>
                </a:solidFill>
                <a:latin typeface="+mj-lt"/>
              </a:rPr>
            </a:br>
            <a:endParaRPr lang="en-GB" dirty="0"/>
          </a:p>
        </p:txBody>
      </p:sp>
      <p:sp>
        <p:nvSpPr>
          <p:cNvPr id="3" name="Content Placeholder 2">
            <a:extLst>
              <a:ext uri="{FF2B5EF4-FFF2-40B4-BE49-F238E27FC236}">
                <a16:creationId xmlns:a16="http://schemas.microsoft.com/office/drawing/2014/main" id="{98F5F517-1FDB-B592-9115-7681F25383DA}"/>
              </a:ext>
            </a:extLst>
          </p:cNvPr>
          <p:cNvSpPr>
            <a:spLocks noGrp="1"/>
          </p:cNvSpPr>
          <p:nvPr>
            <p:ph idx="1"/>
          </p:nvPr>
        </p:nvSpPr>
        <p:spPr>
          <a:xfrm>
            <a:off x="5272090" y="2160882"/>
            <a:ext cx="5815012" cy="2536235"/>
          </a:xfrm>
        </p:spPr>
        <p:txBody>
          <a:bodyPr>
            <a:noAutofit/>
          </a:bodyPr>
          <a:lstStyle/>
          <a:p>
            <a:pPr marL="0" indent="0" algn="ctr">
              <a:buNone/>
            </a:pPr>
            <a:r>
              <a:rPr lang="en-GB" sz="4000" b="1" dirty="0">
                <a:solidFill>
                  <a:schemeClr val="accent2">
                    <a:lumMod val="50000"/>
                  </a:schemeClr>
                </a:solidFill>
                <a:latin typeface="+mj-lt"/>
              </a:rPr>
              <a:t> </a:t>
            </a:r>
          </a:p>
          <a:p>
            <a:pPr marL="0" indent="0" algn="ctr">
              <a:buNone/>
            </a:pPr>
            <a:r>
              <a:rPr lang="en-GB" sz="4000" b="1" dirty="0">
                <a:solidFill>
                  <a:schemeClr val="accent2">
                    <a:lumMod val="50000"/>
                  </a:schemeClr>
                </a:solidFill>
                <a:latin typeface="+mj-lt"/>
              </a:rPr>
              <a:t>Live posts – tag us</a:t>
            </a:r>
          </a:p>
          <a:p>
            <a:pPr marL="0" indent="0" algn="ctr">
              <a:buNone/>
            </a:pPr>
            <a:r>
              <a:rPr lang="en-GB" sz="4000" b="1" dirty="0">
                <a:solidFill>
                  <a:schemeClr val="accent2">
                    <a:lumMod val="50000"/>
                  </a:schemeClr>
                </a:solidFill>
                <a:latin typeface="+mj-lt"/>
              </a:rPr>
              <a:t>@ncbtweets</a:t>
            </a:r>
          </a:p>
          <a:p>
            <a:pPr marL="0" indent="0" algn="ctr">
              <a:buNone/>
            </a:pPr>
            <a:r>
              <a:rPr lang="en-GB" sz="4000" b="1" dirty="0">
                <a:solidFill>
                  <a:schemeClr val="accent2">
                    <a:lumMod val="50000"/>
                  </a:schemeClr>
                </a:solidFill>
                <a:latin typeface="+mj-lt"/>
              </a:rPr>
              <a:t>#StrongerPracticeHubs</a:t>
            </a:r>
          </a:p>
        </p:txBody>
      </p:sp>
      <p:pic>
        <p:nvPicPr>
          <p:cNvPr id="7" name="Picture 6">
            <a:extLst>
              <a:ext uri="{FF2B5EF4-FFF2-40B4-BE49-F238E27FC236}">
                <a16:creationId xmlns:a16="http://schemas.microsoft.com/office/drawing/2014/main" id="{0FEEA34D-EDBA-7A86-6812-CA2FC70B6F55}"/>
              </a:ext>
            </a:extLst>
          </p:cNvPr>
          <p:cNvPicPr>
            <a:picLocks noChangeAspect="1"/>
          </p:cNvPicPr>
          <p:nvPr/>
        </p:nvPicPr>
        <p:blipFill>
          <a:blip r:embed="rId2"/>
          <a:stretch>
            <a:fillRect/>
          </a:stretch>
        </p:blipFill>
        <p:spPr>
          <a:xfrm>
            <a:off x="1867087" y="2964452"/>
            <a:ext cx="2616334" cy="2311519"/>
          </a:xfrm>
          <a:prstGeom prst="rect">
            <a:avLst/>
          </a:prstGeom>
        </p:spPr>
      </p:pic>
    </p:spTree>
    <p:extLst>
      <p:ext uri="{BB962C8B-B14F-4D97-AF65-F5344CB8AC3E}">
        <p14:creationId xmlns:p14="http://schemas.microsoft.com/office/powerpoint/2010/main" val="3681859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44" name="Google Shape;144;p5"/>
          <p:cNvSpPr txBox="1"/>
          <p:nvPr/>
        </p:nvSpPr>
        <p:spPr>
          <a:xfrm>
            <a:off x="9258069" y="6325783"/>
            <a:ext cx="262128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45" name="Google Shape;145;p5"/>
          <p:cNvSpPr txBox="1"/>
          <p:nvPr/>
        </p:nvSpPr>
        <p:spPr>
          <a:xfrm>
            <a:off x="2162467" y="215767"/>
            <a:ext cx="7660600" cy="1062983"/>
          </a:xfrm>
          <a:prstGeom prst="rect">
            <a:avLst/>
          </a:prstGeom>
          <a:noFill/>
          <a:ln>
            <a:noFill/>
          </a:ln>
        </p:spPr>
        <p:txBody>
          <a:bodyPr spcFirstLastPara="1" wrap="square" lIns="0" tIns="0" rIns="0" bIns="0" anchor="t" anchorCtr="0">
            <a:spAutoFit/>
          </a:bodyPr>
          <a:lstStyle/>
          <a:p>
            <a:pPr algn="ctr">
              <a:lnSpc>
                <a:spcPct val="140000"/>
              </a:lnSpc>
            </a:pPr>
            <a:endParaRPr sz="467"/>
          </a:p>
          <a:p>
            <a:pPr algn="ctr">
              <a:lnSpc>
                <a:spcPct val="140000"/>
              </a:lnSpc>
            </a:pPr>
            <a:r>
              <a:rPr lang="en-US" sz="4467" b="1">
                <a:latin typeface="Poppins"/>
                <a:ea typeface="Poppins"/>
                <a:cs typeface="Poppins"/>
                <a:sym typeface="Poppins"/>
              </a:rPr>
              <a:t>Uniting the sector</a:t>
            </a:r>
            <a:endParaRPr sz="4467"/>
          </a:p>
        </p:txBody>
      </p:sp>
      <p:pic>
        <p:nvPicPr>
          <p:cNvPr id="146" name="Google Shape;146;p5"/>
          <p:cNvPicPr preferRelativeResize="0"/>
          <p:nvPr/>
        </p:nvPicPr>
        <p:blipFill rotWithShape="1">
          <a:blip r:embed="rId4">
            <a:alphaModFix/>
          </a:blip>
          <a:srcRect r="1497"/>
          <a:stretch/>
        </p:blipFill>
        <p:spPr>
          <a:xfrm>
            <a:off x="1308950" y="1208517"/>
            <a:ext cx="3203017" cy="5208600"/>
          </a:xfrm>
          <a:prstGeom prst="rect">
            <a:avLst/>
          </a:prstGeom>
          <a:noFill/>
          <a:ln>
            <a:noFill/>
          </a:ln>
        </p:spPr>
      </p:pic>
      <p:sp>
        <p:nvSpPr>
          <p:cNvPr id="147" name="Google Shape;147;p5"/>
          <p:cNvSpPr txBox="1"/>
          <p:nvPr/>
        </p:nvSpPr>
        <p:spPr>
          <a:xfrm>
            <a:off x="5739550" y="1403500"/>
            <a:ext cx="5019600" cy="4051000"/>
          </a:xfrm>
          <a:prstGeom prst="rect">
            <a:avLst/>
          </a:prstGeom>
          <a:noFill/>
          <a:ln>
            <a:noFill/>
          </a:ln>
        </p:spPr>
        <p:txBody>
          <a:bodyPr spcFirstLastPara="1" wrap="square" lIns="60950" tIns="60950" rIns="60950" bIns="60950" anchor="t" anchorCtr="0">
            <a:noAutofit/>
          </a:bodyPr>
          <a:lstStyle/>
          <a:p>
            <a:r>
              <a:rPr lang="en-US" sz="2133">
                <a:solidFill>
                  <a:schemeClr val="dk1"/>
                </a:solidFill>
                <a:latin typeface="Calibri"/>
                <a:ea typeface="Calibri"/>
                <a:cs typeface="Calibri"/>
                <a:sym typeface="Calibri"/>
              </a:rPr>
              <a:t>Our goal for our Celebration Conference was to ensure that </a:t>
            </a:r>
            <a:r>
              <a:rPr lang="en-US" sz="2133" i="1">
                <a:solidFill>
                  <a:schemeClr val="dk1"/>
                </a:solidFill>
                <a:latin typeface="Calibri"/>
                <a:ea typeface="Calibri"/>
                <a:cs typeface="Calibri"/>
                <a:sym typeface="Calibri"/>
              </a:rPr>
              <a:t>all EY providers</a:t>
            </a:r>
            <a:r>
              <a:rPr lang="en-US" sz="2133">
                <a:solidFill>
                  <a:schemeClr val="dk1"/>
                </a:solidFill>
                <a:latin typeface="Calibri"/>
                <a:ea typeface="Calibri"/>
                <a:cs typeface="Calibri"/>
                <a:sym typeface="Calibri"/>
              </a:rPr>
              <a:t> including childminders, and Early Years practitioners from </a:t>
            </a:r>
            <a:r>
              <a:rPr lang="en-US" sz="2133" i="1">
                <a:solidFill>
                  <a:schemeClr val="dk1"/>
                </a:solidFill>
                <a:latin typeface="Calibri"/>
                <a:ea typeface="Calibri"/>
                <a:cs typeface="Calibri"/>
                <a:sym typeface="Calibri"/>
              </a:rPr>
              <a:t>our entire reach area</a:t>
            </a:r>
            <a:r>
              <a:rPr lang="en-US" sz="2133">
                <a:solidFill>
                  <a:schemeClr val="dk1"/>
                </a:solidFill>
                <a:latin typeface="Calibri"/>
                <a:ea typeface="Calibri"/>
                <a:cs typeface="Calibri"/>
                <a:sym typeface="Calibri"/>
              </a:rPr>
              <a:t> could network together, </a:t>
            </a:r>
            <a:r>
              <a:rPr lang="en-US" sz="2133" i="1">
                <a:solidFill>
                  <a:schemeClr val="dk1"/>
                </a:solidFill>
                <a:latin typeface="Calibri"/>
                <a:ea typeface="Calibri"/>
                <a:cs typeface="Calibri"/>
                <a:sym typeface="Calibri"/>
              </a:rPr>
              <a:t>uniting the sector</a:t>
            </a:r>
            <a:r>
              <a:rPr lang="en-US" sz="2133">
                <a:solidFill>
                  <a:schemeClr val="dk1"/>
                </a:solidFill>
                <a:latin typeface="Calibri"/>
                <a:ea typeface="Calibri"/>
                <a:cs typeface="Calibri"/>
                <a:sym typeface="Calibri"/>
              </a:rPr>
              <a:t>, as well as benefiting from a high-quality, evidence-informed CPD event. </a:t>
            </a:r>
            <a:endParaRPr sz="2133">
              <a:solidFill>
                <a:schemeClr val="dk1"/>
              </a:solidFill>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The venue chosen is in the centre of our reach areas, which means it is accessible to all of our local authority regions; with national keynote speakers and workshops to suit everyone within the sector. </a:t>
            </a:r>
            <a:endParaRPr sz="2133">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53" name="Google Shape;153;p6"/>
          <p:cNvSpPr txBox="1"/>
          <p:nvPr/>
        </p:nvSpPr>
        <p:spPr>
          <a:xfrm>
            <a:off x="9258069" y="6325783"/>
            <a:ext cx="262128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54" name="Google Shape;154;p6"/>
          <p:cNvSpPr txBox="1"/>
          <p:nvPr/>
        </p:nvSpPr>
        <p:spPr>
          <a:xfrm>
            <a:off x="1223933" y="703050"/>
            <a:ext cx="9926800" cy="1498231"/>
          </a:xfrm>
          <a:prstGeom prst="rect">
            <a:avLst/>
          </a:prstGeom>
          <a:noFill/>
          <a:ln>
            <a:noFill/>
          </a:ln>
        </p:spPr>
        <p:txBody>
          <a:bodyPr spcFirstLastPara="1" wrap="square" lIns="0" tIns="0" rIns="0" bIns="0" anchor="t" anchorCtr="0">
            <a:spAutoFit/>
          </a:bodyPr>
          <a:lstStyle/>
          <a:p>
            <a:pPr>
              <a:lnSpc>
                <a:spcPct val="140017"/>
              </a:lnSpc>
            </a:pPr>
            <a:r>
              <a:rPr lang="en-US" sz="3477" b="1">
                <a:latin typeface="Poppins"/>
                <a:ea typeface="Poppins"/>
                <a:cs typeface="Poppins"/>
                <a:sym typeface="Poppins"/>
              </a:rPr>
              <a:t>C</a:t>
            </a:r>
            <a:r>
              <a:rPr lang="en-US" sz="3477" b="1">
                <a:solidFill>
                  <a:srgbClr val="000000"/>
                </a:solidFill>
                <a:latin typeface="Poppins"/>
                <a:ea typeface="Poppins"/>
                <a:cs typeface="Poppins"/>
                <a:sym typeface="Poppins"/>
              </a:rPr>
              <a:t>reat</a:t>
            </a:r>
            <a:r>
              <a:rPr lang="en-US" sz="3477" b="1">
                <a:latin typeface="Poppins"/>
                <a:ea typeface="Poppins"/>
                <a:cs typeface="Poppins"/>
                <a:sym typeface="Poppins"/>
              </a:rPr>
              <a:t>ing</a:t>
            </a:r>
            <a:r>
              <a:rPr lang="en-US" sz="3477" b="1">
                <a:solidFill>
                  <a:srgbClr val="000000"/>
                </a:solidFill>
                <a:latin typeface="Poppins"/>
                <a:ea typeface="Poppins"/>
                <a:cs typeface="Poppins"/>
                <a:sym typeface="Poppins"/>
              </a:rPr>
              <a:t> communities of practice</a:t>
            </a:r>
            <a:endParaRPr sz="3477" b="1">
              <a:solidFill>
                <a:srgbClr val="000000"/>
              </a:solidFill>
              <a:latin typeface="Poppins"/>
              <a:ea typeface="Poppins"/>
              <a:cs typeface="Poppins"/>
              <a:sym typeface="Poppins"/>
            </a:endParaRPr>
          </a:p>
          <a:p>
            <a:pPr algn="ctr">
              <a:lnSpc>
                <a:spcPct val="140017"/>
              </a:lnSpc>
            </a:pPr>
            <a:r>
              <a:rPr lang="en-US" sz="3477" b="1">
                <a:latin typeface="Poppins"/>
                <a:ea typeface="Poppins"/>
                <a:cs typeface="Poppins"/>
                <a:sym typeface="Poppins"/>
              </a:rPr>
              <a:t>as a sustainable approach </a:t>
            </a:r>
            <a:endParaRPr sz="3477" b="1">
              <a:latin typeface="Poppins"/>
              <a:ea typeface="Poppins"/>
              <a:cs typeface="Poppins"/>
              <a:sym typeface="Poppins"/>
            </a:endParaRPr>
          </a:p>
        </p:txBody>
      </p:sp>
      <p:sp>
        <p:nvSpPr>
          <p:cNvPr id="155" name="Google Shape;155;p6"/>
          <p:cNvSpPr txBox="1"/>
          <p:nvPr/>
        </p:nvSpPr>
        <p:spPr>
          <a:xfrm>
            <a:off x="610583" y="2238583"/>
            <a:ext cx="5507400" cy="4332600"/>
          </a:xfrm>
          <a:prstGeom prst="rect">
            <a:avLst/>
          </a:prstGeom>
          <a:noFill/>
          <a:ln>
            <a:noFill/>
          </a:ln>
        </p:spPr>
        <p:txBody>
          <a:bodyPr spcFirstLastPara="1" wrap="square" lIns="60950" tIns="60950" rIns="60950" bIns="60950" anchor="t" anchorCtr="0">
            <a:noAutofit/>
          </a:bodyPr>
          <a:lstStyle/>
          <a:p>
            <a:pPr marL="304815"/>
            <a:r>
              <a:rPr lang="en-US" sz="2133">
                <a:solidFill>
                  <a:schemeClr val="dk1"/>
                </a:solidFill>
                <a:latin typeface="Calibri"/>
                <a:ea typeface="Calibri"/>
                <a:cs typeface="Calibri"/>
                <a:sym typeface="Calibri"/>
              </a:rPr>
              <a:t>Strategic ring-fencing of projects to specific areas to create local communities of practice</a:t>
            </a:r>
            <a:endParaRPr sz="2133">
              <a:solidFill>
                <a:schemeClr val="dk1"/>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a:p>
            <a:pPr marL="304815"/>
            <a:r>
              <a:rPr lang="en-US" sz="2133">
                <a:solidFill>
                  <a:schemeClr val="dk1"/>
                </a:solidFill>
                <a:latin typeface="Calibri"/>
                <a:ea typeface="Calibri"/>
                <a:cs typeface="Calibri"/>
                <a:sym typeface="Calibri"/>
              </a:rPr>
              <a:t>An online community space to bring communities together where geography is a barrier</a:t>
            </a:r>
            <a:endParaRPr sz="2133">
              <a:solidFill>
                <a:schemeClr val="dk1"/>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a:p>
            <a:pPr marL="304815"/>
            <a:r>
              <a:rPr lang="en-US" sz="2133">
                <a:solidFill>
                  <a:schemeClr val="dk1"/>
                </a:solidFill>
                <a:latin typeface="Calibri"/>
                <a:ea typeface="Calibri"/>
                <a:cs typeface="Calibri"/>
                <a:sym typeface="Calibri"/>
              </a:rPr>
              <a:t>Distilled EEF Evidence Store at a local level with a local voice, to meet local need. </a:t>
            </a:r>
            <a:endParaRPr sz="2133">
              <a:solidFill>
                <a:schemeClr val="dk1"/>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a:p>
            <a:pPr marL="304815"/>
            <a:r>
              <a:rPr lang="en-US" sz="2133">
                <a:solidFill>
                  <a:schemeClr val="dk1"/>
                </a:solidFill>
                <a:latin typeface="Calibri"/>
                <a:ea typeface="Calibri"/>
                <a:cs typeface="Calibri"/>
                <a:sym typeface="Calibri"/>
              </a:rPr>
              <a:t>Case studies and celebration of success post-training - creating champions and advocates for programmes in each area</a:t>
            </a:r>
            <a:endParaRPr sz="2133">
              <a:solidFill>
                <a:schemeClr val="dk1"/>
              </a:solidFill>
              <a:latin typeface="Calibri"/>
              <a:ea typeface="Calibri"/>
              <a:cs typeface="Calibri"/>
              <a:sym typeface="Calibri"/>
            </a:endParaRPr>
          </a:p>
        </p:txBody>
      </p:sp>
      <p:sp>
        <p:nvSpPr>
          <p:cNvPr id="156" name="Google Shape;156;p6"/>
          <p:cNvSpPr txBox="1"/>
          <p:nvPr/>
        </p:nvSpPr>
        <p:spPr>
          <a:xfrm>
            <a:off x="6358800" y="2238583"/>
            <a:ext cx="5425400" cy="3455200"/>
          </a:xfrm>
          <a:prstGeom prst="rect">
            <a:avLst/>
          </a:prstGeom>
          <a:noFill/>
          <a:ln>
            <a:noFill/>
          </a:ln>
        </p:spPr>
        <p:txBody>
          <a:bodyPr spcFirstLastPara="1" wrap="square" lIns="60950" tIns="60950" rIns="60950" bIns="60950" anchor="t" anchorCtr="0">
            <a:noAutofit/>
          </a:bodyPr>
          <a:lstStyle/>
          <a:p>
            <a:pPr marL="304815"/>
            <a:r>
              <a:rPr lang="en-US" sz="2133">
                <a:solidFill>
                  <a:schemeClr val="dk1"/>
                </a:solidFill>
                <a:latin typeface="Calibri"/>
                <a:ea typeface="Calibri"/>
                <a:cs typeface="Calibri"/>
                <a:sym typeface="Calibri"/>
              </a:rPr>
              <a:t>Engaging the support of LA leads and existing structures e.g. Hub network model in Telford, to disseminate good practice and curate</a:t>
            </a:r>
            <a:endParaRPr sz="2133">
              <a:solidFill>
                <a:schemeClr val="dk1"/>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a:p>
            <a:pPr marL="304815"/>
            <a:r>
              <a:rPr lang="en-US" sz="2133">
                <a:solidFill>
                  <a:schemeClr val="dk1"/>
                </a:solidFill>
                <a:latin typeface="Calibri"/>
                <a:ea typeface="Calibri"/>
                <a:cs typeface="Calibri"/>
                <a:sym typeface="Calibri"/>
              </a:rPr>
              <a:t>Use of social media to engage hard-to-reach practitioners and encourage peer support where time is a barrier</a:t>
            </a:r>
            <a:endParaRPr sz="2133">
              <a:solidFill>
                <a:schemeClr val="dk1"/>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a:p>
            <a:pPr marL="304815"/>
            <a:r>
              <a:rPr lang="en-US" sz="2133">
                <a:solidFill>
                  <a:schemeClr val="dk1"/>
                </a:solidFill>
                <a:latin typeface="Calibri"/>
                <a:ea typeface="Calibri"/>
                <a:cs typeface="Calibri"/>
                <a:sym typeface="Calibri"/>
              </a:rPr>
              <a:t>Collaborative working with other hubs</a:t>
            </a:r>
            <a:endParaRPr sz="2133">
              <a:solidFill>
                <a:schemeClr val="dk1"/>
              </a:solidFill>
              <a:latin typeface="Calibri"/>
              <a:ea typeface="Calibri"/>
              <a:cs typeface="Calibri"/>
              <a:sym typeface="Calibri"/>
            </a:endParaRPr>
          </a:p>
        </p:txBody>
      </p:sp>
      <p:pic>
        <p:nvPicPr>
          <p:cNvPr id="157" name="Google Shape;157;p6"/>
          <p:cNvPicPr preferRelativeResize="0"/>
          <p:nvPr/>
        </p:nvPicPr>
        <p:blipFill>
          <a:blip r:embed="rId4">
            <a:alphaModFix/>
          </a:blip>
          <a:stretch>
            <a:fillRect/>
          </a:stretch>
        </p:blipFill>
        <p:spPr>
          <a:xfrm>
            <a:off x="258500" y="2286001"/>
            <a:ext cx="574734" cy="616783"/>
          </a:xfrm>
          <a:prstGeom prst="rect">
            <a:avLst/>
          </a:prstGeom>
          <a:noFill/>
          <a:ln>
            <a:noFill/>
          </a:ln>
        </p:spPr>
      </p:pic>
      <p:pic>
        <p:nvPicPr>
          <p:cNvPr id="158" name="Google Shape;158;p6"/>
          <p:cNvPicPr preferRelativeResize="0"/>
          <p:nvPr/>
        </p:nvPicPr>
        <p:blipFill>
          <a:blip r:embed="rId4">
            <a:alphaModFix/>
          </a:blip>
          <a:stretch>
            <a:fillRect/>
          </a:stretch>
        </p:blipFill>
        <p:spPr>
          <a:xfrm>
            <a:off x="258500" y="3403301"/>
            <a:ext cx="574734" cy="616783"/>
          </a:xfrm>
          <a:prstGeom prst="rect">
            <a:avLst/>
          </a:prstGeom>
          <a:noFill/>
          <a:ln>
            <a:noFill/>
          </a:ln>
        </p:spPr>
      </p:pic>
      <p:pic>
        <p:nvPicPr>
          <p:cNvPr id="159" name="Google Shape;159;p6"/>
          <p:cNvPicPr preferRelativeResize="0"/>
          <p:nvPr/>
        </p:nvPicPr>
        <p:blipFill>
          <a:blip r:embed="rId4">
            <a:alphaModFix/>
          </a:blip>
          <a:stretch>
            <a:fillRect/>
          </a:stretch>
        </p:blipFill>
        <p:spPr>
          <a:xfrm>
            <a:off x="258500" y="4520601"/>
            <a:ext cx="574734" cy="616783"/>
          </a:xfrm>
          <a:prstGeom prst="rect">
            <a:avLst/>
          </a:prstGeom>
          <a:noFill/>
          <a:ln>
            <a:noFill/>
          </a:ln>
        </p:spPr>
      </p:pic>
      <p:pic>
        <p:nvPicPr>
          <p:cNvPr id="160" name="Google Shape;160;p6"/>
          <p:cNvPicPr preferRelativeResize="0"/>
          <p:nvPr/>
        </p:nvPicPr>
        <p:blipFill>
          <a:blip r:embed="rId4">
            <a:alphaModFix/>
          </a:blip>
          <a:stretch>
            <a:fillRect/>
          </a:stretch>
        </p:blipFill>
        <p:spPr>
          <a:xfrm>
            <a:off x="258500" y="5776034"/>
            <a:ext cx="574734" cy="616783"/>
          </a:xfrm>
          <a:prstGeom prst="rect">
            <a:avLst/>
          </a:prstGeom>
          <a:noFill/>
          <a:ln>
            <a:noFill/>
          </a:ln>
        </p:spPr>
      </p:pic>
      <p:pic>
        <p:nvPicPr>
          <p:cNvPr id="161" name="Google Shape;161;p6"/>
          <p:cNvPicPr preferRelativeResize="0"/>
          <p:nvPr/>
        </p:nvPicPr>
        <p:blipFill>
          <a:blip r:embed="rId4">
            <a:alphaModFix/>
          </a:blip>
          <a:stretch>
            <a:fillRect/>
          </a:stretch>
        </p:blipFill>
        <p:spPr>
          <a:xfrm>
            <a:off x="6036117" y="2481084"/>
            <a:ext cx="574734" cy="616783"/>
          </a:xfrm>
          <a:prstGeom prst="rect">
            <a:avLst/>
          </a:prstGeom>
          <a:noFill/>
          <a:ln>
            <a:noFill/>
          </a:ln>
        </p:spPr>
      </p:pic>
      <p:pic>
        <p:nvPicPr>
          <p:cNvPr id="162" name="Google Shape;162;p6"/>
          <p:cNvPicPr preferRelativeResize="0"/>
          <p:nvPr/>
        </p:nvPicPr>
        <p:blipFill>
          <a:blip r:embed="rId4">
            <a:alphaModFix/>
          </a:blip>
          <a:stretch>
            <a:fillRect/>
          </a:stretch>
        </p:blipFill>
        <p:spPr>
          <a:xfrm>
            <a:off x="6001567" y="3783217"/>
            <a:ext cx="574734" cy="616783"/>
          </a:xfrm>
          <a:prstGeom prst="rect">
            <a:avLst/>
          </a:prstGeom>
          <a:noFill/>
          <a:ln>
            <a:noFill/>
          </a:ln>
        </p:spPr>
      </p:pic>
      <p:pic>
        <p:nvPicPr>
          <p:cNvPr id="163" name="Google Shape;163;p6"/>
          <p:cNvPicPr preferRelativeResize="0"/>
          <p:nvPr/>
        </p:nvPicPr>
        <p:blipFill>
          <a:blip r:embed="rId4">
            <a:alphaModFix/>
          </a:blip>
          <a:stretch>
            <a:fillRect/>
          </a:stretch>
        </p:blipFill>
        <p:spPr>
          <a:xfrm>
            <a:off x="6036117" y="4699417"/>
            <a:ext cx="574734" cy="61678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d2a3efbd5_1_0"/>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69" name="Google Shape;169;g2bd2a3efbd5_1_0"/>
          <p:cNvSpPr txBox="1"/>
          <p:nvPr/>
        </p:nvSpPr>
        <p:spPr>
          <a:xfrm>
            <a:off x="9258069" y="6325783"/>
            <a:ext cx="262120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70" name="Google Shape;170;g2bd2a3efbd5_1_0"/>
          <p:cNvSpPr txBox="1"/>
          <p:nvPr/>
        </p:nvSpPr>
        <p:spPr>
          <a:xfrm>
            <a:off x="302167" y="366551"/>
            <a:ext cx="9326600" cy="1436675"/>
          </a:xfrm>
          <a:prstGeom prst="rect">
            <a:avLst/>
          </a:prstGeom>
          <a:noFill/>
          <a:ln>
            <a:noFill/>
          </a:ln>
        </p:spPr>
        <p:txBody>
          <a:bodyPr spcFirstLastPara="1" wrap="square" lIns="0" tIns="0" rIns="0" bIns="0" anchor="t" anchorCtr="0">
            <a:spAutoFit/>
          </a:bodyPr>
          <a:lstStyle/>
          <a:p>
            <a:pPr algn="ctr">
              <a:lnSpc>
                <a:spcPct val="140017"/>
              </a:lnSpc>
            </a:pPr>
            <a:r>
              <a:rPr lang="en-US" sz="3334" b="1">
                <a:solidFill>
                  <a:schemeClr val="dk1"/>
                </a:solidFill>
                <a:highlight>
                  <a:srgbClr val="FFFFFF"/>
                </a:highlight>
                <a:latin typeface="Poppins"/>
                <a:ea typeface="Poppins"/>
                <a:cs typeface="Poppins"/>
                <a:sym typeface="Poppins"/>
              </a:rPr>
              <a:t>Distilled EEF Evidence Store at a local </a:t>
            </a:r>
            <a:endParaRPr sz="3334" b="1">
              <a:solidFill>
                <a:schemeClr val="dk1"/>
              </a:solidFill>
              <a:highlight>
                <a:srgbClr val="FFFFFF"/>
              </a:highlight>
              <a:latin typeface="Poppins"/>
              <a:ea typeface="Poppins"/>
              <a:cs typeface="Poppins"/>
              <a:sym typeface="Poppins"/>
            </a:endParaRPr>
          </a:p>
          <a:p>
            <a:pPr algn="ctr">
              <a:lnSpc>
                <a:spcPct val="140017"/>
              </a:lnSpc>
            </a:pPr>
            <a:r>
              <a:rPr lang="en-US" sz="3334" b="1">
                <a:solidFill>
                  <a:schemeClr val="dk1"/>
                </a:solidFill>
                <a:highlight>
                  <a:srgbClr val="FFFFFF"/>
                </a:highlight>
                <a:latin typeface="Poppins"/>
                <a:ea typeface="Poppins"/>
                <a:cs typeface="Poppins"/>
                <a:sym typeface="Poppins"/>
              </a:rPr>
              <a:t>level, with a local voice, to meet local need</a:t>
            </a:r>
            <a:endParaRPr sz="3334" b="1">
              <a:latin typeface="Poppins"/>
              <a:ea typeface="Poppins"/>
              <a:cs typeface="Poppins"/>
              <a:sym typeface="Poppins"/>
            </a:endParaRPr>
          </a:p>
        </p:txBody>
      </p:sp>
      <p:sp>
        <p:nvSpPr>
          <p:cNvPr id="171" name="Google Shape;171;g2bd2a3efbd5_1_0"/>
          <p:cNvSpPr txBox="1"/>
          <p:nvPr/>
        </p:nvSpPr>
        <p:spPr>
          <a:xfrm>
            <a:off x="454667" y="1813017"/>
            <a:ext cx="5720400" cy="4332600"/>
          </a:xfrm>
          <a:prstGeom prst="rect">
            <a:avLst/>
          </a:prstGeom>
          <a:noFill/>
          <a:ln>
            <a:noFill/>
          </a:ln>
        </p:spPr>
        <p:txBody>
          <a:bodyPr spcFirstLastPara="1" wrap="square" lIns="60950" tIns="60950" rIns="60950" bIns="60950" anchor="t" anchorCtr="0">
            <a:noAutofit/>
          </a:bodyPr>
          <a:lstStyle/>
          <a:p>
            <a:r>
              <a:rPr lang="en-US" sz="1867" b="1">
                <a:solidFill>
                  <a:schemeClr val="dk1"/>
                </a:solidFill>
                <a:latin typeface="Calibri"/>
                <a:ea typeface="Calibri"/>
                <a:cs typeface="Calibri"/>
                <a:sym typeface="Calibri"/>
              </a:rPr>
              <a:t>Quote from Nicola Hart, Walsall Early Years LA Lead;</a:t>
            </a:r>
            <a:endParaRPr sz="1867" b="1">
              <a:solidFill>
                <a:schemeClr val="dk1"/>
              </a:solidFill>
              <a:latin typeface="Calibri"/>
              <a:ea typeface="Calibri"/>
              <a:cs typeface="Calibri"/>
              <a:sym typeface="Calibri"/>
            </a:endParaRPr>
          </a:p>
          <a:p>
            <a:pPr>
              <a:lnSpc>
                <a:spcPct val="115000"/>
              </a:lnSpc>
            </a:pPr>
            <a:r>
              <a:rPr lang="en-US" sz="1867" i="1">
                <a:solidFill>
                  <a:srgbClr val="222222"/>
                </a:solidFill>
                <a:latin typeface="Calibri"/>
                <a:ea typeface="Calibri"/>
                <a:cs typeface="Calibri"/>
                <a:sym typeface="Calibri"/>
              </a:rPr>
              <a:t>The programmes you have selected reflect the local authority and national needs and are driving improvement in those areas, leading to better outcomes, particularly in the areas of Communication and Language, PSED, Maths and Literacy. The programmes are being received very well and due to the depth of delivery are resulting in improved environments, interactions, adult-led and child-initiated learning.</a:t>
            </a:r>
            <a:endParaRPr sz="1867" i="1">
              <a:solidFill>
                <a:srgbClr val="222222"/>
              </a:solidFill>
              <a:latin typeface="Calibri"/>
              <a:ea typeface="Calibri"/>
              <a:cs typeface="Calibri"/>
              <a:sym typeface="Calibri"/>
            </a:endParaRPr>
          </a:p>
          <a:p>
            <a:pPr>
              <a:lnSpc>
                <a:spcPct val="115000"/>
              </a:lnSpc>
              <a:buClr>
                <a:schemeClr val="dk1"/>
              </a:buClr>
              <a:buSzPts val="1100"/>
            </a:pPr>
            <a:r>
              <a:rPr lang="en-US" sz="1867" i="1">
                <a:solidFill>
                  <a:srgbClr val="222222"/>
                </a:solidFill>
                <a:latin typeface="Calibri"/>
                <a:ea typeface="Calibri"/>
                <a:cs typeface="Calibri"/>
                <a:sym typeface="Calibri"/>
              </a:rPr>
              <a:t>The Webinar Wednesdays and newsletter are also of high quality and reflect key topics and research. The networks are an essential platform for schools and settings to become informed about national and local updates.</a:t>
            </a:r>
            <a:endParaRPr sz="1867" i="1">
              <a:solidFill>
                <a:srgbClr val="222222"/>
              </a:solidFill>
              <a:latin typeface="Calibri"/>
              <a:ea typeface="Calibri"/>
              <a:cs typeface="Calibri"/>
              <a:sym typeface="Calibri"/>
            </a:endParaRPr>
          </a:p>
          <a:p>
            <a:pPr marL="304815"/>
            <a:endParaRPr sz="2133">
              <a:solidFill>
                <a:schemeClr val="dk1"/>
              </a:solidFill>
              <a:latin typeface="Calibri"/>
              <a:ea typeface="Calibri"/>
              <a:cs typeface="Calibri"/>
              <a:sym typeface="Calibri"/>
            </a:endParaRPr>
          </a:p>
        </p:txBody>
      </p:sp>
      <p:pic>
        <p:nvPicPr>
          <p:cNvPr id="172" name="Google Shape;172;g2bd2a3efbd5_1_0"/>
          <p:cNvPicPr preferRelativeResize="0"/>
          <p:nvPr/>
        </p:nvPicPr>
        <p:blipFill rotWithShape="1">
          <a:blip r:embed="rId4">
            <a:alphaModFix/>
          </a:blip>
          <a:srcRect l="3729" t="4272" r="2558" b="15114"/>
          <a:stretch/>
        </p:blipFill>
        <p:spPr>
          <a:xfrm>
            <a:off x="6379717" y="2383600"/>
            <a:ext cx="5619751" cy="25683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b6ef998ff9_0_1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78" name="Google Shape;178;g2b6ef998ff9_0_11"/>
          <p:cNvSpPr txBox="1"/>
          <p:nvPr/>
        </p:nvSpPr>
        <p:spPr>
          <a:xfrm>
            <a:off x="9258069" y="6325783"/>
            <a:ext cx="262120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79" name="Google Shape;179;g2b6ef998ff9_0_11"/>
          <p:cNvSpPr txBox="1"/>
          <p:nvPr/>
        </p:nvSpPr>
        <p:spPr>
          <a:xfrm>
            <a:off x="195583" y="404167"/>
            <a:ext cx="8865800" cy="1764822"/>
          </a:xfrm>
          <a:prstGeom prst="rect">
            <a:avLst/>
          </a:prstGeom>
          <a:noFill/>
          <a:ln>
            <a:noFill/>
          </a:ln>
        </p:spPr>
        <p:txBody>
          <a:bodyPr spcFirstLastPara="1" wrap="square" lIns="60950" tIns="60950" rIns="60950" bIns="60950" anchor="t" anchorCtr="0">
            <a:spAutoFit/>
          </a:bodyPr>
          <a:lstStyle/>
          <a:p>
            <a:pPr algn="ctr">
              <a:lnSpc>
                <a:spcPct val="140017"/>
              </a:lnSpc>
            </a:pPr>
            <a:r>
              <a:rPr lang="en-US" sz="3810" b="1">
                <a:solidFill>
                  <a:schemeClr val="dk1"/>
                </a:solidFill>
                <a:latin typeface="Poppins"/>
                <a:ea typeface="Poppins"/>
                <a:cs typeface="Poppins"/>
                <a:sym typeface="Poppins"/>
              </a:rPr>
              <a:t>Targeted communications for busy educators</a:t>
            </a:r>
            <a:endParaRPr sz="1200">
              <a:solidFill>
                <a:schemeClr val="dk1"/>
              </a:solidFill>
            </a:endParaRPr>
          </a:p>
        </p:txBody>
      </p:sp>
      <p:sp>
        <p:nvSpPr>
          <p:cNvPr id="180" name="Google Shape;180;g2b6ef998ff9_0_11"/>
          <p:cNvSpPr txBox="1"/>
          <p:nvPr/>
        </p:nvSpPr>
        <p:spPr>
          <a:xfrm>
            <a:off x="7919533" y="1934967"/>
            <a:ext cx="3634800" cy="3479800"/>
          </a:xfrm>
          <a:prstGeom prst="rect">
            <a:avLst/>
          </a:prstGeom>
          <a:noFill/>
          <a:ln>
            <a:noFill/>
          </a:ln>
        </p:spPr>
        <p:txBody>
          <a:bodyPr spcFirstLastPara="1" wrap="square" lIns="60950" tIns="60950" rIns="60950" bIns="60950" anchor="t" anchorCtr="0">
            <a:noAutofit/>
          </a:bodyPr>
          <a:lstStyle/>
          <a:p>
            <a:pPr>
              <a:lnSpc>
                <a:spcPct val="115000"/>
              </a:lnSpc>
              <a:spcBef>
                <a:spcPts val="800"/>
              </a:spcBef>
              <a:buClr>
                <a:schemeClr val="dk1"/>
              </a:buClr>
              <a:buSzPts val="1100"/>
            </a:pPr>
            <a:r>
              <a:rPr lang="en-US" sz="1733" b="1">
                <a:solidFill>
                  <a:srgbClr val="6AA84F"/>
                </a:solidFill>
                <a:latin typeface="Calibri"/>
                <a:ea typeface="Calibri"/>
                <a:cs typeface="Calibri"/>
                <a:sym typeface="Calibri"/>
              </a:rPr>
              <a:t>Use of social media and existing frameworks to promote SPH</a:t>
            </a:r>
            <a:endParaRPr sz="1733" b="1">
              <a:solidFill>
                <a:srgbClr val="6AA84F"/>
              </a:solidFill>
              <a:latin typeface="Calibri"/>
              <a:ea typeface="Calibri"/>
              <a:cs typeface="Calibri"/>
              <a:sym typeface="Calibri"/>
            </a:endParaRPr>
          </a:p>
          <a:p>
            <a:pPr algn="ctr">
              <a:lnSpc>
                <a:spcPct val="115000"/>
              </a:lnSpc>
              <a:spcBef>
                <a:spcPts val="800"/>
              </a:spcBef>
              <a:buClr>
                <a:schemeClr val="dk1"/>
              </a:buClr>
              <a:buSzPts val="1100"/>
            </a:pPr>
            <a:r>
              <a:rPr lang="en-US" sz="1733" b="1">
                <a:latin typeface="Calibri"/>
                <a:ea typeface="Calibri"/>
                <a:cs typeface="Calibri"/>
                <a:sym typeface="Calibri"/>
              </a:rPr>
              <a:t>In the last 30 Days…</a:t>
            </a:r>
            <a:endParaRPr sz="1733" b="1">
              <a:latin typeface="Calibri"/>
              <a:ea typeface="Calibri"/>
              <a:cs typeface="Calibri"/>
              <a:sym typeface="Calibri"/>
            </a:endParaRPr>
          </a:p>
          <a:p>
            <a:pPr algn="ctr">
              <a:lnSpc>
                <a:spcPct val="115000"/>
              </a:lnSpc>
              <a:spcBef>
                <a:spcPts val="800"/>
              </a:spcBef>
            </a:pPr>
            <a:r>
              <a:rPr lang="en-US" sz="1733" b="1">
                <a:latin typeface="Calibri"/>
                <a:ea typeface="Calibri"/>
                <a:cs typeface="Calibri"/>
                <a:sym typeface="Calibri"/>
              </a:rPr>
              <a:t>Reach: </a:t>
            </a:r>
            <a:r>
              <a:rPr lang="en-US" sz="1733" b="1">
                <a:solidFill>
                  <a:srgbClr val="4A86E8"/>
                </a:solidFill>
                <a:latin typeface="Calibri"/>
                <a:ea typeface="Calibri"/>
                <a:cs typeface="Calibri"/>
                <a:sym typeface="Calibri"/>
              </a:rPr>
              <a:t>Up by 612 new practitioners</a:t>
            </a:r>
            <a:endParaRPr sz="1733" b="1">
              <a:solidFill>
                <a:srgbClr val="4A86E8"/>
              </a:solidFill>
              <a:latin typeface="Calibri"/>
              <a:ea typeface="Calibri"/>
              <a:cs typeface="Calibri"/>
              <a:sym typeface="Calibri"/>
            </a:endParaRPr>
          </a:p>
          <a:p>
            <a:pPr algn="ctr">
              <a:lnSpc>
                <a:spcPct val="115000"/>
              </a:lnSpc>
              <a:spcBef>
                <a:spcPts val="800"/>
              </a:spcBef>
            </a:pPr>
            <a:endParaRPr sz="1733" b="1">
              <a:solidFill>
                <a:srgbClr val="4A86E8"/>
              </a:solidFill>
              <a:latin typeface="Calibri"/>
              <a:ea typeface="Calibri"/>
              <a:cs typeface="Calibri"/>
              <a:sym typeface="Calibri"/>
            </a:endParaRPr>
          </a:p>
          <a:p>
            <a:pPr algn="ctr">
              <a:lnSpc>
                <a:spcPct val="115000"/>
              </a:lnSpc>
              <a:spcBef>
                <a:spcPts val="800"/>
              </a:spcBef>
            </a:pPr>
            <a:r>
              <a:rPr lang="en-US" sz="1733" b="1">
                <a:latin typeface="Calibri"/>
                <a:ea typeface="Calibri"/>
                <a:cs typeface="Calibri"/>
                <a:sym typeface="Calibri"/>
              </a:rPr>
              <a:t>Open Rate &amp; Click Through Rates - November 2022 - February 2024 </a:t>
            </a:r>
            <a:endParaRPr sz="1733" b="1">
              <a:latin typeface="Calibri"/>
              <a:ea typeface="Calibri"/>
              <a:cs typeface="Calibri"/>
              <a:sym typeface="Calibri"/>
            </a:endParaRPr>
          </a:p>
          <a:p>
            <a:pPr algn="ctr">
              <a:lnSpc>
                <a:spcPct val="115000"/>
              </a:lnSpc>
              <a:spcBef>
                <a:spcPts val="800"/>
              </a:spcBef>
            </a:pPr>
            <a:r>
              <a:rPr lang="en-US" sz="1733" b="1">
                <a:solidFill>
                  <a:srgbClr val="4A86E8"/>
                </a:solidFill>
                <a:latin typeface="Calibri"/>
                <a:ea typeface="Calibri"/>
                <a:cs typeface="Calibri"/>
                <a:sym typeface="Calibri"/>
              </a:rPr>
              <a:t>16580 email sends</a:t>
            </a:r>
            <a:endParaRPr sz="1733" b="1">
              <a:solidFill>
                <a:srgbClr val="4A86E8"/>
              </a:solidFill>
              <a:latin typeface="Calibri"/>
              <a:ea typeface="Calibri"/>
              <a:cs typeface="Calibri"/>
              <a:sym typeface="Calibri"/>
            </a:endParaRPr>
          </a:p>
          <a:p>
            <a:pPr algn="ctr">
              <a:lnSpc>
                <a:spcPct val="115000"/>
              </a:lnSpc>
              <a:spcBef>
                <a:spcPts val="800"/>
              </a:spcBef>
            </a:pPr>
            <a:r>
              <a:rPr lang="en-US" sz="1733" b="1">
                <a:solidFill>
                  <a:srgbClr val="4A86E8"/>
                </a:solidFill>
                <a:latin typeface="Calibri"/>
                <a:ea typeface="Calibri"/>
                <a:cs typeface="Calibri"/>
                <a:sym typeface="Calibri"/>
              </a:rPr>
              <a:t>7151 opens (45%)</a:t>
            </a:r>
            <a:endParaRPr sz="1733" b="1">
              <a:solidFill>
                <a:srgbClr val="4A86E8"/>
              </a:solidFill>
              <a:latin typeface="Calibri"/>
              <a:ea typeface="Calibri"/>
              <a:cs typeface="Calibri"/>
              <a:sym typeface="Calibri"/>
            </a:endParaRPr>
          </a:p>
          <a:p>
            <a:pPr algn="ctr">
              <a:lnSpc>
                <a:spcPct val="115000"/>
              </a:lnSpc>
              <a:spcBef>
                <a:spcPts val="800"/>
              </a:spcBef>
              <a:spcAft>
                <a:spcPts val="800"/>
              </a:spcAft>
              <a:buClr>
                <a:schemeClr val="dk1"/>
              </a:buClr>
              <a:buSzPts val="1100"/>
            </a:pPr>
            <a:r>
              <a:rPr lang="en-US" sz="1733" b="1">
                <a:solidFill>
                  <a:srgbClr val="4A86E8"/>
                </a:solidFill>
                <a:latin typeface="Calibri"/>
                <a:ea typeface="Calibri"/>
                <a:cs typeface="Calibri"/>
                <a:sym typeface="Calibri"/>
              </a:rPr>
              <a:t>2494 clicks (16%)</a:t>
            </a:r>
            <a:endParaRPr b="1">
              <a:solidFill>
                <a:srgbClr val="4A86E8"/>
              </a:solidFill>
              <a:latin typeface="Calibri"/>
              <a:ea typeface="Calibri"/>
              <a:cs typeface="Calibri"/>
              <a:sym typeface="Calibri"/>
            </a:endParaRPr>
          </a:p>
        </p:txBody>
      </p:sp>
      <p:pic>
        <p:nvPicPr>
          <p:cNvPr id="181" name="Google Shape;181;g2b6ef998ff9_0_11"/>
          <p:cNvPicPr preferRelativeResize="0"/>
          <p:nvPr/>
        </p:nvPicPr>
        <p:blipFill>
          <a:blip r:embed="rId4">
            <a:alphaModFix/>
          </a:blip>
          <a:stretch>
            <a:fillRect/>
          </a:stretch>
        </p:blipFill>
        <p:spPr>
          <a:xfrm>
            <a:off x="479050" y="2081584"/>
            <a:ext cx="3214649" cy="2694834"/>
          </a:xfrm>
          <a:prstGeom prst="rect">
            <a:avLst/>
          </a:prstGeom>
          <a:noFill/>
          <a:ln>
            <a:noFill/>
          </a:ln>
        </p:spPr>
      </p:pic>
      <p:pic>
        <p:nvPicPr>
          <p:cNvPr id="182" name="Google Shape;182;g2b6ef998ff9_0_11"/>
          <p:cNvPicPr preferRelativeResize="0"/>
          <p:nvPr/>
        </p:nvPicPr>
        <p:blipFill>
          <a:blip r:embed="rId5">
            <a:alphaModFix/>
          </a:blip>
          <a:stretch>
            <a:fillRect/>
          </a:stretch>
        </p:blipFill>
        <p:spPr>
          <a:xfrm>
            <a:off x="4566451" y="4776416"/>
            <a:ext cx="4135946" cy="1530800"/>
          </a:xfrm>
          <a:prstGeom prst="rect">
            <a:avLst/>
          </a:prstGeom>
          <a:noFill/>
          <a:ln>
            <a:noFill/>
          </a:ln>
        </p:spPr>
      </p:pic>
      <p:pic>
        <p:nvPicPr>
          <p:cNvPr id="183" name="Google Shape;183;g2b6ef998ff9_0_11"/>
          <p:cNvPicPr preferRelativeResize="0"/>
          <p:nvPr/>
        </p:nvPicPr>
        <p:blipFill>
          <a:blip r:embed="rId6">
            <a:alphaModFix/>
          </a:blip>
          <a:stretch>
            <a:fillRect/>
          </a:stretch>
        </p:blipFill>
        <p:spPr>
          <a:xfrm>
            <a:off x="4196619" y="2210830"/>
            <a:ext cx="2905999" cy="2436337"/>
          </a:xfrm>
          <a:prstGeom prst="rect">
            <a:avLst/>
          </a:prstGeom>
          <a:noFill/>
          <a:ln>
            <a:noFill/>
          </a:ln>
        </p:spPr>
      </p:pic>
      <p:pic>
        <p:nvPicPr>
          <p:cNvPr id="184" name="Google Shape;184;g2b6ef998ff9_0_11"/>
          <p:cNvPicPr preferRelativeResize="0"/>
          <p:nvPr/>
        </p:nvPicPr>
        <p:blipFill>
          <a:blip r:embed="rId7">
            <a:alphaModFix/>
          </a:blip>
          <a:stretch>
            <a:fillRect/>
          </a:stretch>
        </p:blipFill>
        <p:spPr>
          <a:xfrm>
            <a:off x="1700584" y="4000626"/>
            <a:ext cx="2694834" cy="26948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190" name="Google Shape;190;p7"/>
          <p:cNvSpPr txBox="1"/>
          <p:nvPr/>
        </p:nvSpPr>
        <p:spPr>
          <a:xfrm>
            <a:off x="9258069" y="6325783"/>
            <a:ext cx="262128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191" name="Google Shape;191;p7"/>
          <p:cNvSpPr txBox="1"/>
          <p:nvPr/>
        </p:nvSpPr>
        <p:spPr>
          <a:xfrm>
            <a:off x="128800" y="268351"/>
            <a:ext cx="9827000" cy="1079398"/>
          </a:xfrm>
          <a:prstGeom prst="rect">
            <a:avLst/>
          </a:prstGeom>
          <a:noFill/>
          <a:ln>
            <a:noFill/>
          </a:ln>
        </p:spPr>
        <p:txBody>
          <a:bodyPr spcFirstLastPara="1" wrap="square" lIns="0" tIns="0" rIns="0" bIns="0" anchor="t" anchorCtr="0">
            <a:spAutoFit/>
          </a:bodyPr>
          <a:lstStyle/>
          <a:p>
            <a:pPr algn="ctr">
              <a:lnSpc>
                <a:spcPct val="140017"/>
              </a:lnSpc>
            </a:pPr>
            <a:r>
              <a:rPr lang="en-US" sz="3810" b="1">
                <a:solidFill>
                  <a:srgbClr val="000000"/>
                </a:solidFill>
                <a:latin typeface="Poppins"/>
                <a:ea typeface="Poppins"/>
                <a:cs typeface="Poppins"/>
                <a:sym typeface="Poppins"/>
              </a:rPr>
              <a:t>Championing </a:t>
            </a:r>
            <a:r>
              <a:rPr lang="en-US" sz="3810" b="1">
                <a:latin typeface="Poppins"/>
                <a:ea typeface="Poppins"/>
                <a:cs typeface="Poppins"/>
                <a:sym typeface="Poppins"/>
              </a:rPr>
              <a:t>C</a:t>
            </a:r>
            <a:r>
              <a:rPr lang="en-US" sz="3810" b="1">
                <a:solidFill>
                  <a:srgbClr val="000000"/>
                </a:solidFill>
                <a:latin typeface="Poppins"/>
                <a:ea typeface="Poppins"/>
                <a:cs typeface="Poppins"/>
                <a:sym typeface="Poppins"/>
              </a:rPr>
              <a:t>hildminders </a:t>
            </a:r>
            <a:endParaRPr sz="3810" b="1">
              <a:solidFill>
                <a:srgbClr val="000000"/>
              </a:solidFill>
              <a:latin typeface="Poppins"/>
              <a:ea typeface="Poppins"/>
              <a:cs typeface="Poppins"/>
              <a:sym typeface="Poppins"/>
            </a:endParaRPr>
          </a:p>
          <a:p>
            <a:pPr>
              <a:lnSpc>
                <a:spcPct val="140017"/>
              </a:lnSpc>
            </a:pPr>
            <a:endParaRPr sz="1200"/>
          </a:p>
        </p:txBody>
      </p:sp>
      <p:sp>
        <p:nvSpPr>
          <p:cNvPr id="192" name="Google Shape;192;p7"/>
          <p:cNvSpPr txBox="1"/>
          <p:nvPr/>
        </p:nvSpPr>
        <p:spPr>
          <a:xfrm>
            <a:off x="258467" y="2376150"/>
            <a:ext cx="8524200" cy="4405200"/>
          </a:xfrm>
          <a:prstGeom prst="rect">
            <a:avLst/>
          </a:prstGeom>
          <a:noFill/>
          <a:ln>
            <a:noFill/>
          </a:ln>
        </p:spPr>
        <p:txBody>
          <a:bodyPr spcFirstLastPara="1" wrap="square" lIns="60950" tIns="60950" rIns="60950" bIns="60950" anchor="t" anchorCtr="0">
            <a:noAutofit/>
          </a:bodyPr>
          <a:lstStyle/>
          <a:p>
            <a:endParaRPr sz="2133">
              <a:solidFill>
                <a:schemeClr val="dk1"/>
              </a:solidFill>
              <a:highlight>
                <a:srgbClr val="FFFF00"/>
              </a:highlight>
              <a:latin typeface="Calibri"/>
              <a:ea typeface="Calibri"/>
              <a:cs typeface="Calibri"/>
              <a:sym typeface="Calibri"/>
            </a:endParaRPr>
          </a:p>
          <a:p>
            <a:endParaRPr sz="2133">
              <a:solidFill>
                <a:schemeClr val="dk1"/>
              </a:solidFill>
              <a:latin typeface="Calibri"/>
              <a:ea typeface="Calibri"/>
              <a:cs typeface="Calibri"/>
              <a:sym typeface="Calibri"/>
            </a:endParaRPr>
          </a:p>
          <a:p>
            <a:r>
              <a:rPr lang="en-US" sz="2133">
                <a:solidFill>
                  <a:schemeClr val="dk1"/>
                </a:solidFill>
                <a:latin typeface="Calibri"/>
                <a:ea typeface="Calibri"/>
                <a:cs typeface="Calibri"/>
                <a:sym typeface="Calibri"/>
              </a:rPr>
              <a:t>We did… </a:t>
            </a:r>
            <a:endParaRPr sz="2133">
              <a:solidFill>
                <a:schemeClr val="dk1"/>
              </a:solidFill>
              <a:latin typeface="Calibri"/>
              <a:ea typeface="Calibri"/>
              <a:cs typeface="Calibri"/>
              <a:sym typeface="Calibri"/>
            </a:endParaRPr>
          </a:p>
          <a:p>
            <a:pPr marL="304815" indent="-287881">
              <a:buClr>
                <a:schemeClr val="dk1"/>
              </a:buClr>
              <a:buSzPts val="3200"/>
              <a:buFont typeface="Calibri"/>
              <a:buChar char="●"/>
            </a:pPr>
            <a:r>
              <a:rPr lang="en-US" sz="2133">
                <a:solidFill>
                  <a:schemeClr val="dk1"/>
                </a:solidFill>
                <a:latin typeface="Calibri"/>
                <a:ea typeface="Calibri"/>
                <a:cs typeface="Calibri"/>
                <a:sym typeface="Calibri"/>
              </a:rPr>
              <a:t>included childminder representation on our Strategic Board,</a:t>
            </a:r>
            <a:endParaRPr sz="2133">
              <a:solidFill>
                <a:schemeClr val="dk1"/>
              </a:solidFill>
              <a:latin typeface="Calibri"/>
              <a:ea typeface="Calibri"/>
              <a:cs typeface="Calibri"/>
              <a:sym typeface="Calibri"/>
            </a:endParaRPr>
          </a:p>
          <a:p>
            <a:pPr marL="304815" indent="-287881">
              <a:buClr>
                <a:schemeClr val="dk1"/>
              </a:buClr>
              <a:buSzPts val="3200"/>
              <a:buFont typeface="Calibri"/>
              <a:buChar char="●"/>
            </a:pPr>
            <a:r>
              <a:rPr lang="en-US" sz="2133">
                <a:solidFill>
                  <a:schemeClr val="dk1"/>
                </a:solidFill>
                <a:latin typeface="Calibri"/>
                <a:ea typeface="Calibri"/>
                <a:cs typeface="Calibri"/>
                <a:sym typeface="Calibri"/>
              </a:rPr>
              <a:t>negotiated flexible training (evenings and weekends) &amp;/or asynchronous training from programme providers, as well as offering NPQEYL to childminders as a cohort, including use of relevant case studies</a:t>
            </a:r>
            <a:endParaRPr sz="2133">
              <a:solidFill>
                <a:schemeClr val="dk1"/>
              </a:solidFill>
              <a:latin typeface="Calibri"/>
              <a:ea typeface="Calibri"/>
              <a:cs typeface="Calibri"/>
              <a:sym typeface="Calibri"/>
            </a:endParaRPr>
          </a:p>
          <a:p>
            <a:pPr marL="304815" indent="-287881">
              <a:buClr>
                <a:schemeClr val="dk1"/>
              </a:buClr>
              <a:buSzPts val="3200"/>
              <a:buFont typeface="Calibri"/>
              <a:buChar char="●"/>
            </a:pPr>
            <a:r>
              <a:rPr lang="en-US" sz="2133">
                <a:solidFill>
                  <a:schemeClr val="dk1"/>
                </a:solidFill>
                <a:latin typeface="Calibri"/>
                <a:ea typeface="Calibri"/>
                <a:cs typeface="Calibri"/>
                <a:sym typeface="Calibri"/>
              </a:rPr>
              <a:t>collaborated with programme developers to enable childminder access to  programmes through carefully planned delivery, sharing of resources and peer partners.</a:t>
            </a:r>
            <a:endParaRPr sz="2133">
              <a:solidFill>
                <a:schemeClr val="dk1"/>
              </a:solidFill>
              <a:latin typeface="Calibri"/>
              <a:ea typeface="Calibri"/>
              <a:cs typeface="Calibri"/>
              <a:sym typeface="Calibri"/>
            </a:endParaRPr>
          </a:p>
          <a:p>
            <a:pPr marL="304815" indent="-287881">
              <a:buClr>
                <a:schemeClr val="dk1"/>
              </a:buClr>
              <a:buSzPts val="3200"/>
              <a:buFont typeface="Calibri"/>
              <a:buChar char="●"/>
            </a:pPr>
            <a:r>
              <a:rPr lang="en-US" sz="2133">
                <a:solidFill>
                  <a:schemeClr val="dk1"/>
                </a:solidFill>
                <a:latin typeface="Calibri"/>
                <a:ea typeface="Calibri"/>
                <a:cs typeface="Calibri"/>
                <a:sym typeface="Calibri"/>
              </a:rPr>
              <a:t>pump-primed childminder ‘play and stay’ sessions in several LAs as a vehicle for accessible and innovative CPD </a:t>
            </a:r>
            <a:endParaRPr sz="2133">
              <a:solidFill>
                <a:schemeClr val="dk1"/>
              </a:solidFill>
              <a:latin typeface="Calibri"/>
              <a:ea typeface="Calibri"/>
              <a:cs typeface="Calibri"/>
              <a:sym typeface="Calibri"/>
            </a:endParaRPr>
          </a:p>
          <a:p>
            <a:pPr marL="304815" indent="-287881">
              <a:buClr>
                <a:schemeClr val="dk1"/>
              </a:buClr>
              <a:buSzPts val="3200"/>
              <a:buFont typeface="Calibri"/>
              <a:buChar char="●"/>
            </a:pPr>
            <a:r>
              <a:rPr lang="en-US" sz="2133">
                <a:solidFill>
                  <a:schemeClr val="dk1"/>
                </a:solidFill>
                <a:latin typeface="Calibri"/>
                <a:ea typeface="Calibri"/>
                <a:cs typeface="Calibri"/>
                <a:sym typeface="Calibri"/>
              </a:rPr>
              <a:t>used social media to join people up and connect them</a:t>
            </a:r>
            <a:endParaRPr sz="2133">
              <a:solidFill>
                <a:schemeClr val="dk1"/>
              </a:solidFill>
              <a:latin typeface="Calibri"/>
              <a:ea typeface="Calibri"/>
              <a:cs typeface="Calibri"/>
              <a:sym typeface="Calibri"/>
            </a:endParaRPr>
          </a:p>
        </p:txBody>
      </p:sp>
      <p:pic>
        <p:nvPicPr>
          <p:cNvPr id="193" name="Google Shape;193;p7"/>
          <p:cNvPicPr preferRelativeResize="0"/>
          <p:nvPr/>
        </p:nvPicPr>
        <p:blipFill>
          <a:blip r:embed="rId4">
            <a:alphaModFix/>
          </a:blip>
          <a:stretch>
            <a:fillRect/>
          </a:stretch>
        </p:blipFill>
        <p:spPr>
          <a:xfrm rot="-363279">
            <a:off x="7968050" y="1047106"/>
            <a:ext cx="1918900" cy="2558528"/>
          </a:xfrm>
          <a:prstGeom prst="rect">
            <a:avLst/>
          </a:prstGeom>
          <a:noFill/>
          <a:ln>
            <a:noFill/>
          </a:ln>
          <a:effectLst>
            <a:outerShdw blurRad="57150" dist="19050" dir="5400000" algn="bl" rotWithShape="0">
              <a:srgbClr val="000000">
                <a:alpha val="50000"/>
              </a:srgbClr>
            </a:outerShdw>
          </a:effectLst>
        </p:spPr>
      </p:pic>
      <p:pic>
        <p:nvPicPr>
          <p:cNvPr id="194" name="Google Shape;194;p7"/>
          <p:cNvPicPr preferRelativeResize="0"/>
          <p:nvPr/>
        </p:nvPicPr>
        <p:blipFill>
          <a:blip r:embed="rId5">
            <a:alphaModFix/>
          </a:blip>
          <a:stretch>
            <a:fillRect/>
          </a:stretch>
        </p:blipFill>
        <p:spPr>
          <a:xfrm rot="283105">
            <a:off x="9752033" y="1031567"/>
            <a:ext cx="2019967" cy="2693283"/>
          </a:xfrm>
          <a:prstGeom prst="rect">
            <a:avLst/>
          </a:prstGeom>
          <a:noFill/>
          <a:ln>
            <a:noFill/>
          </a:ln>
          <a:effectLst>
            <a:outerShdw blurRad="57150" dist="19050" dir="5400000" algn="bl" rotWithShape="0">
              <a:srgbClr val="000000">
                <a:alpha val="50000"/>
              </a:srgbClr>
            </a:outerShdw>
          </a:effectLst>
        </p:spPr>
      </p:pic>
      <p:pic>
        <p:nvPicPr>
          <p:cNvPr id="195" name="Google Shape;195;p7"/>
          <p:cNvPicPr preferRelativeResize="0"/>
          <p:nvPr/>
        </p:nvPicPr>
        <p:blipFill>
          <a:blip r:embed="rId6">
            <a:alphaModFix/>
          </a:blip>
          <a:stretch>
            <a:fillRect/>
          </a:stretch>
        </p:blipFill>
        <p:spPr>
          <a:xfrm>
            <a:off x="2194799" y="953057"/>
            <a:ext cx="4893259" cy="2458899"/>
          </a:xfrm>
          <a:prstGeom prst="rect">
            <a:avLst/>
          </a:prstGeom>
          <a:noFill/>
          <a:ln>
            <a:noFill/>
          </a:ln>
        </p:spPr>
      </p:pic>
      <p:sp>
        <p:nvSpPr>
          <p:cNvPr id="196" name="Google Shape;196;p7"/>
          <p:cNvSpPr txBox="1"/>
          <p:nvPr/>
        </p:nvSpPr>
        <p:spPr>
          <a:xfrm>
            <a:off x="9027001" y="3803359"/>
            <a:ext cx="2914400" cy="2372552"/>
          </a:xfrm>
          <a:prstGeom prst="rect">
            <a:avLst/>
          </a:prstGeom>
          <a:noFill/>
          <a:ln>
            <a:noFill/>
          </a:ln>
        </p:spPr>
        <p:txBody>
          <a:bodyPr spcFirstLastPara="1" wrap="square" lIns="60950" tIns="60950" rIns="60950" bIns="60950" anchor="t" anchorCtr="0">
            <a:spAutoFit/>
          </a:bodyPr>
          <a:lstStyle/>
          <a:p>
            <a:pPr algn="ctr">
              <a:lnSpc>
                <a:spcPct val="115000"/>
              </a:lnSpc>
              <a:spcBef>
                <a:spcPts val="800"/>
              </a:spcBef>
            </a:pPr>
            <a:r>
              <a:rPr lang="en-US" sz="1067">
                <a:latin typeface="Open Sans"/>
                <a:ea typeface="Open Sans"/>
                <a:cs typeface="Open Sans"/>
                <a:sym typeface="Open Sans"/>
              </a:rPr>
              <a:t>“”Unlike settings, I am unable to get cover like a manager would to attend training during the day, so a programme like NPQEYL would have been out of reach, and I would have been left out. The bespoke NPQEYL programme allows me to attend Saturdays and late evening training sessions which is ideal for me.”</a:t>
            </a:r>
            <a:endParaRPr sz="1067">
              <a:latin typeface="Open Sans"/>
              <a:ea typeface="Open Sans"/>
              <a:cs typeface="Open Sans"/>
              <a:sym typeface="Open Sans"/>
            </a:endParaRPr>
          </a:p>
          <a:p>
            <a:pPr algn="ctr">
              <a:spcBef>
                <a:spcPts val="800"/>
              </a:spcBef>
            </a:pPr>
            <a:r>
              <a:rPr lang="en-US" sz="1067" b="1">
                <a:latin typeface="Open Sans"/>
                <a:ea typeface="Open Sans"/>
                <a:cs typeface="Open Sans"/>
                <a:sym typeface="Open Sans"/>
              </a:rPr>
              <a:t>Cindy - Childminder Telford</a:t>
            </a:r>
            <a:endParaRPr sz="1067" b="1">
              <a:latin typeface="Open Sans"/>
              <a:ea typeface="Open Sans"/>
              <a:cs typeface="Open Sans"/>
              <a:sym typeface="Open Sans"/>
            </a:endParaRPr>
          </a:p>
          <a:p>
            <a:pPr algn="ctr">
              <a:spcBef>
                <a:spcPts val="800"/>
              </a:spcBef>
              <a:spcAft>
                <a:spcPts val="800"/>
              </a:spcAft>
            </a:pPr>
            <a:r>
              <a:rPr lang="en-US" sz="1067" b="1">
                <a:latin typeface="Open Sans"/>
                <a:ea typeface="Open Sans"/>
                <a:cs typeface="Open Sans"/>
                <a:sym typeface="Open Sans"/>
              </a:rPr>
              <a:t>Adapted NPQEYL Cohort</a:t>
            </a:r>
            <a:endParaRPr sz="1067" b="1">
              <a:latin typeface="Open Sans"/>
              <a:ea typeface="Open Sans"/>
              <a:cs typeface="Open Sans"/>
              <a:sym typeface="Open Sans"/>
            </a:endParaRPr>
          </a:p>
        </p:txBody>
      </p:sp>
      <p:sp>
        <p:nvSpPr>
          <p:cNvPr id="197" name="Google Shape;197;p7"/>
          <p:cNvSpPr txBox="1"/>
          <p:nvPr/>
        </p:nvSpPr>
        <p:spPr>
          <a:xfrm>
            <a:off x="685267" y="1256317"/>
            <a:ext cx="1698800" cy="428400"/>
          </a:xfrm>
          <a:prstGeom prst="rect">
            <a:avLst/>
          </a:prstGeom>
          <a:noFill/>
          <a:ln>
            <a:noFill/>
          </a:ln>
        </p:spPr>
        <p:txBody>
          <a:bodyPr spcFirstLastPara="1" wrap="square" lIns="60950" tIns="60950" rIns="60950" bIns="60950" anchor="t" anchorCtr="0">
            <a:noAutofit/>
          </a:bodyPr>
          <a:lstStyle/>
          <a:p>
            <a:r>
              <a:rPr lang="en-US" sz="2133">
                <a:solidFill>
                  <a:schemeClr val="dk1"/>
                </a:solidFill>
                <a:latin typeface="Calibri"/>
                <a:ea typeface="Calibri"/>
                <a:cs typeface="Calibri"/>
                <a:sym typeface="Calibri"/>
              </a:rPr>
              <a:t>They said…</a:t>
            </a:r>
            <a:endParaRPr sz="2133">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bd2a3efbd5_1_24"/>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sz="1200"/>
          </a:p>
        </p:txBody>
      </p:sp>
      <p:sp>
        <p:nvSpPr>
          <p:cNvPr id="203" name="Google Shape;203;g2bd2a3efbd5_1_24"/>
          <p:cNvSpPr txBox="1"/>
          <p:nvPr/>
        </p:nvSpPr>
        <p:spPr>
          <a:xfrm>
            <a:off x="9258069" y="6325783"/>
            <a:ext cx="2621200" cy="332399"/>
          </a:xfrm>
          <a:prstGeom prst="rect">
            <a:avLst/>
          </a:prstGeom>
          <a:noFill/>
          <a:ln>
            <a:noFill/>
          </a:ln>
        </p:spPr>
        <p:txBody>
          <a:bodyPr spcFirstLastPara="1" wrap="square" lIns="0" tIns="0" rIns="0" bIns="0" anchor="t" anchorCtr="0">
            <a:spAutoFit/>
          </a:bodyPr>
          <a:lstStyle/>
          <a:p>
            <a:pPr algn="r">
              <a:lnSpc>
                <a:spcPct val="120000"/>
              </a:lnSpc>
            </a:pPr>
            <a:r>
              <a:rPr lang="en-US">
                <a:solidFill>
                  <a:srgbClr val="FFFFFF"/>
                </a:solidFill>
                <a:latin typeface="Arimo"/>
                <a:ea typeface="Arimo"/>
                <a:cs typeface="Arimo"/>
                <a:sym typeface="Arimo"/>
              </a:rPr>
              <a:t>ncb.org.uk</a:t>
            </a:r>
            <a:endParaRPr sz="1200"/>
          </a:p>
        </p:txBody>
      </p:sp>
      <p:sp>
        <p:nvSpPr>
          <p:cNvPr id="204" name="Google Shape;204;g2bd2a3efbd5_1_24"/>
          <p:cNvSpPr txBox="1"/>
          <p:nvPr/>
        </p:nvSpPr>
        <p:spPr>
          <a:xfrm>
            <a:off x="128800" y="268351"/>
            <a:ext cx="9827000" cy="1900264"/>
          </a:xfrm>
          <a:prstGeom prst="rect">
            <a:avLst/>
          </a:prstGeom>
          <a:noFill/>
          <a:ln>
            <a:noFill/>
          </a:ln>
        </p:spPr>
        <p:txBody>
          <a:bodyPr spcFirstLastPara="1" wrap="square" lIns="0" tIns="0" rIns="0" bIns="0" anchor="t" anchorCtr="0">
            <a:spAutoFit/>
          </a:bodyPr>
          <a:lstStyle/>
          <a:p>
            <a:pPr algn="ctr">
              <a:lnSpc>
                <a:spcPct val="140017"/>
              </a:lnSpc>
            </a:pPr>
            <a:r>
              <a:rPr lang="en-US" sz="3810" b="1">
                <a:solidFill>
                  <a:srgbClr val="000000"/>
                </a:solidFill>
                <a:latin typeface="Poppins"/>
                <a:ea typeface="Poppins"/>
                <a:cs typeface="Poppins"/>
                <a:sym typeface="Poppins"/>
              </a:rPr>
              <a:t>Championing </a:t>
            </a:r>
            <a:r>
              <a:rPr lang="en-US" sz="3810" b="1">
                <a:latin typeface="Poppins"/>
                <a:ea typeface="Poppins"/>
                <a:cs typeface="Poppins"/>
                <a:sym typeface="Poppins"/>
              </a:rPr>
              <a:t>C</a:t>
            </a:r>
            <a:r>
              <a:rPr lang="en-US" sz="3810" b="1">
                <a:solidFill>
                  <a:srgbClr val="000000"/>
                </a:solidFill>
                <a:latin typeface="Poppins"/>
                <a:ea typeface="Poppins"/>
                <a:cs typeface="Poppins"/>
                <a:sym typeface="Poppins"/>
              </a:rPr>
              <a:t>hildminders - </a:t>
            </a:r>
            <a:r>
              <a:rPr lang="en-US" sz="3810" b="1">
                <a:latin typeface="Poppins"/>
                <a:ea typeface="Poppins"/>
                <a:cs typeface="Poppins"/>
                <a:sym typeface="Poppins"/>
              </a:rPr>
              <a:t>Feedback</a:t>
            </a:r>
            <a:endParaRPr sz="3810" b="1">
              <a:solidFill>
                <a:srgbClr val="000000"/>
              </a:solidFill>
              <a:latin typeface="Poppins"/>
              <a:ea typeface="Poppins"/>
              <a:cs typeface="Poppins"/>
              <a:sym typeface="Poppins"/>
            </a:endParaRPr>
          </a:p>
          <a:p>
            <a:pPr>
              <a:lnSpc>
                <a:spcPct val="140017"/>
              </a:lnSpc>
            </a:pPr>
            <a:endParaRPr sz="1200"/>
          </a:p>
        </p:txBody>
      </p:sp>
      <p:sp>
        <p:nvSpPr>
          <p:cNvPr id="205" name="Google Shape;205;g2bd2a3efbd5_1_24"/>
          <p:cNvSpPr txBox="1"/>
          <p:nvPr/>
        </p:nvSpPr>
        <p:spPr>
          <a:xfrm>
            <a:off x="276700" y="1910250"/>
            <a:ext cx="5492600" cy="2044578"/>
          </a:xfrm>
          <a:prstGeom prst="rect">
            <a:avLst/>
          </a:prstGeom>
          <a:solidFill>
            <a:srgbClr val="42CD1C">
              <a:alpha val="61390"/>
            </a:srgbClr>
          </a:solidFill>
          <a:ln>
            <a:noFill/>
          </a:ln>
        </p:spPr>
        <p:txBody>
          <a:bodyPr spcFirstLastPara="1" wrap="square" lIns="60950" tIns="60950" rIns="60950" bIns="60950" anchor="t" anchorCtr="0">
            <a:spAutoFit/>
          </a:bodyPr>
          <a:lstStyle/>
          <a:p>
            <a:pPr algn="ctr">
              <a:lnSpc>
                <a:spcPct val="115000"/>
              </a:lnSpc>
              <a:spcBef>
                <a:spcPts val="800"/>
              </a:spcBef>
            </a:pPr>
            <a:r>
              <a:rPr lang="en-US" sz="1267">
                <a:latin typeface="Open Sans"/>
                <a:ea typeface="Open Sans"/>
                <a:cs typeface="Open Sans"/>
                <a:sym typeface="Open Sans"/>
              </a:rPr>
              <a:t>“”Unlike settings, I am unable to get cover like a manager would to attend training during the day, so a programme like NPQEYL would have been out of reach, and I would have been left out. The bespoke NPQEYL programme allows me to attend Saturdays and late evening training sessions which is ideal for me.”</a:t>
            </a:r>
            <a:endParaRPr sz="1267">
              <a:latin typeface="Open Sans"/>
              <a:ea typeface="Open Sans"/>
              <a:cs typeface="Open Sans"/>
              <a:sym typeface="Open Sans"/>
            </a:endParaRPr>
          </a:p>
          <a:p>
            <a:pPr algn="ctr">
              <a:spcBef>
                <a:spcPts val="800"/>
              </a:spcBef>
            </a:pPr>
            <a:r>
              <a:rPr lang="en-US" sz="1267" b="1">
                <a:latin typeface="Open Sans"/>
                <a:ea typeface="Open Sans"/>
                <a:cs typeface="Open Sans"/>
                <a:sym typeface="Open Sans"/>
              </a:rPr>
              <a:t>Cindy - Childminder Telford</a:t>
            </a:r>
            <a:endParaRPr sz="1267" b="1">
              <a:latin typeface="Open Sans"/>
              <a:ea typeface="Open Sans"/>
              <a:cs typeface="Open Sans"/>
              <a:sym typeface="Open Sans"/>
            </a:endParaRPr>
          </a:p>
          <a:p>
            <a:pPr algn="ctr">
              <a:spcBef>
                <a:spcPts val="800"/>
              </a:spcBef>
              <a:spcAft>
                <a:spcPts val="800"/>
              </a:spcAft>
            </a:pPr>
            <a:r>
              <a:rPr lang="en-US" sz="1267" b="1">
                <a:latin typeface="Open Sans"/>
                <a:ea typeface="Open Sans"/>
                <a:cs typeface="Open Sans"/>
                <a:sym typeface="Open Sans"/>
              </a:rPr>
              <a:t>Adapted NPQEYL Cohort</a:t>
            </a:r>
            <a:endParaRPr sz="1267" b="1">
              <a:latin typeface="Open Sans"/>
              <a:ea typeface="Open Sans"/>
              <a:cs typeface="Open Sans"/>
              <a:sym typeface="Open Sans"/>
            </a:endParaRPr>
          </a:p>
        </p:txBody>
      </p:sp>
      <p:sp>
        <p:nvSpPr>
          <p:cNvPr id="206" name="Google Shape;206;g2bd2a3efbd5_1_24"/>
          <p:cNvSpPr txBox="1"/>
          <p:nvPr/>
        </p:nvSpPr>
        <p:spPr>
          <a:xfrm>
            <a:off x="3591400" y="4018450"/>
            <a:ext cx="7321400" cy="2195453"/>
          </a:xfrm>
          <a:prstGeom prst="rect">
            <a:avLst/>
          </a:prstGeom>
          <a:solidFill>
            <a:srgbClr val="BFEAF9"/>
          </a:solidFill>
          <a:ln>
            <a:noFill/>
          </a:ln>
        </p:spPr>
        <p:txBody>
          <a:bodyPr spcFirstLastPara="1" wrap="square" lIns="60950" tIns="60950" rIns="60950" bIns="60950" anchor="t" anchorCtr="0">
            <a:spAutoFit/>
          </a:bodyPr>
          <a:lstStyle/>
          <a:p>
            <a:pPr algn="ctr">
              <a:lnSpc>
                <a:spcPct val="115000"/>
              </a:lnSpc>
              <a:spcBef>
                <a:spcPts val="800"/>
              </a:spcBef>
            </a:pPr>
            <a:r>
              <a:rPr lang="en-US" sz="1267">
                <a:latin typeface="Open Sans"/>
                <a:ea typeface="Open Sans"/>
                <a:cs typeface="Open Sans"/>
                <a:sym typeface="Open Sans"/>
              </a:rPr>
              <a:t>“The SPH has made me feel included and providing opportunities for us to come together which is nice as I am often working alone in my role as a childminder. Programmes such as Wellcomm and Numicon were adapted so that I could attend at a time that worked for me during my working week. Recordings of sessions were made available so I could watch them in my own time or go back to them. I feel there is a sense of community and I feel included in this. Last Wednesday I had Ofsted where I achieved a strong ‘Good’. The inspector was impressed with my involvement in the SPH programmes and could see strength in my practice as a result of this ”</a:t>
            </a:r>
            <a:endParaRPr sz="1267">
              <a:latin typeface="Open Sans"/>
              <a:ea typeface="Open Sans"/>
              <a:cs typeface="Open Sans"/>
              <a:sym typeface="Open Sans"/>
            </a:endParaRPr>
          </a:p>
          <a:p>
            <a:pPr algn="ctr">
              <a:spcBef>
                <a:spcPts val="800"/>
              </a:spcBef>
              <a:spcAft>
                <a:spcPts val="800"/>
              </a:spcAft>
            </a:pPr>
            <a:r>
              <a:rPr lang="en-US" sz="1267" b="1">
                <a:latin typeface="Open Sans"/>
                <a:ea typeface="Open Sans"/>
                <a:cs typeface="Open Sans"/>
                <a:sym typeface="Open Sans"/>
              </a:rPr>
              <a:t>Kara Nicholls - Walsall Childminder</a:t>
            </a:r>
            <a:endParaRPr sz="1267" b="1">
              <a:latin typeface="Open Sans"/>
              <a:ea typeface="Open Sans"/>
              <a:cs typeface="Open Sans"/>
              <a:sym typeface="Open Sans"/>
            </a:endParaRPr>
          </a:p>
        </p:txBody>
      </p:sp>
      <p:sp>
        <p:nvSpPr>
          <p:cNvPr id="207" name="Google Shape;207;g2bd2a3efbd5_1_24"/>
          <p:cNvSpPr/>
          <p:nvPr/>
        </p:nvSpPr>
        <p:spPr>
          <a:xfrm>
            <a:off x="6761151" y="2129433"/>
            <a:ext cx="3730028" cy="1401035"/>
          </a:xfrm>
          <a:custGeom>
            <a:avLst/>
            <a:gdLst/>
            <a:ahLst/>
            <a:cxnLst/>
            <a:rect l="l" t="t" r="r" b="b"/>
            <a:pathLst>
              <a:path w="9815864" h="5530401" extrusionOk="0">
                <a:moveTo>
                  <a:pt x="0" y="0"/>
                </a:moveTo>
                <a:lnTo>
                  <a:pt x="9815864" y="0"/>
                </a:lnTo>
                <a:lnTo>
                  <a:pt x="9815864" y="5530402"/>
                </a:lnTo>
                <a:lnTo>
                  <a:pt x="0" y="5530402"/>
                </a:lnTo>
                <a:lnTo>
                  <a:pt x="0" y="0"/>
                </a:lnTo>
                <a:close/>
              </a:path>
            </a:pathLst>
          </a:custGeom>
          <a:blipFill rotWithShape="1">
            <a:blip r:embed="rId4">
              <a:alphaModFix/>
            </a:blip>
            <a:stretch>
              <a:fillRect/>
            </a:stretch>
          </a:blipFill>
          <a:ln>
            <a:noFill/>
          </a:ln>
        </p:spPr>
        <p:txBody>
          <a:bodyPr/>
          <a:lstStyle/>
          <a:p>
            <a:endParaRPr lang="en-GB"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61479-3C25-CCED-D156-FF654049B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3D334-AF9D-22D1-0E4C-62C2E39EAF6C}"/>
              </a:ext>
            </a:extLst>
          </p:cNvPr>
          <p:cNvSpPr>
            <a:spLocks noGrp="1"/>
          </p:cNvSpPr>
          <p:nvPr>
            <p:ph type="title"/>
          </p:nvPr>
        </p:nvSpPr>
        <p:spPr>
          <a:xfrm>
            <a:off x="211667" y="2859352"/>
            <a:ext cx="11278369" cy="2019830"/>
          </a:xfrm>
        </p:spPr>
        <p:txBody>
          <a:bodyPr>
            <a:normAutofit fontScale="90000"/>
          </a:bodyPr>
          <a:lstStyle/>
          <a:p>
            <a:pPr algn="ctr"/>
            <a:r>
              <a:rPr lang="en-GB" sz="8800" dirty="0"/>
              <a:t>Diane Jeffries </a:t>
            </a:r>
            <a:br>
              <a:rPr lang="en-GB" sz="8800" dirty="0"/>
            </a:br>
            <a:br>
              <a:rPr lang="en-GB" sz="8800" dirty="0"/>
            </a:br>
            <a:r>
              <a:rPr lang="en-GB" sz="8800" dirty="0"/>
              <a:t>The Great North </a:t>
            </a:r>
            <a:r>
              <a:rPr lang="en-GB" sz="8800" dirty="0" err="1"/>
              <a:t>EYSPH</a:t>
            </a:r>
            <a:br>
              <a:rPr lang="en-GB" sz="8800" dirty="0"/>
            </a:br>
            <a:r>
              <a:rPr lang="en-GB" sz="8800" dirty="0"/>
              <a:t> </a:t>
            </a:r>
            <a:br>
              <a:rPr lang="en-GB" sz="8800" dirty="0"/>
            </a:br>
            <a:endParaRPr lang="en-GB" sz="8800" dirty="0"/>
          </a:p>
        </p:txBody>
      </p:sp>
      <p:sp>
        <p:nvSpPr>
          <p:cNvPr id="16" name="Title 1">
            <a:extLst>
              <a:ext uri="{FF2B5EF4-FFF2-40B4-BE49-F238E27FC236}">
                <a16:creationId xmlns:a16="http://schemas.microsoft.com/office/drawing/2014/main" id="{ED82602C-8B48-803D-C39A-6935A91DAAC5}"/>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302121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descr="A logo with colorful lines&#10;&#10;Description automatically generated">
            <a:extLst>
              <a:ext uri="{FF2B5EF4-FFF2-40B4-BE49-F238E27FC236}">
                <a16:creationId xmlns:a16="http://schemas.microsoft.com/office/drawing/2014/main" id="{045225E2-1CC2-C2E5-8BE5-0B7D93FB308B}"/>
              </a:ext>
            </a:extLst>
          </p:cNvPr>
          <p:cNvPicPr>
            <a:picLocks noGrp="1" noChangeAspect="1"/>
          </p:cNvPicPr>
          <p:nvPr>
            <p:ph idx="1"/>
          </p:nvPr>
        </p:nvPicPr>
        <p:blipFill>
          <a:blip r:embed="rId3"/>
          <a:stretch>
            <a:fillRect/>
          </a:stretch>
        </p:blipFill>
        <p:spPr>
          <a:xfrm>
            <a:off x="2241956" y="1379301"/>
            <a:ext cx="6140044" cy="3505143"/>
          </a:xfrm>
          <a:prstGeom prst="rect">
            <a:avLst/>
          </a:prstGeom>
        </p:spPr>
      </p:pic>
      <p:sp>
        <p:nvSpPr>
          <p:cNvPr id="18" name="TextBox 17">
            <a:extLst>
              <a:ext uri="{FF2B5EF4-FFF2-40B4-BE49-F238E27FC236}">
                <a16:creationId xmlns:a16="http://schemas.microsoft.com/office/drawing/2014/main" id="{F4993985-54BE-1CC3-F950-E02081AEA96D}"/>
              </a:ext>
            </a:extLst>
          </p:cNvPr>
          <p:cNvSpPr txBox="1"/>
          <p:nvPr/>
        </p:nvSpPr>
        <p:spPr>
          <a:xfrm>
            <a:off x="2241956" y="5478699"/>
            <a:ext cx="735676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Stronger Practice Hubs Learning and Dissemination Event </a:t>
            </a:r>
          </a:p>
        </p:txBody>
      </p:sp>
      <p:sp>
        <p:nvSpPr>
          <p:cNvPr id="19" name="TextBox 18">
            <a:extLst>
              <a:ext uri="{FF2B5EF4-FFF2-40B4-BE49-F238E27FC236}">
                <a16:creationId xmlns:a16="http://schemas.microsoft.com/office/drawing/2014/main" id="{A18DF45C-9885-7DAB-E85D-53596F9BAACD}"/>
              </a:ext>
            </a:extLst>
          </p:cNvPr>
          <p:cNvSpPr txBox="1"/>
          <p:nvPr/>
        </p:nvSpPr>
        <p:spPr>
          <a:xfrm>
            <a:off x="9598720" y="6360862"/>
            <a:ext cx="264869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29</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February 2024 </a:t>
            </a:r>
          </a:p>
        </p:txBody>
      </p:sp>
    </p:spTree>
    <p:extLst>
      <p:ext uri="{BB962C8B-B14F-4D97-AF65-F5344CB8AC3E}">
        <p14:creationId xmlns:p14="http://schemas.microsoft.com/office/powerpoint/2010/main" val="2666143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B5C2452-5F9A-E4FD-E0F0-9F237C47ABE4}"/>
              </a:ext>
            </a:extLst>
          </p:cNvPr>
          <p:cNvGraphicFramePr>
            <a:graphicFrameLocks noGrp="1"/>
          </p:cNvGraphicFramePr>
          <p:nvPr>
            <p:ph idx="1"/>
          </p:nvPr>
        </p:nvGraphicFramePr>
        <p:xfrm>
          <a:off x="694834" y="1662922"/>
          <a:ext cx="10802331" cy="3329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oogle Shape;158;p10">
            <a:extLst>
              <a:ext uri="{FF2B5EF4-FFF2-40B4-BE49-F238E27FC236}">
                <a16:creationId xmlns:a16="http://schemas.microsoft.com/office/drawing/2014/main" id="{0F5FB053-AA77-DACC-CB58-673E61264E3E}"/>
              </a:ext>
            </a:extLst>
          </p:cNvPr>
          <p:cNvPicPr preferRelativeResize="0"/>
          <p:nvPr/>
        </p:nvPicPr>
        <p:blipFill rotWithShape="1">
          <a:blip r:embed="rId8">
            <a:alphaModFix/>
          </a:blip>
          <a:srcRect/>
          <a:stretch/>
        </p:blipFill>
        <p:spPr>
          <a:xfrm>
            <a:off x="3145006" y="6022051"/>
            <a:ext cx="1311461" cy="707579"/>
          </a:xfrm>
          <a:prstGeom prst="rect">
            <a:avLst/>
          </a:prstGeom>
          <a:noFill/>
          <a:ln>
            <a:noFill/>
          </a:ln>
        </p:spPr>
      </p:pic>
      <p:pic>
        <p:nvPicPr>
          <p:cNvPr id="6" name="Google Shape;156;p10">
            <a:extLst>
              <a:ext uri="{FF2B5EF4-FFF2-40B4-BE49-F238E27FC236}">
                <a16:creationId xmlns:a16="http://schemas.microsoft.com/office/drawing/2014/main" id="{C33CE50A-A1C8-9D1D-A2DB-18D1AA297343}"/>
              </a:ext>
            </a:extLst>
          </p:cNvPr>
          <p:cNvPicPr preferRelativeResize="0"/>
          <p:nvPr/>
        </p:nvPicPr>
        <p:blipFill rotWithShape="1">
          <a:blip r:embed="rId9">
            <a:alphaModFix/>
          </a:blip>
          <a:srcRect/>
          <a:stretch/>
        </p:blipFill>
        <p:spPr>
          <a:xfrm>
            <a:off x="2093766" y="5987485"/>
            <a:ext cx="1056440" cy="849349"/>
          </a:xfrm>
          <a:prstGeom prst="rect">
            <a:avLst/>
          </a:prstGeom>
          <a:noFill/>
          <a:ln>
            <a:noFill/>
          </a:ln>
        </p:spPr>
      </p:pic>
      <p:pic>
        <p:nvPicPr>
          <p:cNvPr id="7" name="Picture 2">
            <a:extLst>
              <a:ext uri="{FF2B5EF4-FFF2-40B4-BE49-F238E27FC236}">
                <a16:creationId xmlns:a16="http://schemas.microsoft.com/office/drawing/2014/main" id="{7E7BB646-D6A9-52C1-A7E0-1AA30E8040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2330" y="6052663"/>
            <a:ext cx="1831772" cy="70757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155;p10">
            <a:extLst>
              <a:ext uri="{FF2B5EF4-FFF2-40B4-BE49-F238E27FC236}">
                <a16:creationId xmlns:a16="http://schemas.microsoft.com/office/drawing/2014/main" id="{E66FF92B-1B88-64CD-AA0B-E38932A8B36A}"/>
              </a:ext>
            </a:extLst>
          </p:cNvPr>
          <p:cNvPicPr preferRelativeResize="0"/>
          <p:nvPr/>
        </p:nvPicPr>
        <p:blipFill rotWithShape="1">
          <a:blip r:embed="rId11">
            <a:alphaModFix/>
          </a:blip>
          <a:srcRect/>
          <a:stretch/>
        </p:blipFill>
        <p:spPr>
          <a:xfrm>
            <a:off x="4691481" y="5960242"/>
            <a:ext cx="1056440" cy="769388"/>
          </a:xfrm>
          <a:prstGeom prst="rect">
            <a:avLst/>
          </a:prstGeom>
          <a:noFill/>
          <a:ln>
            <a:noFill/>
          </a:ln>
        </p:spPr>
      </p:pic>
      <p:sp>
        <p:nvSpPr>
          <p:cNvPr id="9" name="Google Shape;162;p10">
            <a:extLst>
              <a:ext uri="{FF2B5EF4-FFF2-40B4-BE49-F238E27FC236}">
                <a16:creationId xmlns:a16="http://schemas.microsoft.com/office/drawing/2014/main" id="{8DEAE65D-6C4F-7852-7718-632DEA33AF20}"/>
              </a:ext>
            </a:extLst>
          </p:cNvPr>
          <p:cNvSpPr txBox="1"/>
          <p:nvPr/>
        </p:nvSpPr>
        <p:spPr>
          <a:xfrm>
            <a:off x="7321735" y="5989205"/>
            <a:ext cx="1682999" cy="711461"/>
          </a:xfrm>
          <a:prstGeom prst="rect">
            <a:avLst/>
          </a:prstGeom>
          <a:noFill/>
          <a:ln>
            <a:noFill/>
          </a:ln>
        </p:spPr>
        <p:txBody>
          <a:bodyPr spcFirstLastPara="1" wrap="square" lIns="121900" tIns="121900" rIns="121900" bIns="121900" anchor="t" anchorCtr="0">
            <a:noAutofit/>
          </a:bodyPr>
          <a:lstStyle/>
          <a:p>
            <a:pPr algn="ctr">
              <a:buClr>
                <a:srgbClr val="000000"/>
              </a:buClr>
              <a:buSzPts val="2500"/>
            </a:pPr>
            <a:r>
              <a:rPr lang="en" dirty="0">
                <a:solidFill>
                  <a:srgbClr val="000000"/>
                </a:solidFill>
                <a:latin typeface="Arial" panose="020B0604020202020204" pitchFamily="34" charset="0"/>
                <a:ea typeface="Caveat"/>
                <a:cs typeface="Arial" panose="020B0604020202020204" pitchFamily="34" charset="0"/>
                <a:sym typeface="Caveat"/>
              </a:rPr>
              <a:t>Debi Savoy (Childminder)</a:t>
            </a:r>
            <a:endParaRPr dirty="0">
              <a:solidFill>
                <a:srgbClr val="000000"/>
              </a:solidFill>
              <a:latin typeface="Arial" panose="020B0604020202020204" pitchFamily="34" charset="0"/>
              <a:ea typeface="Caveat"/>
              <a:cs typeface="Arial" panose="020B0604020202020204" pitchFamily="34" charset="0"/>
              <a:sym typeface="Caveat"/>
            </a:endParaRPr>
          </a:p>
          <a:p>
            <a:pPr algn="ctr">
              <a:buClr>
                <a:srgbClr val="000000"/>
              </a:buClr>
              <a:buSzPts val="2500"/>
            </a:pPr>
            <a:endParaRPr sz="1400" dirty="0">
              <a:solidFill>
                <a:srgbClr val="000000"/>
              </a:solidFill>
              <a:latin typeface="Caveat"/>
              <a:ea typeface="Caveat"/>
              <a:cs typeface="Caveat"/>
              <a:sym typeface="Caveat"/>
            </a:endParaRPr>
          </a:p>
        </p:txBody>
      </p:sp>
      <p:pic>
        <p:nvPicPr>
          <p:cNvPr id="11" name="Picture 10" descr="A close-up of a logo&#10;&#10;Description automatically generated">
            <a:extLst>
              <a:ext uri="{FF2B5EF4-FFF2-40B4-BE49-F238E27FC236}">
                <a16:creationId xmlns:a16="http://schemas.microsoft.com/office/drawing/2014/main" id="{69DAD5F9-CC54-0DB3-4750-FA2803CCCE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493" y="6064700"/>
            <a:ext cx="1945791" cy="622282"/>
          </a:xfrm>
          <a:prstGeom prst="rect">
            <a:avLst/>
          </a:prstGeom>
        </p:spPr>
      </p:pic>
      <p:pic>
        <p:nvPicPr>
          <p:cNvPr id="13" name="Picture 12" descr="A drawing of a bird&#10;&#10;Description automatically generated">
            <a:extLst>
              <a:ext uri="{FF2B5EF4-FFF2-40B4-BE49-F238E27FC236}">
                <a16:creationId xmlns:a16="http://schemas.microsoft.com/office/drawing/2014/main" id="{8F4DB2AF-D143-E6CA-B2D4-19E1920438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8830" y="5770226"/>
            <a:ext cx="959404" cy="959404"/>
          </a:xfrm>
          <a:prstGeom prst="rect">
            <a:avLst/>
          </a:prstGeom>
        </p:spPr>
      </p:pic>
      <p:pic>
        <p:nvPicPr>
          <p:cNvPr id="15" name="Picture 14" descr="A person holding a sign&#10;&#10;Description automatically generated">
            <a:extLst>
              <a:ext uri="{FF2B5EF4-FFF2-40B4-BE49-F238E27FC236}">
                <a16:creationId xmlns:a16="http://schemas.microsoft.com/office/drawing/2014/main" id="{26D17C0E-23E8-8D2F-9C3C-4E7EB88CFFD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4544" y="6000352"/>
            <a:ext cx="1433603" cy="735845"/>
          </a:xfrm>
          <a:prstGeom prst="rect">
            <a:avLst/>
          </a:prstGeom>
        </p:spPr>
      </p:pic>
      <p:sp>
        <p:nvSpPr>
          <p:cNvPr id="3" name="TextBox 2">
            <a:extLst>
              <a:ext uri="{FF2B5EF4-FFF2-40B4-BE49-F238E27FC236}">
                <a16:creationId xmlns:a16="http://schemas.microsoft.com/office/drawing/2014/main" id="{78108B43-65CA-B81E-67E1-DB45F478685B}"/>
              </a:ext>
            </a:extLst>
          </p:cNvPr>
          <p:cNvSpPr txBox="1"/>
          <p:nvPr/>
        </p:nvSpPr>
        <p:spPr>
          <a:xfrm>
            <a:off x="367781" y="1029881"/>
            <a:ext cx="485191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GNSPH Strategic Partners </a:t>
            </a:r>
            <a:endParaRPr lang="en-US" dirty="0"/>
          </a:p>
        </p:txBody>
      </p:sp>
      <p:sp>
        <p:nvSpPr>
          <p:cNvPr id="10" name="Title 1">
            <a:extLst>
              <a:ext uri="{FF2B5EF4-FFF2-40B4-BE49-F238E27FC236}">
                <a16:creationId xmlns:a16="http://schemas.microsoft.com/office/drawing/2014/main" id="{9C94F11D-101F-E96D-021D-042A16AD37CF}"/>
              </a:ext>
            </a:extLst>
          </p:cNvPr>
          <p:cNvSpPr>
            <a:spLocks noGrp="1"/>
          </p:cNvSpPr>
          <p:nvPr>
            <p:ph type="title"/>
          </p:nvPr>
        </p:nvSpPr>
        <p:spPr>
          <a:xfrm>
            <a:off x="-69056" y="-145581"/>
            <a:ext cx="10577513" cy="1325562"/>
          </a:xfrm>
        </p:spPr>
        <p:txBody>
          <a:bodyPr vert="horz" lIns="91440" tIns="45720" rIns="91440" bIns="45720" rtlCol="0" anchor="ctr">
            <a:normAutofit/>
          </a:bodyPr>
          <a:lstStyle/>
          <a:p>
            <a:pPr algn="ctr"/>
            <a:r>
              <a:rPr lang="en-US" sz="4000" dirty="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Hub Infrastructure </a:t>
            </a:r>
          </a:p>
        </p:txBody>
      </p:sp>
    </p:spTree>
    <p:extLst>
      <p:ext uri="{BB962C8B-B14F-4D97-AF65-F5344CB8AC3E}">
        <p14:creationId xmlns:p14="http://schemas.microsoft.com/office/powerpoint/2010/main" val="1386866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7D4C493-60AF-3BC9-86DC-BE53406763B8}"/>
              </a:ext>
            </a:extLst>
          </p:cNvPr>
          <p:cNvGraphicFramePr>
            <a:graphicFrameLocks noGrp="1"/>
          </p:cNvGraphicFramePr>
          <p:nvPr>
            <p:ph idx="1"/>
          </p:nvPr>
        </p:nvGraphicFramePr>
        <p:xfrm>
          <a:off x="6618513" y="1033190"/>
          <a:ext cx="4337957" cy="237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3482AAD-1BFA-D91E-734D-2FC8C39FD0C7}"/>
              </a:ext>
            </a:extLst>
          </p:cNvPr>
          <p:cNvSpPr txBox="1"/>
          <p:nvPr/>
        </p:nvSpPr>
        <p:spPr>
          <a:xfrm>
            <a:off x="255813" y="429098"/>
            <a:ext cx="7426577"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GNSPH - Partnerships continued.. </a:t>
            </a:r>
            <a:endParaRPr lang="en-US" dirty="0"/>
          </a:p>
        </p:txBody>
      </p:sp>
      <p:pic>
        <p:nvPicPr>
          <p:cNvPr id="6" name="Google Shape;108;p6">
            <a:extLst>
              <a:ext uri="{FF2B5EF4-FFF2-40B4-BE49-F238E27FC236}">
                <a16:creationId xmlns:a16="http://schemas.microsoft.com/office/drawing/2014/main" id="{005F8F2C-39DE-616E-538A-16C5F1B801B8}"/>
              </a:ext>
            </a:extLst>
          </p:cNvPr>
          <p:cNvPicPr preferRelativeResize="0"/>
          <p:nvPr/>
        </p:nvPicPr>
        <p:blipFill rotWithShape="1">
          <a:blip r:embed="rId8">
            <a:alphaModFix/>
          </a:blip>
          <a:srcRect/>
          <a:stretch/>
        </p:blipFill>
        <p:spPr>
          <a:xfrm>
            <a:off x="0" y="5879994"/>
            <a:ext cx="1810140" cy="848577"/>
          </a:xfrm>
          <a:prstGeom prst="rect">
            <a:avLst/>
          </a:prstGeom>
          <a:noFill/>
          <a:ln>
            <a:noFill/>
          </a:ln>
        </p:spPr>
      </p:pic>
      <p:sp>
        <p:nvSpPr>
          <p:cNvPr id="7" name="TextBox 6">
            <a:extLst>
              <a:ext uri="{FF2B5EF4-FFF2-40B4-BE49-F238E27FC236}">
                <a16:creationId xmlns:a16="http://schemas.microsoft.com/office/drawing/2014/main" id="{B230F987-9A25-C505-4051-83DD071F320D}"/>
              </a:ext>
            </a:extLst>
          </p:cNvPr>
          <p:cNvSpPr txBox="1"/>
          <p:nvPr/>
        </p:nvSpPr>
        <p:spPr>
          <a:xfrm>
            <a:off x="379022" y="4029507"/>
            <a:ext cx="3802350" cy="1569660"/>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Regional Partners </a:t>
            </a:r>
          </a:p>
          <a:p>
            <a:r>
              <a:rPr lang="en-US" sz="1600" dirty="0">
                <a:latin typeface="Arial" panose="020B0604020202020204" pitchFamily="34" charset="0"/>
                <a:cs typeface="Arial" panose="020B0604020202020204" pitchFamily="34" charset="0"/>
              </a:rPr>
              <a:t>-Research Schools x 3</a:t>
            </a:r>
          </a:p>
          <a:p>
            <a:r>
              <a:rPr lang="en-US" sz="1600" dirty="0">
                <a:latin typeface="Arial" panose="020B0604020202020204" pitchFamily="34" charset="0"/>
                <a:cs typeface="Arial" panose="020B0604020202020204" pitchFamily="34" charset="0"/>
              </a:rPr>
              <a:t>-English Hubs</a:t>
            </a:r>
          </a:p>
          <a:p>
            <a:r>
              <a:rPr lang="en-US" sz="1600" dirty="0">
                <a:latin typeface="Arial" panose="020B0604020202020204" pitchFamily="34" charset="0"/>
                <a:cs typeface="Arial" panose="020B0604020202020204" pitchFamily="34" charset="0"/>
              </a:rPr>
              <a:t>-Area Leads, Experts &amp; Mentors </a:t>
            </a:r>
          </a:p>
          <a:p>
            <a:r>
              <a:rPr lang="en-US" sz="1600" dirty="0">
                <a:latin typeface="Arial" panose="020B0604020202020204" pitchFamily="34" charset="0"/>
                <a:cs typeface="Arial" panose="020B0604020202020204" pitchFamily="34" charset="0"/>
              </a:rPr>
              <a:t>-University </a:t>
            </a:r>
          </a:p>
          <a:p>
            <a:r>
              <a:rPr lang="en-US" sz="1600" dirty="0">
                <a:latin typeface="Arial" panose="020B0604020202020204" pitchFamily="34" charset="0"/>
                <a:cs typeface="Arial" panose="020B0604020202020204" pitchFamily="34" charset="0"/>
              </a:rPr>
              <a:t>-SEN Professionals Teams   </a:t>
            </a:r>
          </a:p>
        </p:txBody>
      </p:sp>
      <p:sp>
        <p:nvSpPr>
          <p:cNvPr id="8" name="TextBox 7">
            <a:extLst>
              <a:ext uri="{FF2B5EF4-FFF2-40B4-BE49-F238E27FC236}">
                <a16:creationId xmlns:a16="http://schemas.microsoft.com/office/drawing/2014/main" id="{383597A1-DC62-A49C-7ADE-1F9BDED64002}"/>
              </a:ext>
            </a:extLst>
          </p:cNvPr>
          <p:cNvSpPr txBox="1"/>
          <p:nvPr/>
        </p:nvSpPr>
        <p:spPr>
          <a:xfrm>
            <a:off x="9134299" y="4029507"/>
            <a:ext cx="4457764" cy="1569660"/>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SEN Professional Teams </a:t>
            </a:r>
          </a:p>
          <a:p>
            <a:r>
              <a:rPr lang="en-US" sz="1600" dirty="0">
                <a:latin typeface="Arial" panose="020B0604020202020204" pitchFamily="34" charset="0"/>
                <a:cs typeface="Arial" panose="020B0604020202020204" pitchFamily="34" charset="0"/>
              </a:rPr>
              <a:t>-Dingley’s Promise </a:t>
            </a:r>
          </a:p>
          <a:p>
            <a:r>
              <a:rPr lang="en-US" sz="1600" dirty="0">
                <a:latin typeface="Arial" panose="020B0604020202020204" pitchFamily="34" charset="0"/>
                <a:cs typeface="Arial" panose="020B0604020202020204" pitchFamily="34" charset="0"/>
              </a:rPr>
              <a:t>-Speech and Language Teams</a:t>
            </a:r>
          </a:p>
          <a:p>
            <a:r>
              <a:rPr lang="en-US" sz="1600" dirty="0">
                <a:latin typeface="Arial" panose="020B0604020202020204" pitchFamily="34" charset="0"/>
                <a:cs typeface="Arial" panose="020B0604020202020204" pitchFamily="34" charset="0"/>
              </a:rPr>
              <a:t>-Autism Education Trust </a:t>
            </a:r>
          </a:p>
          <a:p>
            <a:r>
              <a:rPr lang="en-US" sz="1600" dirty="0">
                <a:latin typeface="Arial" panose="020B0604020202020204" pitchFamily="34" charset="0"/>
                <a:cs typeface="Arial" panose="020B0604020202020204" pitchFamily="34" charset="0"/>
              </a:rPr>
              <a:t>-Best Practice </a:t>
            </a:r>
          </a:p>
          <a:p>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A33ABE-A5B8-B626-43E8-9DE07B116B48}"/>
              </a:ext>
            </a:extLst>
          </p:cNvPr>
          <p:cNvSpPr txBox="1"/>
          <p:nvPr/>
        </p:nvSpPr>
        <p:spPr>
          <a:xfrm>
            <a:off x="4050058" y="4082162"/>
            <a:ext cx="4091882" cy="1569660"/>
          </a:xfrm>
          <a:prstGeom prst="rect">
            <a:avLst/>
          </a:prstGeom>
          <a:noFill/>
        </p:spPr>
        <p:txBody>
          <a:bodyPr wrap="square" rtlCol="0">
            <a:spAutoFit/>
          </a:bodyPr>
          <a:lstStyle/>
          <a:p>
            <a:pPr algn="ctr"/>
            <a:r>
              <a:rPr lang="en-US" sz="1600" u="sng" dirty="0">
                <a:latin typeface="Arial" panose="020B0604020202020204" pitchFamily="34" charset="0"/>
                <a:cs typeface="Arial" panose="020B0604020202020204" pitchFamily="34" charset="0"/>
              </a:rPr>
              <a:t>Local Delivery Partners</a:t>
            </a:r>
          </a:p>
          <a:p>
            <a:pPr algn="ctr"/>
            <a:r>
              <a:rPr lang="en-US" sz="1600" dirty="0">
                <a:latin typeface="Arial" panose="020B0604020202020204" pitchFamily="34" charset="0"/>
                <a:cs typeface="Arial" panose="020B0604020202020204" pitchFamily="34" charset="0"/>
              </a:rPr>
              <a:t>A range of nursery setting and childminders identified as delivering high quality evidence informed practice within the local area,  </a:t>
            </a:r>
          </a:p>
          <a:p>
            <a:pPr algn="ctr"/>
            <a:r>
              <a:rPr lang="en-US" sz="1600" dirty="0">
                <a:latin typeface="Arial" panose="020B0604020202020204" pitchFamily="34" charset="0"/>
                <a:cs typeface="Arial" panose="020B0604020202020204" pitchFamily="34" charset="0"/>
              </a:rPr>
              <a:t>Hartbeeps </a:t>
            </a:r>
          </a:p>
        </p:txBody>
      </p:sp>
      <p:sp>
        <p:nvSpPr>
          <p:cNvPr id="12" name="TextBox 11">
            <a:extLst>
              <a:ext uri="{FF2B5EF4-FFF2-40B4-BE49-F238E27FC236}">
                <a16:creationId xmlns:a16="http://schemas.microsoft.com/office/drawing/2014/main" id="{0782574E-C76F-468D-0B15-FC384DC7FA67}"/>
              </a:ext>
            </a:extLst>
          </p:cNvPr>
          <p:cNvSpPr txBox="1"/>
          <p:nvPr/>
        </p:nvSpPr>
        <p:spPr>
          <a:xfrm>
            <a:off x="3381446" y="5676188"/>
            <a:ext cx="5429107" cy="861774"/>
          </a:xfrm>
          <a:prstGeom prst="rect">
            <a:avLst/>
          </a:prstGeom>
          <a:noFill/>
        </p:spPr>
        <p:txBody>
          <a:bodyPr wrap="square" rtlCol="0">
            <a:spAutoFit/>
          </a:bodyPr>
          <a:lstStyle/>
          <a:p>
            <a:pPr algn="ctr"/>
            <a:r>
              <a:rPr lang="en-US" sz="1600" u="sng" dirty="0">
                <a:latin typeface="Arial" panose="020B0604020202020204" pitchFamily="34" charset="0"/>
                <a:cs typeface="Arial" panose="020B0604020202020204" pitchFamily="34" charset="0"/>
              </a:rPr>
              <a:t>Key Partners – Programme Providers </a:t>
            </a:r>
          </a:p>
          <a:p>
            <a:pPr algn="ctr"/>
            <a:r>
              <a:rPr lang="en-US" sz="1600" dirty="0">
                <a:latin typeface="Arial" panose="020B0604020202020204" pitchFamily="34" charset="0"/>
                <a:cs typeface="Arial" panose="020B0604020202020204" pitchFamily="34" charset="0"/>
              </a:rPr>
              <a:t>Elklan, OxED and Assessment, EDT, Pacey, Best Practice </a:t>
            </a:r>
          </a:p>
          <a:p>
            <a:pPr algn="ctr"/>
            <a:endParaRPr lang="en-US" b="1" u="sng" dirty="0">
              <a:latin typeface="Arial" panose="020B0604020202020204" pitchFamily="34" charset="0"/>
              <a:cs typeface="Arial" panose="020B0604020202020204" pitchFamily="34" charset="0"/>
            </a:endParaRPr>
          </a:p>
        </p:txBody>
      </p:sp>
      <p:graphicFrame>
        <p:nvGraphicFramePr>
          <p:cNvPr id="20" name="Content Placeholder 3">
            <a:extLst>
              <a:ext uri="{FF2B5EF4-FFF2-40B4-BE49-F238E27FC236}">
                <a16:creationId xmlns:a16="http://schemas.microsoft.com/office/drawing/2014/main" id="{2CF85333-745C-47FD-5921-3B789F2A798B}"/>
              </a:ext>
            </a:extLst>
          </p:cNvPr>
          <p:cNvGraphicFramePr>
            <a:graphicFrameLocks/>
          </p:cNvGraphicFramePr>
          <p:nvPr/>
        </p:nvGraphicFramePr>
        <p:xfrm>
          <a:off x="653144" y="993739"/>
          <a:ext cx="4098470" cy="2647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236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DC23-40D2-60F9-9F93-0119138EC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5529C-B205-E8AD-3496-4CE04B13DA1B}"/>
              </a:ext>
            </a:extLst>
          </p:cNvPr>
          <p:cNvSpPr>
            <a:spLocks noGrp="1"/>
          </p:cNvSpPr>
          <p:nvPr>
            <p:ph type="title"/>
          </p:nvPr>
        </p:nvSpPr>
        <p:spPr>
          <a:xfrm>
            <a:off x="480796" y="823479"/>
            <a:ext cx="11094171" cy="1325563"/>
          </a:xfrm>
        </p:spPr>
        <p:txBody>
          <a:bodyPr>
            <a:noAutofit/>
          </a:bodyPr>
          <a:lstStyle/>
          <a:p>
            <a:pPr algn="ctr"/>
            <a:r>
              <a:rPr lang="en-GB" sz="6600" dirty="0"/>
              <a:t>Introduction and welcome from DfE</a:t>
            </a:r>
          </a:p>
        </p:txBody>
      </p:sp>
      <p:sp>
        <p:nvSpPr>
          <p:cNvPr id="3" name="Content Placeholder 2">
            <a:extLst>
              <a:ext uri="{FF2B5EF4-FFF2-40B4-BE49-F238E27FC236}">
                <a16:creationId xmlns:a16="http://schemas.microsoft.com/office/drawing/2014/main" id="{67A79BA2-BE15-B086-8587-D35F18334696}"/>
              </a:ext>
            </a:extLst>
          </p:cNvPr>
          <p:cNvSpPr>
            <a:spLocks noGrp="1"/>
          </p:cNvSpPr>
          <p:nvPr>
            <p:ph idx="1"/>
          </p:nvPr>
        </p:nvSpPr>
        <p:spPr/>
        <p:txBody>
          <a:bodyPr>
            <a:normAutofit/>
          </a:bodyPr>
          <a:lstStyle/>
          <a:p>
            <a:pPr marL="0" indent="0" algn="ctr">
              <a:buNone/>
            </a:pPr>
            <a:endParaRPr lang="en-US" sz="3600" b="1" dirty="0">
              <a:solidFill>
                <a:srgbClr val="FF557A"/>
              </a:solidFill>
              <a:effectLst/>
              <a:latin typeface="+mj-lt"/>
              <a:ea typeface="Aptos" panose="020B0004020202020204" pitchFamily="34" charset="0"/>
              <a:cs typeface="Aptos" panose="020B0004020202020204" pitchFamily="34" charset="0"/>
            </a:endParaRPr>
          </a:p>
          <a:p>
            <a:pPr marL="0" indent="0" algn="ctr">
              <a:buNone/>
            </a:pPr>
            <a:r>
              <a:rPr lang="en-US" sz="3600" b="1" dirty="0">
                <a:solidFill>
                  <a:srgbClr val="FF557A"/>
                </a:solidFill>
                <a:effectLst/>
                <a:latin typeface="+mj-lt"/>
                <a:ea typeface="Aptos" panose="020B0004020202020204" pitchFamily="34" charset="0"/>
                <a:cs typeface="Aptos" panose="020B0004020202020204" pitchFamily="34" charset="0"/>
              </a:rPr>
              <a:t>Alice Ashworth</a:t>
            </a:r>
          </a:p>
          <a:p>
            <a:pPr marL="0" indent="0" algn="ctr">
              <a:buNone/>
            </a:pPr>
            <a:r>
              <a:rPr lang="en-US" sz="3600" b="1" dirty="0">
                <a:solidFill>
                  <a:srgbClr val="1B1464"/>
                </a:solidFill>
                <a:effectLst/>
                <a:latin typeface="+mj-lt"/>
                <a:ea typeface="Aptos" panose="020B0004020202020204" pitchFamily="34" charset="0"/>
                <a:cs typeface="Aptos" panose="020B0004020202020204" pitchFamily="34" charset="0"/>
              </a:rPr>
              <a:t>Team Leader: Stronger Practice Hubs</a:t>
            </a:r>
          </a:p>
          <a:p>
            <a:pPr marL="0" indent="0" algn="ctr">
              <a:buNone/>
            </a:pPr>
            <a:r>
              <a:rPr lang="en-US" sz="3600" dirty="0">
                <a:solidFill>
                  <a:srgbClr val="1B1464"/>
                </a:solidFill>
                <a:effectLst/>
                <a:latin typeface="+mj-lt"/>
                <a:ea typeface="Aptos" panose="020B0004020202020204" pitchFamily="34" charset="0"/>
                <a:cs typeface="Aptos" panose="020B0004020202020204" pitchFamily="34" charset="0"/>
              </a:rPr>
              <a:t>Early Years Quality, Recovery and </a:t>
            </a:r>
            <a:r>
              <a:rPr lang="en-US" sz="3600" dirty="0">
                <a:solidFill>
                  <a:srgbClr val="1B1464"/>
                </a:solidFill>
                <a:latin typeface="+mj-lt"/>
                <a:ea typeface="Aptos" panose="020B0004020202020204" pitchFamily="34" charset="0"/>
                <a:cs typeface="Aptos" panose="020B0004020202020204" pitchFamily="34" charset="0"/>
              </a:rPr>
              <a:t>Welfare Division</a:t>
            </a:r>
            <a:endParaRPr lang="en-GB" sz="3600" dirty="0">
              <a:effectLst/>
              <a:latin typeface="+mj-lt"/>
              <a:ea typeface="Aptos" panose="020B0004020202020204" pitchFamily="34" charset="0"/>
              <a:cs typeface="Aptos" panose="020B0004020202020204" pitchFamily="34" charset="0"/>
            </a:endParaRPr>
          </a:p>
          <a:p>
            <a:endParaRPr lang="en-GB" dirty="0">
              <a:solidFill>
                <a:schemeClr val="accent1">
                  <a:lumMod val="50000"/>
                </a:schemeClr>
              </a:solidFill>
            </a:endParaRPr>
          </a:p>
        </p:txBody>
      </p:sp>
    </p:spTree>
    <p:extLst>
      <p:ext uri="{BB962C8B-B14F-4D97-AF65-F5344CB8AC3E}">
        <p14:creationId xmlns:p14="http://schemas.microsoft.com/office/powerpoint/2010/main" val="3446250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8" name="Google Shape;108;p6"/>
          <p:cNvPicPr preferRelativeResize="0"/>
          <p:nvPr/>
        </p:nvPicPr>
        <p:blipFill rotWithShape="1">
          <a:blip r:embed="rId3">
            <a:alphaModFix/>
          </a:blip>
          <a:srcRect/>
          <a:stretch/>
        </p:blipFill>
        <p:spPr>
          <a:xfrm>
            <a:off x="0" y="5911317"/>
            <a:ext cx="1612233" cy="966733"/>
          </a:xfrm>
          <a:prstGeom prst="rect">
            <a:avLst/>
          </a:prstGeom>
          <a:noFill/>
          <a:ln>
            <a:noFill/>
          </a:ln>
        </p:spPr>
      </p:pic>
      <p:pic>
        <p:nvPicPr>
          <p:cNvPr id="110" name="Google Shape;110;p6"/>
          <p:cNvPicPr preferRelativeResize="0"/>
          <p:nvPr/>
        </p:nvPicPr>
        <p:blipFill rotWithShape="1">
          <a:blip r:embed="rId4">
            <a:alphaModFix/>
          </a:blip>
          <a:srcRect/>
          <a:stretch/>
        </p:blipFill>
        <p:spPr>
          <a:xfrm>
            <a:off x="158611" y="956402"/>
            <a:ext cx="2028775" cy="1882590"/>
          </a:xfrm>
          <a:prstGeom prst="rect">
            <a:avLst/>
          </a:prstGeom>
          <a:noFill/>
          <a:ln>
            <a:noFill/>
          </a:ln>
        </p:spPr>
      </p:pic>
      <p:pic>
        <p:nvPicPr>
          <p:cNvPr id="111" name="Google Shape;111;p6"/>
          <p:cNvPicPr preferRelativeResize="0"/>
          <p:nvPr/>
        </p:nvPicPr>
        <p:blipFill rotWithShape="1">
          <a:blip r:embed="rId5">
            <a:alphaModFix/>
          </a:blip>
          <a:srcRect/>
          <a:stretch/>
        </p:blipFill>
        <p:spPr>
          <a:xfrm>
            <a:off x="2609354" y="956402"/>
            <a:ext cx="2288188" cy="1882590"/>
          </a:xfrm>
          <a:prstGeom prst="rect">
            <a:avLst/>
          </a:prstGeom>
          <a:noFill/>
          <a:ln>
            <a:noFill/>
          </a:ln>
        </p:spPr>
      </p:pic>
      <p:pic>
        <p:nvPicPr>
          <p:cNvPr id="112" name="Google Shape;112;p6"/>
          <p:cNvPicPr preferRelativeResize="0"/>
          <p:nvPr/>
        </p:nvPicPr>
        <p:blipFill rotWithShape="1">
          <a:blip r:embed="rId6">
            <a:alphaModFix/>
          </a:blip>
          <a:srcRect/>
          <a:stretch/>
        </p:blipFill>
        <p:spPr>
          <a:xfrm>
            <a:off x="5389019" y="956402"/>
            <a:ext cx="2288188" cy="1882591"/>
          </a:xfrm>
          <a:prstGeom prst="rect">
            <a:avLst/>
          </a:prstGeom>
          <a:noFill/>
          <a:ln>
            <a:noFill/>
          </a:ln>
        </p:spPr>
      </p:pic>
      <p:sp>
        <p:nvSpPr>
          <p:cNvPr id="4" name="TextBox 3">
            <a:extLst>
              <a:ext uri="{FF2B5EF4-FFF2-40B4-BE49-F238E27FC236}">
                <a16:creationId xmlns:a16="http://schemas.microsoft.com/office/drawing/2014/main" id="{EBB7CC46-1C42-736E-0CD1-8DCD2A9B9B7D}"/>
              </a:ext>
            </a:extLst>
          </p:cNvPr>
          <p:cNvSpPr txBox="1"/>
          <p:nvPr/>
        </p:nvSpPr>
        <p:spPr>
          <a:xfrm>
            <a:off x="544325" y="286553"/>
            <a:ext cx="94210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GNSPH: Hub Regions</a:t>
            </a:r>
          </a:p>
        </p:txBody>
      </p:sp>
      <p:pic>
        <p:nvPicPr>
          <p:cNvPr id="7" name="Google Shape;159;p10">
            <a:extLst>
              <a:ext uri="{FF2B5EF4-FFF2-40B4-BE49-F238E27FC236}">
                <a16:creationId xmlns:a16="http://schemas.microsoft.com/office/drawing/2014/main" id="{1DFBB7E2-13A8-5189-A785-ACD08C8F31CC}"/>
              </a:ext>
            </a:extLst>
          </p:cNvPr>
          <p:cNvPicPr preferRelativeResize="0"/>
          <p:nvPr/>
        </p:nvPicPr>
        <p:blipFill rotWithShape="1">
          <a:blip r:embed="rId7">
            <a:alphaModFix/>
          </a:blip>
          <a:srcRect/>
          <a:stretch/>
        </p:blipFill>
        <p:spPr>
          <a:xfrm>
            <a:off x="2981313" y="3131900"/>
            <a:ext cx="1621683" cy="884877"/>
          </a:xfrm>
          <a:prstGeom prst="rect">
            <a:avLst/>
          </a:prstGeom>
          <a:noFill/>
          <a:ln>
            <a:noFill/>
          </a:ln>
        </p:spPr>
      </p:pic>
      <p:pic>
        <p:nvPicPr>
          <p:cNvPr id="8" name="Google Shape;161;p10">
            <a:extLst>
              <a:ext uri="{FF2B5EF4-FFF2-40B4-BE49-F238E27FC236}">
                <a16:creationId xmlns:a16="http://schemas.microsoft.com/office/drawing/2014/main" id="{41C7B257-D885-53C3-6F03-DB00ED89DE9F}"/>
              </a:ext>
            </a:extLst>
          </p:cNvPr>
          <p:cNvPicPr preferRelativeResize="0"/>
          <p:nvPr/>
        </p:nvPicPr>
        <p:blipFill rotWithShape="1">
          <a:blip r:embed="rId8">
            <a:alphaModFix/>
          </a:blip>
          <a:srcRect/>
          <a:stretch/>
        </p:blipFill>
        <p:spPr>
          <a:xfrm>
            <a:off x="5600527" y="3196235"/>
            <a:ext cx="1833191" cy="728815"/>
          </a:xfrm>
          <a:prstGeom prst="rect">
            <a:avLst/>
          </a:prstGeom>
          <a:noFill/>
          <a:ln>
            <a:noFill/>
          </a:ln>
        </p:spPr>
      </p:pic>
      <p:pic>
        <p:nvPicPr>
          <p:cNvPr id="9" name="Google Shape;160;p10">
            <a:extLst>
              <a:ext uri="{FF2B5EF4-FFF2-40B4-BE49-F238E27FC236}">
                <a16:creationId xmlns:a16="http://schemas.microsoft.com/office/drawing/2014/main" id="{5FBDE222-4803-C61A-57B0-F8A35C3DFCB9}"/>
              </a:ext>
            </a:extLst>
          </p:cNvPr>
          <p:cNvPicPr preferRelativeResize="0"/>
          <p:nvPr/>
        </p:nvPicPr>
        <p:blipFill rotWithShape="1">
          <a:blip r:embed="rId9">
            <a:alphaModFix/>
          </a:blip>
          <a:srcRect/>
          <a:stretch/>
        </p:blipFill>
        <p:spPr>
          <a:xfrm>
            <a:off x="69510" y="3052771"/>
            <a:ext cx="1790288" cy="829327"/>
          </a:xfrm>
          <a:prstGeom prst="rect">
            <a:avLst/>
          </a:prstGeom>
          <a:noFill/>
          <a:ln>
            <a:noFill/>
          </a:ln>
        </p:spPr>
      </p:pic>
      <p:sp>
        <p:nvSpPr>
          <p:cNvPr id="10" name="TextBox 9">
            <a:extLst>
              <a:ext uri="{FF2B5EF4-FFF2-40B4-BE49-F238E27FC236}">
                <a16:creationId xmlns:a16="http://schemas.microsoft.com/office/drawing/2014/main" id="{AB9187F8-E441-A7F9-9E7F-012CCB203274}"/>
              </a:ext>
            </a:extLst>
          </p:cNvPr>
          <p:cNvSpPr txBox="1"/>
          <p:nvPr/>
        </p:nvSpPr>
        <p:spPr>
          <a:xfrm>
            <a:off x="158611" y="4693650"/>
            <a:ext cx="942106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Mapping Exercises - Identification of most deprived areas</a:t>
            </a:r>
          </a:p>
        </p:txBody>
      </p:sp>
      <p:pic>
        <p:nvPicPr>
          <p:cNvPr id="12" name="Picture 11">
            <a:extLst>
              <a:ext uri="{FF2B5EF4-FFF2-40B4-BE49-F238E27FC236}">
                <a16:creationId xmlns:a16="http://schemas.microsoft.com/office/drawing/2014/main" id="{7303E27A-E345-A16F-1D1C-E58D37B22F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1812" y="3226548"/>
            <a:ext cx="3938690" cy="3200138"/>
          </a:xfrm>
          <a:prstGeom prst="rect">
            <a:avLst/>
          </a:prstGeom>
        </p:spPr>
      </p:pic>
      <p:sp>
        <p:nvSpPr>
          <p:cNvPr id="14" name="TextBox 13">
            <a:extLst>
              <a:ext uri="{FF2B5EF4-FFF2-40B4-BE49-F238E27FC236}">
                <a16:creationId xmlns:a16="http://schemas.microsoft.com/office/drawing/2014/main" id="{D65B6AE2-EF79-AC20-23CD-6549F9C48D8F}"/>
              </a:ext>
            </a:extLst>
          </p:cNvPr>
          <p:cNvSpPr txBox="1"/>
          <p:nvPr/>
        </p:nvSpPr>
        <p:spPr>
          <a:xfrm>
            <a:off x="8168684" y="2463621"/>
            <a:ext cx="427804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Mapping Exercise Durham LA:  Identification of childminders locations / most deprived areas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31"/>
          <p:cNvSpPr/>
          <p:nvPr/>
        </p:nvSpPr>
        <p:spPr>
          <a:xfrm>
            <a:off x="2722323" y="718842"/>
            <a:ext cx="6784701" cy="675833"/>
          </a:xfrm>
          <a:prstGeom prst="roundRect">
            <a:avLst>
              <a:gd name="adj" fmla="val 16667"/>
            </a:avLst>
          </a:prstGeom>
          <a:solidFill>
            <a:schemeClr val="lt1"/>
          </a:solid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r>
              <a:rPr lang="en-GB" sz="1600" b="1" dirty="0">
                <a:solidFill>
                  <a:schemeClr val="dk1"/>
                </a:solidFill>
                <a:latin typeface="Montserrat"/>
                <a:ea typeface="Montserrat"/>
                <a:cs typeface="Montserrat"/>
                <a:sym typeface="Montserrat"/>
              </a:rPr>
              <a:t>DFE £180 million EYs Education Recovery Package</a:t>
            </a:r>
          </a:p>
        </p:txBody>
      </p:sp>
      <p:sp>
        <p:nvSpPr>
          <p:cNvPr id="147" name="Google Shape;147;p31"/>
          <p:cNvSpPr/>
          <p:nvPr/>
        </p:nvSpPr>
        <p:spPr>
          <a:xfrm>
            <a:off x="620137" y="3825790"/>
            <a:ext cx="3543450" cy="1023026"/>
          </a:xfrm>
          <a:prstGeom prst="roundRect">
            <a:avLst>
              <a:gd name="adj" fmla="val 16667"/>
            </a:avLst>
          </a:prstGeom>
          <a:solidFill>
            <a:schemeClr val="lt1"/>
          </a:solidFill>
          <a:ln w="38100" cap="flat" cmpd="sng">
            <a:solidFill>
              <a:srgbClr val="6D9EEB"/>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u="sng" dirty="0"/>
              <a:t>DFE</a:t>
            </a:r>
            <a:r>
              <a:rPr lang="en" sz="1600" b="1" dirty="0"/>
              <a:t> </a:t>
            </a:r>
          </a:p>
          <a:p>
            <a:pPr algn="ctr"/>
            <a:r>
              <a:rPr lang="en" sz="1600" dirty="0"/>
              <a:t>CPD Package offer</a:t>
            </a:r>
            <a:endParaRPr sz="1600" dirty="0"/>
          </a:p>
          <a:p>
            <a:pPr algn="ctr"/>
            <a:r>
              <a:rPr lang="en" sz="1600" dirty="0"/>
              <a:t>Additional Funding for Qualifications </a:t>
            </a:r>
            <a:endParaRPr sz="1600" dirty="0"/>
          </a:p>
        </p:txBody>
      </p:sp>
      <p:sp>
        <p:nvSpPr>
          <p:cNvPr id="148" name="Google Shape;148;p31"/>
          <p:cNvSpPr/>
          <p:nvPr/>
        </p:nvSpPr>
        <p:spPr>
          <a:xfrm>
            <a:off x="4473105" y="3857302"/>
            <a:ext cx="3543450" cy="1023026"/>
          </a:xfrm>
          <a:prstGeom prst="roundRect">
            <a:avLst>
              <a:gd name="adj" fmla="val 16667"/>
            </a:avLst>
          </a:prstGeom>
          <a:solidFill>
            <a:schemeClr val="lt1"/>
          </a:solidFill>
          <a:ln w="38100"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marL="186262" algn="ctr">
              <a:buSzPts val="1400"/>
            </a:pPr>
            <a:r>
              <a:rPr lang="en" sz="1600" b="1" u="sng" dirty="0"/>
              <a:t>EEF &amp; SPH </a:t>
            </a:r>
          </a:p>
          <a:p>
            <a:pPr marL="186262">
              <a:buSzPts val="1400"/>
            </a:pPr>
            <a:r>
              <a:rPr lang="en" sz="1600" dirty="0"/>
              <a:t>EEF EYs Evidence Store</a:t>
            </a:r>
            <a:endParaRPr sz="1600" dirty="0"/>
          </a:p>
          <a:p>
            <a:pPr marL="186262">
              <a:buSzPts val="1400"/>
            </a:pPr>
            <a:r>
              <a:rPr lang="en" sz="1600" dirty="0"/>
              <a:t>Evidence Info</a:t>
            </a:r>
            <a:r>
              <a:rPr lang="en-GB" sz="1600" dirty="0"/>
              <a:t>rm</a:t>
            </a:r>
            <a:r>
              <a:rPr lang="en" sz="1600" dirty="0"/>
              <a:t>ed Programmes</a:t>
            </a:r>
            <a:endParaRPr sz="1600" dirty="0"/>
          </a:p>
        </p:txBody>
      </p:sp>
      <p:sp>
        <p:nvSpPr>
          <p:cNvPr id="149" name="Google Shape;149;p31"/>
          <p:cNvSpPr/>
          <p:nvPr/>
        </p:nvSpPr>
        <p:spPr>
          <a:xfrm>
            <a:off x="8427511" y="3865729"/>
            <a:ext cx="3410400" cy="955940"/>
          </a:xfrm>
          <a:prstGeom prst="roundRect">
            <a:avLst>
              <a:gd name="adj" fmla="val 16667"/>
            </a:avLst>
          </a:prstGeom>
          <a:solidFill>
            <a:schemeClr val="lt1"/>
          </a:solidFill>
          <a:ln w="3810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algn="ctr"/>
            <a:endParaRPr lang="en" sz="1600" dirty="0">
              <a:solidFill>
                <a:srgbClr val="FF0000"/>
              </a:solidFill>
            </a:endParaRPr>
          </a:p>
          <a:p>
            <a:pPr algn="ctr"/>
            <a:endParaRPr lang="en" sz="1600" dirty="0"/>
          </a:p>
          <a:p>
            <a:pPr algn="ctr"/>
            <a:r>
              <a:rPr lang="en" sz="1600" b="1" u="sng" dirty="0"/>
              <a:t>SPH </a:t>
            </a:r>
          </a:p>
          <a:p>
            <a:pPr algn="ctr"/>
            <a:r>
              <a:rPr lang="en" sz="1600" dirty="0"/>
              <a:t>Experts and Mentors  </a:t>
            </a:r>
          </a:p>
          <a:p>
            <a:pPr algn="ctr"/>
            <a:r>
              <a:rPr lang="en-GB" sz="1600" dirty="0"/>
              <a:t> Funded Support and Guidance</a:t>
            </a:r>
          </a:p>
          <a:p>
            <a:pPr algn="ctr"/>
            <a:endParaRPr sz="1600" dirty="0"/>
          </a:p>
          <a:p>
            <a:pPr algn="ctr"/>
            <a:endParaRPr sz="2400" dirty="0">
              <a:solidFill>
                <a:srgbClr val="FF0000"/>
              </a:solidFill>
            </a:endParaRPr>
          </a:p>
        </p:txBody>
      </p:sp>
      <p:cxnSp>
        <p:nvCxnSpPr>
          <p:cNvPr id="150" name="Google Shape;150;p31"/>
          <p:cNvCxnSpPr>
            <a:cxnSpLocks/>
          </p:cNvCxnSpPr>
          <p:nvPr/>
        </p:nvCxnSpPr>
        <p:spPr>
          <a:xfrm>
            <a:off x="6115829" y="1394675"/>
            <a:ext cx="0" cy="253867"/>
          </a:xfrm>
          <a:prstGeom prst="straightConnector1">
            <a:avLst/>
          </a:prstGeom>
          <a:noFill/>
          <a:ln w="28575" cap="flat" cmpd="sng">
            <a:solidFill>
              <a:schemeClr val="dk2"/>
            </a:solidFill>
            <a:prstDash val="solid"/>
            <a:round/>
            <a:headEnd type="none" w="med" len="med"/>
            <a:tailEnd type="triangle" w="med" len="med"/>
          </a:ln>
        </p:spPr>
      </p:cxnSp>
      <p:cxnSp>
        <p:nvCxnSpPr>
          <p:cNvPr id="154" name="Google Shape;154;p31"/>
          <p:cNvCxnSpPr>
            <a:cxnSpLocks/>
          </p:cNvCxnSpPr>
          <p:nvPr/>
        </p:nvCxnSpPr>
        <p:spPr>
          <a:xfrm>
            <a:off x="6131313" y="3380730"/>
            <a:ext cx="0" cy="44506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31"/>
          <p:cNvCxnSpPr>
            <a:cxnSpLocks/>
          </p:cNvCxnSpPr>
          <p:nvPr/>
        </p:nvCxnSpPr>
        <p:spPr>
          <a:xfrm flipH="1">
            <a:off x="2874328" y="3137059"/>
            <a:ext cx="595318" cy="613480"/>
          </a:xfrm>
          <a:prstGeom prst="straightConnector1">
            <a:avLst/>
          </a:prstGeom>
          <a:noFill/>
          <a:ln w="28575" cap="flat" cmpd="sng">
            <a:solidFill>
              <a:schemeClr val="dk2"/>
            </a:solidFill>
            <a:prstDash val="solid"/>
            <a:round/>
            <a:headEnd type="none" w="med" len="med"/>
            <a:tailEnd type="triangle" w="med" len="med"/>
          </a:ln>
        </p:spPr>
      </p:cxnSp>
      <p:cxnSp>
        <p:nvCxnSpPr>
          <p:cNvPr id="156" name="Google Shape;156;p31"/>
          <p:cNvCxnSpPr>
            <a:cxnSpLocks/>
          </p:cNvCxnSpPr>
          <p:nvPr/>
        </p:nvCxnSpPr>
        <p:spPr>
          <a:xfrm>
            <a:off x="9020014" y="3415803"/>
            <a:ext cx="481844" cy="445060"/>
          </a:xfrm>
          <a:prstGeom prst="straightConnector1">
            <a:avLst/>
          </a:prstGeom>
          <a:noFill/>
          <a:ln w="28575" cap="flat" cmpd="sng">
            <a:solidFill>
              <a:schemeClr val="dk2"/>
            </a:solidFill>
            <a:prstDash val="solid"/>
            <a:round/>
            <a:headEnd type="none" w="med" len="med"/>
            <a:tailEnd type="triangle" w="med" len="med"/>
          </a:ln>
        </p:spPr>
      </p:cxnSp>
      <p:sp>
        <p:nvSpPr>
          <p:cNvPr id="8" name="TextBox 7">
            <a:extLst>
              <a:ext uri="{FF2B5EF4-FFF2-40B4-BE49-F238E27FC236}">
                <a16:creationId xmlns:a16="http://schemas.microsoft.com/office/drawing/2014/main" id="{8A16E16A-A02B-D4B6-68DD-5DFA7B3BE11D}"/>
              </a:ext>
            </a:extLst>
          </p:cNvPr>
          <p:cNvSpPr txBox="1"/>
          <p:nvPr/>
        </p:nvSpPr>
        <p:spPr>
          <a:xfrm>
            <a:off x="285445" y="149590"/>
            <a:ext cx="94210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GNSPH Launches – EYER Roll Out  </a:t>
            </a:r>
          </a:p>
        </p:txBody>
      </p:sp>
      <p:cxnSp>
        <p:nvCxnSpPr>
          <p:cNvPr id="13" name="Google Shape;155;p31">
            <a:extLst>
              <a:ext uri="{FF2B5EF4-FFF2-40B4-BE49-F238E27FC236}">
                <a16:creationId xmlns:a16="http://schemas.microsoft.com/office/drawing/2014/main" id="{25A08C12-F817-B9A0-CEAB-5483C3740AE7}"/>
              </a:ext>
            </a:extLst>
          </p:cNvPr>
          <p:cNvCxnSpPr>
            <a:cxnSpLocks/>
          </p:cNvCxnSpPr>
          <p:nvPr/>
        </p:nvCxnSpPr>
        <p:spPr>
          <a:xfrm>
            <a:off x="6109493" y="2211513"/>
            <a:ext cx="0" cy="428415"/>
          </a:xfrm>
          <a:prstGeom prst="straightConnector1">
            <a:avLst/>
          </a:prstGeom>
          <a:noFill/>
          <a:ln w="28575" cap="flat" cmpd="sng">
            <a:solidFill>
              <a:schemeClr val="dk2"/>
            </a:solidFill>
            <a:prstDash val="solid"/>
            <a:round/>
            <a:headEnd type="none" w="med" len="med"/>
            <a:tailEnd type="triangle" w="med" len="med"/>
          </a:ln>
        </p:spPr>
      </p:cxnSp>
      <p:sp>
        <p:nvSpPr>
          <p:cNvPr id="12" name="Google Shape;143;p31">
            <a:extLst>
              <a:ext uri="{FF2B5EF4-FFF2-40B4-BE49-F238E27FC236}">
                <a16:creationId xmlns:a16="http://schemas.microsoft.com/office/drawing/2014/main" id="{79902E33-6670-DD83-7C21-93B39C9F6320}"/>
              </a:ext>
            </a:extLst>
          </p:cNvPr>
          <p:cNvSpPr/>
          <p:nvPr/>
        </p:nvSpPr>
        <p:spPr>
          <a:xfrm>
            <a:off x="2717157" y="2629646"/>
            <a:ext cx="6784701" cy="675833"/>
          </a:xfrm>
          <a:prstGeom prst="roundRect">
            <a:avLst>
              <a:gd name="adj" fmla="val 16667"/>
            </a:avLst>
          </a:prstGeom>
          <a:solidFill>
            <a:schemeClr val="lt1"/>
          </a:solid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r>
              <a:rPr lang="en-GB" sz="1600" dirty="0"/>
              <a:t>The Early Years Stronger Practice Hubs</a:t>
            </a:r>
          </a:p>
          <a:p>
            <a:pPr algn="ctr"/>
            <a:endParaRPr sz="1600" dirty="0"/>
          </a:p>
        </p:txBody>
      </p:sp>
      <p:sp>
        <p:nvSpPr>
          <p:cNvPr id="20" name="Google Shape;143;p31">
            <a:extLst>
              <a:ext uri="{FF2B5EF4-FFF2-40B4-BE49-F238E27FC236}">
                <a16:creationId xmlns:a16="http://schemas.microsoft.com/office/drawing/2014/main" id="{C8BA9482-A816-CE4B-6B8C-664BF01B7041}"/>
              </a:ext>
            </a:extLst>
          </p:cNvPr>
          <p:cNvSpPr/>
          <p:nvPr/>
        </p:nvSpPr>
        <p:spPr>
          <a:xfrm>
            <a:off x="2717157" y="1669342"/>
            <a:ext cx="6784701" cy="675833"/>
          </a:xfrm>
          <a:prstGeom prst="roundRect">
            <a:avLst>
              <a:gd name="adj" fmla="val 16667"/>
            </a:avLst>
          </a:prstGeom>
          <a:solidFill>
            <a:schemeClr val="lt1"/>
          </a:solid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t>Practitioners, Managers &amp; Leaders in </a:t>
            </a:r>
            <a:endParaRPr sz="1600" dirty="0"/>
          </a:p>
          <a:p>
            <a:pPr algn="ctr"/>
            <a:r>
              <a:rPr lang="en" sz="1600" dirty="0"/>
              <a:t>EYs Settings (PVIs, Childminders and Nursery settings)</a:t>
            </a:r>
            <a:endParaRPr sz="1600" dirty="0"/>
          </a:p>
        </p:txBody>
      </p:sp>
      <p:cxnSp>
        <p:nvCxnSpPr>
          <p:cNvPr id="22" name="Google Shape;154;p31">
            <a:extLst>
              <a:ext uri="{FF2B5EF4-FFF2-40B4-BE49-F238E27FC236}">
                <a16:creationId xmlns:a16="http://schemas.microsoft.com/office/drawing/2014/main" id="{064D5C7A-BB94-CFCC-BF57-D1525E04DBCE}"/>
              </a:ext>
            </a:extLst>
          </p:cNvPr>
          <p:cNvCxnSpPr>
            <a:cxnSpLocks/>
          </p:cNvCxnSpPr>
          <p:nvPr/>
        </p:nvCxnSpPr>
        <p:spPr>
          <a:xfrm>
            <a:off x="6128152" y="4900047"/>
            <a:ext cx="0" cy="445060"/>
          </a:xfrm>
          <a:prstGeom prst="straightConnector1">
            <a:avLst/>
          </a:prstGeom>
          <a:noFill/>
          <a:ln w="28575" cap="flat" cmpd="sng">
            <a:solidFill>
              <a:schemeClr val="dk2"/>
            </a:solidFill>
            <a:prstDash val="solid"/>
            <a:round/>
            <a:headEnd type="none" w="med" len="med"/>
            <a:tailEnd type="triangle" w="med" len="med"/>
          </a:ln>
        </p:spPr>
      </p:cxnSp>
      <p:cxnSp>
        <p:nvCxnSpPr>
          <p:cNvPr id="23" name="Google Shape;154;p31">
            <a:extLst>
              <a:ext uri="{FF2B5EF4-FFF2-40B4-BE49-F238E27FC236}">
                <a16:creationId xmlns:a16="http://schemas.microsoft.com/office/drawing/2014/main" id="{703E30A8-D881-3BE8-0CD5-48F31A6DADC4}"/>
              </a:ext>
            </a:extLst>
          </p:cNvPr>
          <p:cNvCxnSpPr>
            <a:cxnSpLocks/>
          </p:cNvCxnSpPr>
          <p:nvPr/>
        </p:nvCxnSpPr>
        <p:spPr>
          <a:xfrm>
            <a:off x="10133026" y="4867242"/>
            <a:ext cx="0" cy="445060"/>
          </a:xfrm>
          <a:prstGeom prst="straightConnector1">
            <a:avLst/>
          </a:prstGeom>
          <a:noFill/>
          <a:ln w="28575" cap="flat" cmpd="sng">
            <a:solidFill>
              <a:schemeClr val="dk2"/>
            </a:solidFill>
            <a:prstDash val="solid"/>
            <a:round/>
            <a:headEnd type="none" w="med" len="med"/>
            <a:tailEnd type="triangle" w="med" len="med"/>
          </a:ln>
        </p:spPr>
      </p:cxnSp>
      <p:cxnSp>
        <p:nvCxnSpPr>
          <p:cNvPr id="24" name="Google Shape;154;p31">
            <a:extLst>
              <a:ext uri="{FF2B5EF4-FFF2-40B4-BE49-F238E27FC236}">
                <a16:creationId xmlns:a16="http://schemas.microsoft.com/office/drawing/2014/main" id="{B4E4F344-C03D-BB1A-40F1-5040C8321492}"/>
              </a:ext>
            </a:extLst>
          </p:cNvPr>
          <p:cNvCxnSpPr>
            <a:cxnSpLocks/>
          </p:cNvCxnSpPr>
          <p:nvPr/>
        </p:nvCxnSpPr>
        <p:spPr>
          <a:xfrm>
            <a:off x="2391862" y="4880328"/>
            <a:ext cx="0" cy="445060"/>
          </a:xfrm>
          <a:prstGeom prst="straightConnector1">
            <a:avLst/>
          </a:prstGeom>
          <a:noFill/>
          <a:ln w="28575" cap="flat" cmpd="sng">
            <a:solidFill>
              <a:schemeClr val="dk2"/>
            </a:solidFill>
            <a:prstDash val="solid"/>
            <a:round/>
            <a:headEnd type="none" w="med" len="med"/>
            <a:tailEnd type="triangle" w="med" len="med"/>
          </a:ln>
        </p:spPr>
      </p:cxnSp>
      <p:sp>
        <p:nvSpPr>
          <p:cNvPr id="25" name="Google Shape;147;p31">
            <a:extLst>
              <a:ext uri="{FF2B5EF4-FFF2-40B4-BE49-F238E27FC236}">
                <a16:creationId xmlns:a16="http://schemas.microsoft.com/office/drawing/2014/main" id="{283C8FD1-304D-E58D-B371-EC4EE6671B0E}"/>
              </a:ext>
            </a:extLst>
          </p:cNvPr>
          <p:cNvSpPr/>
          <p:nvPr/>
        </p:nvSpPr>
        <p:spPr>
          <a:xfrm>
            <a:off x="633203" y="5345106"/>
            <a:ext cx="3543450" cy="1363301"/>
          </a:xfrm>
          <a:prstGeom prst="roundRect">
            <a:avLst>
              <a:gd name="adj" fmla="val 16667"/>
            </a:avLst>
          </a:prstGeom>
          <a:solidFill>
            <a:schemeClr val="lt1"/>
          </a:solidFill>
          <a:ln w="38100" cap="flat" cmpd="sng">
            <a:solidFill>
              <a:srgbClr val="6D9EEB"/>
            </a:solidFill>
            <a:prstDash val="solid"/>
            <a:round/>
            <a:headEnd type="none" w="sm" len="sm"/>
            <a:tailEnd type="none" w="sm" len="sm"/>
          </a:ln>
        </p:spPr>
        <p:txBody>
          <a:bodyPr spcFirstLastPara="1" wrap="square" lIns="121900" tIns="121900" rIns="121900" bIns="121900" anchor="ctr" anchorCtr="0">
            <a:noAutofit/>
          </a:bodyPr>
          <a:lstStyle/>
          <a:p>
            <a:pPr algn="ctr"/>
            <a:r>
              <a:rPr lang="en-GB" sz="1600" dirty="0"/>
              <a:t>NPQEYL </a:t>
            </a:r>
          </a:p>
          <a:p>
            <a:pPr algn="ctr"/>
            <a:r>
              <a:rPr lang="en-GB" sz="1600" dirty="0"/>
              <a:t>Child Development</a:t>
            </a:r>
          </a:p>
          <a:p>
            <a:pPr algn="ctr"/>
            <a:r>
              <a:rPr lang="en-GB" sz="1600" dirty="0"/>
              <a:t>SENDCo Level 3   </a:t>
            </a:r>
            <a:endParaRPr sz="1600" dirty="0"/>
          </a:p>
        </p:txBody>
      </p:sp>
      <p:sp>
        <p:nvSpPr>
          <p:cNvPr id="26" name="Google Shape;148;p31">
            <a:extLst>
              <a:ext uri="{FF2B5EF4-FFF2-40B4-BE49-F238E27FC236}">
                <a16:creationId xmlns:a16="http://schemas.microsoft.com/office/drawing/2014/main" id="{9530A908-4262-71AF-A607-42C0FF14A56A}"/>
              </a:ext>
            </a:extLst>
          </p:cNvPr>
          <p:cNvSpPr/>
          <p:nvPr/>
        </p:nvSpPr>
        <p:spPr>
          <a:xfrm>
            <a:off x="4523134" y="5364826"/>
            <a:ext cx="3543450" cy="1343581"/>
          </a:xfrm>
          <a:prstGeom prst="roundRect">
            <a:avLst>
              <a:gd name="adj" fmla="val 16667"/>
            </a:avLst>
          </a:prstGeom>
          <a:solidFill>
            <a:schemeClr val="lt1"/>
          </a:solidFill>
          <a:ln w="38100"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marL="186262" algn="ctr">
              <a:buSzPts val="1400"/>
            </a:pPr>
            <a:r>
              <a:rPr lang="en-GB" sz="1600" dirty="0"/>
              <a:t>EEF 4 Main Themes</a:t>
            </a:r>
          </a:p>
          <a:p>
            <a:pPr marL="186262" algn="ctr">
              <a:buSzPts val="1400"/>
            </a:pPr>
            <a:r>
              <a:rPr lang="en-GB" sz="1600" dirty="0"/>
              <a:t>EEF Guidance Reports</a:t>
            </a:r>
          </a:p>
          <a:p>
            <a:pPr marL="186262" algn="ctr">
              <a:buSzPts val="1400"/>
            </a:pPr>
            <a:r>
              <a:rPr lang="en-GB" sz="1600" dirty="0"/>
              <a:t>Elklan CFHBS &amp; CFS   </a:t>
            </a:r>
            <a:endParaRPr sz="1600" dirty="0"/>
          </a:p>
        </p:txBody>
      </p:sp>
      <p:sp>
        <p:nvSpPr>
          <p:cNvPr id="27" name="Google Shape;149;p31">
            <a:extLst>
              <a:ext uri="{FF2B5EF4-FFF2-40B4-BE49-F238E27FC236}">
                <a16:creationId xmlns:a16="http://schemas.microsoft.com/office/drawing/2014/main" id="{3C42EF54-E02E-59F0-146E-70B2439A6274}"/>
              </a:ext>
            </a:extLst>
          </p:cNvPr>
          <p:cNvSpPr/>
          <p:nvPr/>
        </p:nvSpPr>
        <p:spPr>
          <a:xfrm>
            <a:off x="8426131" y="5325387"/>
            <a:ext cx="3543437" cy="1383021"/>
          </a:xfrm>
          <a:prstGeom prst="roundRect">
            <a:avLst>
              <a:gd name="adj" fmla="val 16667"/>
            </a:avLst>
          </a:prstGeom>
          <a:solidFill>
            <a:schemeClr val="lt1"/>
          </a:solidFill>
          <a:ln w="3810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u="sng" dirty="0"/>
              <a:t> </a:t>
            </a:r>
          </a:p>
          <a:p>
            <a:pPr algn="ctr"/>
            <a:endParaRPr lang="en-GB" sz="1600" dirty="0"/>
          </a:p>
          <a:p>
            <a:pPr algn="ctr"/>
            <a:endParaRPr lang="en-GB" sz="1600" dirty="0"/>
          </a:p>
          <a:p>
            <a:pPr algn="ctr"/>
            <a:r>
              <a:rPr lang="en-GB" sz="1600" dirty="0"/>
              <a:t>Signposting settings to</a:t>
            </a:r>
          </a:p>
          <a:p>
            <a:pPr algn="ctr"/>
            <a:r>
              <a:rPr lang="en-GB" sz="1600" dirty="0"/>
              <a:t>- evidence informed practice  </a:t>
            </a:r>
          </a:p>
          <a:p>
            <a:pPr algn="ctr"/>
            <a:r>
              <a:rPr lang="en-GB" sz="1600" dirty="0"/>
              <a:t>-blogs, case studies </a:t>
            </a:r>
          </a:p>
          <a:p>
            <a:pPr algn="ctr"/>
            <a:r>
              <a:rPr lang="en-GB" sz="1600" dirty="0"/>
              <a:t>-establishing networks  share best practice </a:t>
            </a:r>
          </a:p>
          <a:p>
            <a:pPr algn="ctr"/>
            <a:endParaRPr sz="1600" dirty="0"/>
          </a:p>
          <a:p>
            <a:pPr algn="ctr"/>
            <a:endParaRPr sz="2400"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222992" y="5657920"/>
            <a:ext cx="1720108" cy="1002458"/>
          </a:xfrm>
          <a:prstGeom prst="rect">
            <a:avLst/>
          </a:prstGeom>
        </p:spPr>
      </p:pic>
      <p:sp>
        <p:nvSpPr>
          <p:cNvPr id="6" name="Title 1">
            <a:extLst>
              <a:ext uri="{FF2B5EF4-FFF2-40B4-BE49-F238E27FC236}">
                <a16:creationId xmlns:a16="http://schemas.microsoft.com/office/drawing/2014/main" id="{651AC330-E048-4D49-F429-D30FD79F9FFC}"/>
              </a:ext>
            </a:extLst>
          </p:cNvPr>
          <p:cNvSpPr txBox="1">
            <a:spLocks/>
          </p:cNvSpPr>
          <p:nvPr/>
        </p:nvSpPr>
        <p:spPr>
          <a:xfrm>
            <a:off x="1670793" y="474392"/>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endParaRPr lang="en-GB" dirty="0"/>
          </a:p>
        </p:txBody>
      </p:sp>
      <p:sp>
        <p:nvSpPr>
          <p:cNvPr id="2" name="TextBox 1">
            <a:extLst>
              <a:ext uri="{FF2B5EF4-FFF2-40B4-BE49-F238E27FC236}">
                <a16:creationId xmlns:a16="http://schemas.microsoft.com/office/drawing/2014/main" id="{20C63AB8-E217-9F4F-1B07-747D56C54D4F}"/>
              </a:ext>
            </a:extLst>
          </p:cNvPr>
          <p:cNvSpPr txBox="1"/>
          <p:nvPr/>
        </p:nvSpPr>
        <p:spPr>
          <a:xfrm>
            <a:off x="382960" y="197622"/>
            <a:ext cx="94210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Needs Analysis Audits – Priority Areas Identified </a:t>
            </a:r>
          </a:p>
        </p:txBody>
      </p:sp>
      <p:pic>
        <p:nvPicPr>
          <p:cNvPr id="8" name="Picture 7">
            <a:extLst>
              <a:ext uri="{FF2B5EF4-FFF2-40B4-BE49-F238E27FC236}">
                <a16:creationId xmlns:a16="http://schemas.microsoft.com/office/drawing/2014/main" id="{5DD577D1-0A7D-9124-5846-517F618FB561}"/>
              </a:ext>
            </a:extLst>
          </p:cNvPr>
          <p:cNvPicPr>
            <a:picLocks noChangeAspect="1"/>
          </p:cNvPicPr>
          <p:nvPr/>
        </p:nvPicPr>
        <p:blipFill rotWithShape="1">
          <a:blip r:embed="rId4"/>
          <a:srcRect r="1424" b="-221"/>
          <a:stretch/>
        </p:blipFill>
        <p:spPr>
          <a:xfrm>
            <a:off x="222992" y="3065472"/>
            <a:ext cx="3396372" cy="2474259"/>
          </a:xfrm>
          <a:prstGeom prst="rect">
            <a:avLst/>
          </a:prstGeom>
        </p:spPr>
      </p:pic>
      <p:sp>
        <p:nvSpPr>
          <p:cNvPr id="9" name="TextBox 8">
            <a:extLst>
              <a:ext uri="{FF2B5EF4-FFF2-40B4-BE49-F238E27FC236}">
                <a16:creationId xmlns:a16="http://schemas.microsoft.com/office/drawing/2014/main" id="{65F02DD9-6F89-B436-D2A8-D57BB722566D}"/>
              </a:ext>
            </a:extLst>
          </p:cNvPr>
          <p:cNvSpPr txBox="1"/>
          <p:nvPr/>
        </p:nvSpPr>
        <p:spPr>
          <a:xfrm>
            <a:off x="467775" y="2097443"/>
            <a:ext cx="2906806"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Practitioner &amp; Childminder   Needs analysis – key PD priorities areas identified </a:t>
            </a:r>
          </a:p>
        </p:txBody>
      </p:sp>
      <p:sp>
        <p:nvSpPr>
          <p:cNvPr id="12" name="TextBox 11">
            <a:extLst>
              <a:ext uri="{FF2B5EF4-FFF2-40B4-BE49-F238E27FC236}">
                <a16:creationId xmlns:a16="http://schemas.microsoft.com/office/drawing/2014/main" id="{7B77E917-6ABD-2714-69AD-880231C6D15E}"/>
              </a:ext>
            </a:extLst>
          </p:cNvPr>
          <p:cNvSpPr txBox="1"/>
          <p:nvPr/>
        </p:nvSpPr>
        <p:spPr>
          <a:xfrm>
            <a:off x="3619364" y="2062735"/>
            <a:ext cx="2906806"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Voices from the sector Your  Northumberland colleagues SPH launch day 2 – shared key priority areas for all LA’s </a:t>
            </a:r>
          </a:p>
        </p:txBody>
      </p:sp>
      <p:pic>
        <p:nvPicPr>
          <p:cNvPr id="14" name="Picture 13">
            <a:extLst>
              <a:ext uri="{FF2B5EF4-FFF2-40B4-BE49-F238E27FC236}">
                <a16:creationId xmlns:a16="http://schemas.microsoft.com/office/drawing/2014/main" id="{BA6EEBCE-AB61-0963-CC61-E656EF892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526" y="3429000"/>
            <a:ext cx="2969372" cy="1994153"/>
          </a:xfrm>
          <a:prstGeom prst="rect">
            <a:avLst/>
          </a:prstGeom>
        </p:spPr>
      </p:pic>
      <p:sp>
        <p:nvSpPr>
          <p:cNvPr id="15" name="TextBox 14">
            <a:extLst>
              <a:ext uri="{FF2B5EF4-FFF2-40B4-BE49-F238E27FC236}">
                <a16:creationId xmlns:a16="http://schemas.microsoft.com/office/drawing/2014/main" id="{76323531-7092-866B-A24A-612DB6674822}"/>
              </a:ext>
            </a:extLst>
          </p:cNvPr>
          <p:cNvSpPr txBox="1"/>
          <p:nvPr/>
        </p:nvSpPr>
        <p:spPr>
          <a:xfrm>
            <a:off x="6526170" y="2118505"/>
            <a:ext cx="2906806"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DfE’s PD funded Packages – Priority to raise profile and signpost funded support offers </a:t>
            </a:r>
          </a:p>
        </p:txBody>
      </p:sp>
      <p:sp>
        <p:nvSpPr>
          <p:cNvPr id="16" name="TextBox 15">
            <a:extLst>
              <a:ext uri="{FF2B5EF4-FFF2-40B4-BE49-F238E27FC236}">
                <a16:creationId xmlns:a16="http://schemas.microsoft.com/office/drawing/2014/main" id="{E0BF029E-04DE-D7FD-8B04-F29A9C5C7305}"/>
              </a:ext>
            </a:extLst>
          </p:cNvPr>
          <p:cNvSpPr txBox="1"/>
          <p:nvPr/>
        </p:nvSpPr>
        <p:spPr>
          <a:xfrm>
            <a:off x="9341932" y="2071962"/>
            <a:ext cx="2906806"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EEF Evidence Store - all aspects of the SPH is grounded in evidence  informed practice </a:t>
            </a:r>
          </a:p>
        </p:txBody>
      </p:sp>
      <p:pic>
        <p:nvPicPr>
          <p:cNvPr id="17" name="Picture 16">
            <a:extLst>
              <a:ext uri="{FF2B5EF4-FFF2-40B4-BE49-F238E27FC236}">
                <a16:creationId xmlns:a16="http://schemas.microsoft.com/office/drawing/2014/main" id="{6AB9F353-AA72-7D6F-59DF-91B982FAF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3060" y="3429000"/>
            <a:ext cx="1853026" cy="2085536"/>
          </a:xfrm>
          <a:prstGeom prst="rect">
            <a:avLst/>
          </a:prstGeom>
        </p:spPr>
      </p:pic>
      <p:pic>
        <p:nvPicPr>
          <p:cNvPr id="4" name="Picture 3" descr="A person sitting at a desk with a computer&#10;&#10;Description automatically generated">
            <a:extLst>
              <a:ext uri="{FF2B5EF4-FFF2-40B4-BE49-F238E27FC236}">
                <a16:creationId xmlns:a16="http://schemas.microsoft.com/office/drawing/2014/main" id="{5888CFB9-D763-EE1F-5128-3672ED7410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179" y="3423545"/>
            <a:ext cx="2414830" cy="2174392"/>
          </a:xfrm>
          <a:prstGeom prst="rect">
            <a:avLst/>
          </a:prstGeom>
        </p:spPr>
      </p:pic>
    </p:spTree>
    <p:extLst>
      <p:ext uri="{BB962C8B-B14F-4D97-AF65-F5344CB8AC3E}">
        <p14:creationId xmlns:p14="http://schemas.microsoft.com/office/powerpoint/2010/main" val="309507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222992" y="5657920"/>
            <a:ext cx="1720108" cy="1002458"/>
          </a:xfrm>
          <a:prstGeom prst="rect">
            <a:avLst/>
          </a:prstGeom>
        </p:spPr>
      </p:pic>
      <p:sp>
        <p:nvSpPr>
          <p:cNvPr id="6" name="Title 1">
            <a:extLst>
              <a:ext uri="{FF2B5EF4-FFF2-40B4-BE49-F238E27FC236}">
                <a16:creationId xmlns:a16="http://schemas.microsoft.com/office/drawing/2014/main" id="{651AC330-E048-4D49-F429-D30FD79F9FFC}"/>
              </a:ext>
            </a:extLst>
          </p:cNvPr>
          <p:cNvSpPr txBox="1">
            <a:spLocks/>
          </p:cNvSpPr>
          <p:nvPr/>
        </p:nvSpPr>
        <p:spPr>
          <a:xfrm>
            <a:off x="1614055" y="197622"/>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endParaRPr lang="en-GB" dirty="0"/>
          </a:p>
        </p:txBody>
      </p:sp>
      <p:sp>
        <p:nvSpPr>
          <p:cNvPr id="4" name="TextBox 3">
            <a:extLst>
              <a:ext uri="{FF2B5EF4-FFF2-40B4-BE49-F238E27FC236}">
                <a16:creationId xmlns:a16="http://schemas.microsoft.com/office/drawing/2014/main" id="{162F6D78-33DC-198C-74A4-3EA7A93D0E90}"/>
              </a:ext>
            </a:extLst>
          </p:cNvPr>
          <p:cNvSpPr txBox="1"/>
          <p:nvPr/>
        </p:nvSpPr>
        <p:spPr>
          <a:xfrm>
            <a:off x="382960" y="197622"/>
            <a:ext cx="94210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Childminder Networks  – The Hartbeep’s Project </a:t>
            </a:r>
          </a:p>
        </p:txBody>
      </p:sp>
      <p:sp>
        <p:nvSpPr>
          <p:cNvPr id="7" name="TextBox 6">
            <a:extLst>
              <a:ext uri="{FF2B5EF4-FFF2-40B4-BE49-F238E27FC236}">
                <a16:creationId xmlns:a16="http://schemas.microsoft.com/office/drawing/2014/main" id="{BAE951B5-5C09-8379-AF51-4A415EEF6695}"/>
              </a:ext>
            </a:extLst>
          </p:cNvPr>
          <p:cNvSpPr txBox="1"/>
          <p:nvPr/>
        </p:nvSpPr>
        <p:spPr>
          <a:xfrm>
            <a:off x="636493" y="1536944"/>
            <a:ext cx="11268635" cy="646331"/>
          </a:xfrm>
          <a:prstGeom prst="rect">
            <a:avLst/>
          </a:prstGeom>
          <a:noFill/>
        </p:spPr>
        <p:txBody>
          <a:bodyPr wrap="square" rtlCol="0">
            <a:spAutoFit/>
          </a:bodyPr>
          <a:lstStyle/>
          <a:p>
            <a:endParaRPr lang="en-US" dirty="0"/>
          </a:p>
          <a:p>
            <a:r>
              <a:rPr lang="en-US" dirty="0"/>
              <a:t>  </a:t>
            </a:r>
          </a:p>
        </p:txBody>
      </p:sp>
      <p:sp>
        <p:nvSpPr>
          <p:cNvPr id="8" name="TextBox 7">
            <a:extLst>
              <a:ext uri="{FF2B5EF4-FFF2-40B4-BE49-F238E27FC236}">
                <a16:creationId xmlns:a16="http://schemas.microsoft.com/office/drawing/2014/main" id="{D94A5E4B-DE45-CF38-9579-7530096D43A8}"/>
              </a:ext>
            </a:extLst>
          </p:cNvPr>
          <p:cNvSpPr txBox="1"/>
          <p:nvPr/>
        </p:nvSpPr>
        <p:spPr>
          <a:xfrm>
            <a:off x="344288" y="720842"/>
            <a:ext cx="2539534" cy="369332"/>
          </a:xfrm>
          <a:prstGeom prst="rect">
            <a:avLst/>
          </a:prstGeom>
          <a:noFill/>
        </p:spPr>
        <p:txBody>
          <a:bodyPr wrap="square" rtlCol="0">
            <a:spAutoFit/>
          </a:bodyPr>
          <a:lstStyle/>
          <a:p>
            <a:r>
              <a:rPr lang="en-US" dirty="0"/>
              <a:t> </a:t>
            </a:r>
          </a:p>
        </p:txBody>
      </p:sp>
      <p:sp>
        <p:nvSpPr>
          <p:cNvPr id="9" name="TextBox 8">
            <a:extLst>
              <a:ext uri="{FF2B5EF4-FFF2-40B4-BE49-F238E27FC236}">
                <a16:creationId xmlns:a16="http://schemas.microsoft.com/office/drawing/2014/main" id="{34D2BF86-D69E-9773-A244-97AB48517377}"/>
              </a:ext>
            </a:extLst>
          </p:cNvPr>
          <p:cNvSpPr txBox="1"/>
          <p:nvPr/>
        </p:nvSpPr>
        <p:spPr>
          <a:xfrm>
            <a:off x="636493" y="764172"/>
            <a:ext cx="10219765" cy="7294305"/>
          </a:xfrm>
          <a:prstGeom prst="rect">
            <a:avLst/>
          </a:prstGeom>
          <a:noFill/>
        </p:spPr>
        <p:txBody>
          <a:bodyPr wrap="square" rtlCol="0">
            <a:spAutoFit/>
          </a:bodyPr>
          <a:lstStyle/>
          <a:p>
            <a:r>
              <a:rPr lang="en-US" b="1" dirty="0"/>
              <a:t> </a:t>
            </a:r>
            <a:r>
              <a:rPr lang="en-US" b="1" dirty="0">
                <a:latin typeface="Arial" panose="020B0604020202020204" pitchFamily="34" charset="0"/>
                <a:cs typeface="Arial" panose="020B0604020202020204" pitchFamily="34" charset="0"/>
              </a:rPr>
              <a:t>Aims: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establish new network groups in key locations across the 3 x  LA, to increase the number of childminders attending network groups and to share examples of evidence informed practice </a:t>
            </a:r>
          </a:p>
          <a:p>
            <a:endParaRPr lang="en-US" b="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By using a well known local music programme provider, as an initial incentive to encourage childminders to attend network sessions; as network sessions were no longer in operation due to the pandemic </a:t>
            </a:r>
          </a:p>
          <a:p>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use childminder network sessions as an opportunity to sign-post childminders to </a:t>
            </a:r>
            <a:r>
              <a:rPr lang="en-US" dirty="0">
                <a:solidFill>
                  <a:schemeClr val="accent5">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DfE’s EYER </a:t>
            </a:r>
            <a:r>
              <a:rPr lang="en-US" dirty="0">
                <a:latin typeface="Arial" panose="020B0604020202020204" pitchFamily="34" charset="0"/>
                <a:cs typeface="Arial" panose="020B0604020202020204" pitchFamily="34" charset="0"/>
              </a:rPr>
              <a:t>funded package offers e.g. DfE Child Development online modules, the EEF’s list of pre allocated programmes, the </a:t>
            </a:r>
            <a:r>
              <a:rPr lang="en-US" dirty="0">
                <a:solidFill>
                  <a:schemeClr val="accent5">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EEF’s Evidence Store </a:t>
            </a:r>
            <a:r>
              <a:rPr lang="en-US" dirty="0">
                <a:latin typeface="Arial" panose="020B0604020202020204" pitchFamily="34" charset="0"/>
                <a:cs typeface="Arial" panose="020B0604020202020204" pitchFamily="34" charset="0"/>
              </a:rPr>
              <a:t>resources and supporting materials e.g. </a:t>
            </a:r>
            <a:r>
              <a:rPr lang="en-US" dirty="0">
                <a:solidFill>
                  <a:schemeClr val="accent5">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Help for Early Years providers </a:t>
            </a:r>
            <a:r>
              <a:rPr lang="en-US" dirty="0">
                <a:solidFill>
                  <a:schemeClr val="accent5">
                    <a:lumMod val="75000"/>
                  </a:schemeClr>
                </a:solidFill>
                <a:latin typeface="Arial" panose="020B0604020202020204" pitchFamily="34" charset="0"/>
                <a:cs typeface="Arial" panose="020B0604020202020204" pitchFamily="34" charset="0"/>
              </a:rPr>
              <a:t>&amp; </a:t>
            </a:r>
            <a:r>
              <a:rPr lang="en-US" dirty="0">
                <a:solidFill>
                  <a:schemeClr val="accent5">
                    <a:lumMod val="7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Statutory Framework for EYFS childminders 2024.</a:t>
            </a:r>
            <a:endParaRPr lang="en-US" dirty="0">
              <a:solidFill>
                <a:schemeClr val="accent5">
                  <a:lumMod val="75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By using these sessions as an opportunity for the Hartbeep’s programme session leaders to model  evidence informed approaches linked to the EEF’s Evidence Store materials when delivering sessions; to upskill the childminder workforce, in how best support children’s communication and language development by implementing EEF’s evidence informed practices.</a:t>
            </a:r>
          </a:p>
          <a:p>
            <a:endParaRPr lang="en-US" i="1" dirty="0">
              <a:latin typeface="Arial" panose="020B0604020202020204" pitchFamily="34" charset="0"/>
              <a:cs typeface="Arial" panose="020B0604020202020204" pitchFamily="34" charset="0"/>
            </a:endParaRPr>
          </a:p>
          <a:p>
            <a:endParaRPr lang="en-US" i="1" dirty="0"/>
          </a:p>
          <a:p>
            <a:endParaRPr lang="en-US" i="1" dirty="0"/>
          </a:p>
          <a:p>
            <a:endParaRPr lang="en-US" i="1" dirty="0"/>
          </a:p>
          <a:p>
            <a:r>
              <a:rPr lang="en-US" i="1" dirty="0"/>
              <a:t> </a:t>
            </a:r>
          </a:p>
          <a:p>
            <a:endParaRPr lang="en-US" dirty="0"/>
          </a:p>
          <a:p>
            <a:endParaRPr lang="en-US" dirty="0"/>
          </a:p>
          <a:p>
            <a:endParaRPr lang="en-US" b="1" dirty="0"/>
          </a:p>
        </p:txBody>
      </p:sp>
    </p:spTree>
    <p:extLst>
      <p:ext uri="{BB962C8B-B14F-4D97-AF65-F5344CB8AC3E}">
        <p14:creationId xmlns:p14="http://schemas.microsoft.com/office/powerpoint/2010/main" val="3135163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222992" y="5657920"/>
            <a:ext cx="1720108" cy="1002458"/>
          </a:xfrm>
          <a:prstGeom prst="rect">
            <a:avLst/>
          </a:prstGeom>
        </p:spPr>
      </p:pic>
      <p:sp>
        <p:nvSpPr>
          <p:cNvPr id="6" name="Title 1">
            <a:extLst>
              <a:ext uri="{FF2B5EF4-FFF2-40B4-BE49-F238E27FC236}">
                <a16:creationId xmlns:a16="http://schemas.microsoft.com/office/drawing/2014/main" id="{651AC330-E048-4D49-F429-D30FD79F9FFC}"/>
              </a:ext>
            </a:extLst>
          </p:cNvPr>
          <p:cNvSpPr txBox="1">
            <a:spLocks/>
          </p:cNvSpPr>
          <p:nvPr/>
        </p:nvSpPr>
        <p:spPr>
          <a:xfrm>
            <a:off x="1670793" y="382608"/>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endParaRPr lang="en-GB" dirty="0"/>
          </a:p>
        </p:txBody>
      </p:sp>
      <p:sp>
        <p:nvSpPr>
          <p:cNvPr id="2" name="TextBox 1">
            <a:extLst>
              <a:ext uri="{FF2B5EF4-FFF2-40B4-BE49-F238E27FC236}">
                <a16:creationId xmlns:a16="http://schemas.microsoft.com/office/drawing/2014/main" id="{0F194A8E-2EED-9407-B82E-870ED9024BA5}"/>
              </a:ext>
            </a:extLst>
          </p:cNvPr>
          <p:cNvSpPr txBox="1"/>
          <p:nvPr/>
        </p:nvSpPr>
        <p:spPr>
          <a:xfrm>
            <a:off x="222992" y="583724"/>
            <a:ext cx="99129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EEF Evidence Store - Evidence Informed Practice and Approaches </a:t>
            </a:r>
          </a:p>
        </p:txBody>
      </p:sp>
      <p:pic>
        <p:nvPicPr>
          <p:cNvPr id="8" name="Picture 7">
            <a:extLst>
              <a:ext uri="{FF2B5EF4-FFF2-40B4-BE49-F238E27FC236}">
                <a16:creationId xmlns:a16="http://schemas.microsoft.com/office/drawing/2014/main" id="{EAADE33B-98A7-BAE6-DF0A-99A408D73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279" y="1646463"/>
            <a:ext cx="6124756" cy="3683605"/>
          </a:xfrm>
          <a:prstGeom prst="rect">
            <a:avLst/>
          </a:prstGeom>
        </p:spPr>
      </p:pic>
      <p:pic>
        <p:nvPicPr>
          <p:cNvPr id="11" name="Picture 10">
            <a:extLst>
              <a:ext uri="{FF2B5EF4-FFF2-40B4-BE49-F238E27FC236}">
                <a16:creationId xmlns:a16="http://schemas.microsoft.com/office/drawing/2014/main" id="{4F34ACA1-8E62-61B9-BFDD-1AE1FD69C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50" y="1708171"/>
            <a:ext cx="4870451" cy="3683605"/>
          </a:xfrm>
          <a:prstGeom prst="rect">
            <a:avLst/>
          </a:prstGeom>
        </p:spPr>
      </p:pic>
    </p:spTree>
    <p:extLst>
      <p:ext uri="{BB962C8B-B14F-4D97-AF65-F5344CB8AC3E}">
        <p14:creationId xmlns:p14="http://schemas.microsoft.com/office/powerpoint/2010/main" val="574024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120939" y="5857306"/>
            <a:ext cx="1549854" cy="903236"/>
          </a:xfrm>
          <a:prstGeom prst="rect">
            <a:avLst/>
          </a:prstGeom>
        </p:spPr>
      </p:pic>
      <p:sp>
        <p:nvSpPr>
          <p:cNvPr id="6" name="Title 1">
            <a:extLst>
              <a:ext uri="{FF2B5EF4-FFF2-40B4-BE49-F238E27FC236}">
                <a16:creationId xmlns:a16="http://schemas.microsoft.com/office/drawing/2014/main" id="{651AC330-E048-4D49-F429-D30FD79F9FFC}"/>
              </a:ext>
            </a:extLst>
          </p:cNvPr>
          <p:cNvSpPr txBox="1">
            <a:spLocks/>
          </p:cNvSpPr>
          <p:nvPr/>
        </p:nvSpPr>
        <p:spPr>
          <a:xfrm>
            <a:off x="1670793" y="382608"/>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endParaRPr lang="en-GB" dirty="0"/>
          </a:p>
        </p:txBody>
      </p:sp>
      <p:pic>
        <p:nvPicPr>
          <p:cNvPr id="11" name="Picture 10" descr="Screens screenshot of a mobile app&#10;&#10;Description automatically generated">
            <a:extLst>
              <a:ext uri="{FF2B5EF4-FFF2-40B4-BE49-F238E27FC236}">
                <a16:creationId xmlns:a16="http://schemas.microsoft.com/office/drawing/2014/main" id="{432FBD47-FE8F-C8E1-7A45-164CDBBC170C}"/>
              </a:ext>
            </a:extLst>
          </p:cNvPr>
          <p:cNvPicPr>
            <a:picLocks noChangeAspect="1"/>
          </p:cNvPicPr>
          <p:nvPr/>
        </p:nvPicPr>
        <p:blipFill>
          <a:blip r:embed="rId4"/>
          <a:stretch>
            <a:fillRect/>
          </a:stretch>
        </p:blipFill>
        <p:spPr>
          <a:xfrm>
            <a:off x="134892" y="859619"/>
            <a:ext cx="4347483" cy="1669597"/>
          </a:xfrm>
          <a:prstGeom prst="rect">
            <a:avLst/>
          </a:prstGeom>
          <a:ln>
            <a:solidFill>
              <a:schemeClr val="tx1"/>
            </a:solidFill>
          </a:ln>
        </p:spPr>
      </p:pic>
      <p:sp>
        <p:nvSpPr>
          <p:cNvPr id="2" name="TextBox 1">
            <a:extLst>
              <a:ext uri="{FF2B5EF4-FFF2-40B4-BE49-F238E27FC236}">
                <a16:creationId xmlns:a16="http://schemas.microsoft.com/office/drawing/2014/main" id="{05B8A4C2-AB5C-B54C-D098-6DD900FC2E83}"/>
              </a:ext>
            </a:extLst>
          </p:cNvPr>
          <p:cNvSpPr txBox="1"/>
          <p:nvPr/>
        </p:nvSpPr>
        <p:spPr>
          <a:xfrm>
            <a:off x="212472" y="197408"/>
            <a:ext cx="9421069"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GN PD Programme Offer 2024 </a:t>
            </a:r>
          </a:p>
        </p:txBody>
      </p:sp>
      <p:pic>
        <p:nvPicPr>
          <p:cNvPr id="3" name="Picture 2">
            <a:extLst>
              <a:ext uri="{FF2B5EF4-FFF2-40B4-BE49-F238E27FC236}">
                <a16:creationId xmlns:a16="http://schemas.microsoft.com/office/drawing/2014/main" id="{8B5C68A0-80DA-91AE-9E05-D54C31FB887F}"/>
              </a:ext>
            </a:extLst>
          </p:cNvPr>
          <p:cNvPicPr>
            <a:picLocks noChangeAspect="1"/>
          </p:cNvPicPr>
          <p:nvPr/>
        </p:nvPicPr>
        <p:blipFill>
          <a:blip r:embed="rId5"/>
          <a:stretch>
            <a:fillRect/>
          </a:stretch>
        </p:blipFill>
        <p:spPr>
          <a:xfrm>
            <a:off x="444255" y="2696534"/>
            <a:ext cx="3547882" cy="1928922"/>
          </a:xfrm>
          <a:prstGeom prst="rect">
            <a:avLst/>
          </a:prstGeom>
          <a:ln>
            <a:solidFill>
              <a:schemeClr val="tx1"/>
            </a:solidFill>
          </a:ln>
        </p:spPr>
      </p:pic>
      <p:pic>
        <p:nvPicPr>
          <p:cNvPr id="4" name="Picture 3" descr="A white text with black background&#10;&#10;Description automatically generated">
            <a:extLst>
              <a:ext uri="{FF2B5EF4-FFF2-40B4-BE49-F238E27FC236}">
                <a16:creationId xmlns:a16="http://schemas.microsoft.com/office/drawing/2014/main" id="{C64B60B5-6B51-C241-ADD6-0CA75D96BBF5}"/>
              </a:ext>
            </a:extLst>
          </p:cNvPr>
          <p:cNvPicPr>
            <a:picLocks noChangeAspect="1"/>
          </p:cNvPicPr>
          <p:nvPr/>
        </p:nvPicPr>
        <p:blipFill>
          <a:blip r:embed="rId6"/>
          <a:stretch>
            <a:fillRect/>
          </a:stretch>
        </p:blipFill>
        <p:spPr>
          <a:xfrm>
            <a:off x="5887116" y="109971"/>
            <a:ext cx="1666875" cy="510268"/>
          </a:xfrm>
          <a:prstGeom prst="rect">
            <a:avLst/>
          </a:prstGeom>
        </p:spPr>
      </p:pic>
      <p:pic>
        <p:nvPicPr>
          <p:cNvPr id="7" name="Picture 6" descr="A white text on a blue background&#10;&#10;Description automatically generated">
            <a:extLst>
              <a:ext uri="{FF2B5EF4-FFF2-40B4-BE49-F238E27FC236}">
                <a16:creationId xmlns:a16="http://schemas.microsoft.com/office/drawing/2014/main" id="{3A2B53FF-3DF4-3873-CB33-716525F7F3FA}"/>
              </a:ext>
            </a:extLst>
          </p:cNvPr>
          <p:cNvPicPr>
            <a:picLocks noChangeAspect="1"/>
          </p:cNvPicPr>
          <p:nvPr/>
        </p:nvPicPr>
        <p:blipFill>
          <a:blip r:embed="rId7"/>
          <a:stretch>
            <a:fillRect/>
          </a:stretch>
        </p:blipFill>
        <p:spPr>
          <a:xfrm>
            <a:off x="4767139" y="705224"/>
            <a:ext cx="4106890" cy="2626182"/>
          </a:xfrm>
          <a:prstGeom prst="rect">
            <a:avLst/>
          </a:prstGeom>
          <a:ln>
            <a:solidFill>
              <a:schemeClr val="tx1"/>
            </a:solidFill>
          </a:ln>
        </p:spPr>
      </p:pic>
      <p:pic>
        <p:nvPicPr>
          <p:cNvPr id="8" name="Picture 7" descr="A screenshot of a webinar&#10;&#10;Description automatically generated">
            <a:extLst>
              <a:ext uri="{FF2B5EF4-FFF2-40B4-BE49-F238E27FC236}">
                <a16:creationId xmlns:a16="http://schemas.microsoft.com/office/drawing/2014/main" id="{B5A75D73-1A17-6F91-17A8-46E73CF03241}"/>
              </a:ext>
            </a:extLst>
          </p:cNvPr>
          <p:cNvPicPr>
            <a:picLocks noChangeAspect="1"/>
          </p:cNvPicPr>
          <p:nvPr/>
        </p:nvPicPr>
        <p:blipFill>
          <a:blip r:embed="rId8"/>
          <a:stretch>
            <a:fillRect/>
          </a:stretch>
        </p:blipFill>
        <p:spPr>
          <a:xfrm>
            <a:off x="10384791" y="4070484"/>
            <a:ext cx="1610457" cy="1466575"/>
          </a:xfrm>
          <a:prstGeom prst="rect">
            <a:avLst/>
          </a:prstGeom>
          <a:ln>
            <a:solidFill>
              <a:schemeClr val="tx1"/>
            </a:solidFill>
          </a:ln>
        </p:spPr>
      </p:pic>
      <p:pic>
        <p:nvPicPr>
          <p:cNvPr id="17" name="Picture 16">
            <a:extLst>
              <a:ext uri="{FF2B5EF4-FFF2-40B4-BE49-F238E27FC236}">
                <a16:creationId xmlns:a16="http://schemas.microsoft.com/office/drawing/2014/main" id="{C3FC9E7C-25E3-904D-2EC9-DBF6996E88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254" y="2704101"/>
            <a:ext cx="1549853" cy="1911038"/>
          </a:xfrm>
          <a:prstGeom prst="rect">
            <a:avLst/>
          </a:prstGeom>
        </p:spPr>
      </p:pic>
      <p:sp>
        <p:nvSpPr>
          <p:cNvPr id="18" name="TextBox 17">
            <a:extLst>
              <a:ext uri="{FF2B5EF4-FFF2-40B4-BE49-F238E27FC236}">
                <a16:creationId xmlns:a16="http://schemas.microsoft.com/office/drawing/2014/main" id="{515ACE72-81E5-0204-438C-56BB40C0AE8D}"/>
              </a:ext>
            </a:extLst>
          </p:cNvPr>
          <p:cNvSpPr txBox="1"/>
          <p:nvPr/>
        </p:nvSpPr>
        <p:spPr>
          <a:xfrm>
            <a:off x="10456380" y="3463850"/>
            <a:ext cx="1538868" cy="646331"/>
          </a:xfrm>
          <a:prstGeom prst="rect">
            <a:avLst/>
          </a:prstGeom>
          <a:noFill/>
        </p:spPr>
        <p:txBody>
          <a:bodyPr wrap="square" rtlCol="0">
            <a:spAutoFit/>
          </a:bodyPr>
          <a:lstStyle/>
          <a:p>
            <a:pPr algn="ctr"/>
            <a:r>
              <a:rPr lang="en-US" sz="1200" dirty="0"/>
              <a:t>Working in partnership with TE Research school </a:t>
            </a:r>
          </a:p>
        </p:txBody>
      </p:sp>
      <p:pic>
        <p:nvPicPr>
          <p:cNvPr id="20" name="Picture 19">
            <a:extLst>
              <a:ext uri="{FF2B5EF4-FFF2-40B4-BE49-F238E27FC236}">
                <a16:creationId xmlns:a16="http://schemas.microsoft.com/office/drawing/2014/main" id="{6EA4C035-9960-80E7-5DAE-97C10133B6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8222" y="3382208"/>
            <a:ext cx="1768894" cy="2211118"/>
          </a:xfrm>
          <a:prstGeom prst="rect">
            <a:avLst/>
          </a:prstGeom>
        </p:spPr>
      </p:pic>
      <p:pic>
        <p:nvPicPr>
          <p:cNvPr id="22" name="Picture 21">
            <a:extLst>
              <a:ext uri="{FF2B5EF4-FFF2-40B4-BE49-F238E27FC236}">
                <a16:creationId xmlns:a16="http://schemas.microsoft.com/office/drawing/2014/main" id="{32617779-664E-E994-3889-88898EB409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7116" y="3404061"/>
            <a:ext cx="3250849" cy="2211118"/>
          </a:xfrm>
          <a:prstGeom prst="rect">
            <a:avLst/>
          </a:prstGeom>
        </p:spPr>
      </p:pic>
      <p:sp>
        <p:nvSpPr>
          <p:cNvPr id="26" name="TextBox 25">
            <a:extLst>
              <a:ext uri="{FF2B5EF4-FFF2-40B4-BE49-F238E27FC236}">
                <a16:creationId xmlns:a16="http://schemas.microsoft.com/office/drawing/2014/main" id="{2C63E7D1-3FB2-16BC-5D56-398E549C88AC}"/>
              </a:ext>
            </a:extLst>
          </p:cNvPr>
          <p:cNvSpPr txBox="1"/>
          <p:nvPr/>
        </p:nvSpPr>
        <p:spPr>
          <a:xfrm>
            <a:off x="1798299" y="5469423"/>
            <a:ext cx="8772592" cy="1200329"/>
          </a:xfrm>
          <a:prstGeom prst="rect">
            <a:avLst/>
          </a:prstGeom>
          <a:noFill/>
        </p:spPr>
        <p:txBody>
          <a:bodyPr wrap="square" rtlCol="0">
            <a:spAutoFit/>
          </a:bodyPr>
          <a:lstStyle/>
          <a:p>
            <a:r>
              <a:rPr lang="en-US" sz="1200" b="1" dirty="0"/>
              <a:t>Goosehill session:</a:t>
            </a:r>
          </a:p>
          <a:p>
            <a:r>
              <a:rPr lang="en-US" sz="1200" i="1" dirty="0"/>
              <a:t>“Can I just say how absolutely amazing this opportunity is to work with your group. It’s so refreshing to have training that understands the needs and challenges of childminders. To have hands on training opportunities where we can bring our children along to enjoy the  experience together is an absolute game changer. To have courses that are fun and bring all sectors of childcare together to learn from each other and share knowledge and skills.  My only wish would be that it continues after the covid recovery finances run out so this style of  sharing best practice is continued” </a:t>
            </a:r>
            <a:r>
              <a:rPr lang="en-US" sz="1200" b="1" i="1" dirty="0"/>
              <a:t>Childminder Marie Hume, Facebook</a:t>
            </a:r>
            <a:r>
              <a:rPr lang="en-US" sz="1200" i="1" dirty="0"/>
              <a:t>,</a:t>
            </a:r>
            <a:r>
              <a:rPr lang="en-US" sz="1200" b="1" i="1" dirty="0"/>
              <a:t> Feb 24.</a:t>
            </a:r>
          </a:p>
        </p:txBody>
      </p:sp>
      <p:sp>
        <p:nvSpPr>
          <p:cNvPr id="27" name="TextBox 26">
            <a:extLst>
              <a:ext uri="{FF2B5EF4-FFF2-40B4-BE49-F238E27FC236}">
                <a16:creationId xmlns:a16="http://schemas.microsoft.com/office/drawing/2014/main" id="{0E6FA5F3-B391-C49E-8FE0-8A8BDCC0A879}"/>
              </a:ext>
            </a:extLst>
          </p:cNvPr>
          <p:cNvSpPr txBox="1"/>
          <p:nvPr/>
        </p:nvSpPr>
        <p:spPr>
          <a:xfrm>
            <a:off x="9158793" y="1131993"/>
            <a:ext cx="2480703" cy="1938992"/>
          </a:xfrm>
          <a:prstGeom prst="rect">
            <a:avLst/>
          </a:prstGeom>
          <a:noFill/>
        </p:spPr>
        <p:txBody>
          <a:bodyPr wrap="square" rtlCol="0">
            <a:spAutoFit/>
          </a:bodyPr>
          <a:lstStyle/>
          <a:p>
            <a:r>
              <a:rPr lang="en-US" sz="1200" b="1" dirty="0"/>
              <a:t>Hartbeeps session</a:t>
            </a:r>
            <a:r>
              <a:rPr lang="en-US" sz="1200" dirty="0"/>
              <a:t>. “</a:t>
            </a:r>
            <a:r>
              <a:rPr lang="en-US" sz="1200" i="1" dirty="0"/>
              <a:t>We’ve had a fantastic morning at Lanchester today.  I liked the way the session had a structure  to it with a singing and rhyme session but also included a section where children had opportunities to interact with their peers and CM’s could find out more about what the SPH has to offer”</a:t>
            </a:r>
            <a:r>
              <a:rPr lang="en-US" sz="1200" dirty="0"/>
              <a:t> </a:t>
            </a:r>
            <a:r>
              <a:rPr lang="en-US" sz="1200" b="1" i="1" dirty="0"/>
              <a:t>Childminder Feb 24.  </a:t>
            </a:r>
          </a:p>
        </p:txBody>
      </p:sp>
    </p:spTree>
    <p:extLst>
      <p:ext uri="{BB962C8B-B14F-4D97-AF65-F5344CB8AC3E}">
        <p14:creationId xmlns:p14="http://schemas.microsoft.com/office/powerpoint/2010/main" val="1568457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3F74D-C05E-2B80-509A-CEEC55C748DC}"/>
              </a:ext>
            </a:extLst>
          </p:cNvPr>
          <p:cNvSpPr>
            <a:spLocks noGrp="1"/>
          </p:cNvSpPr>
          <p:nvPr>
            <p:ph idx="1"/>
          </p:nvPr>
        </p:nvSpPr>
        <p:spPr>
          <a:xfrm>
            <a:off x="368588" y="1262241"/>
            <a:ext cx="11644992" cy="5595759"/>
          </a:xfrm>
        </p:spPr>
        <p:txBody>
          <a:bodyPr>
            <a:normAutofit/>
          </a:bodyPr>
          <a:lstStyle/>
          <a:p>
            <a:r>
              <a:rPr lang="en-US" sz="2000" dirty="0">
                <a:latin typeface="Arial" panose="020B0604020202020204" pitchFamily="34" charset="0"/>
                <a:cs typeface="Arial" panose="020B0604020202020204" pitchFamily="34" charset="0"/>
              </a:rPr>
              <a:t>establishing effective partnerships and working in collaboration with a range of stakeholders </a:t>
            </a:r>
          </a:p>
          <a:p>
            <a:r>
              <a:rPr lang="en-US" sz="2000" dirty="0">
                <a:latin typeface="Arial" panose="020B0604020202020204" pitchFamily="34" charset="0"/>
                <a:cs typeface="Arial" panose="020B0604020202020204" pitchFamily="34" charset="0"/>
              </a:rPr>
              <a:t> working in partnership with TE research school, English hub and strategic partners to produce exemplification of evidence informed best practice </a:t>
            </a:r>
          </a:p>
          <a:p>
            <a:r>
              <a:rPr lang="en-US" sz="2000" dirty="0">
                <a:latin typeface="Arial" panose="020B0604020202020204" pitchFamily="34" charset="0"/>
                <a:cs typeface="Arial" panose="020B0604020202020204" pitchFamily="34" charset="0"/>
              </a:rPr>
              <a:t>working with strategic partners to create the GN SPH professional development programme 2023/24 to compliment and bespoke to the needs of each LA offer </a:t>
            </a:r>
          </a:p>
          <a:p>
            <a:r>
              <a:rPr lang="en-US" sz="2000" dirty="0">
                <a:latin typeface="Arial" panose="020B0604020202020204" pitchFamily="34" charset="0"/>
                <a:cs typeface="Arial" panose="020B0604020202020204" pitchFamily="34" charset="0"/>
              </a:rPr>
              <a:t>using social media to increase the number of childminders and EY practitioners engaging with EYER funded support package offers </a:t>
            </a:r>
          </a:p>
          <a:p>
            <a:r>
              <a:rPr lang="en-US" sz="2000" dirty="0">
                <a:latin typeface="Arial" panose="020B0604020202020204" pitchFamily="34" charset="0"/>
                <a:cs typeface="Arial" panose="020B0604020202020204" pitchFamily="34" charset="0"/>
              </a:rPr>
              <a:t>meeting hub recruitment numbers &amp; increasing numbers of practitioners engaging with EYER funded package offers</a:t>
            </a:r>
          </a:p>
          <a:p>
            <a:r>
              <a:rPr lang="en-US" sz="2000" dirty="0">
                <a:latin typeface="Arial" panose="020B0604020202020204" pitchFamily="34" charset="0"/>
                <a:cs typeface="Arial" panose="020B0604020202020204" pitchFamily="34" charset="0"/>
              </a:rPr>
              <a:t>increasing numbers of requests received by EY professional teams offering to deliver PD training, guidance and support on behalf of the GNSPH professional development programme offer 2023/24 </a:t>
            </a:r>
          </a:p>
          <a:p>
            <a:r>
              <a:rPr lang="en-US" sz="2000" dirty="0">
                <a:latin typeface="Arial" panose="020B0604020202020204" pitchFamily="34" charset="0"/>
                <a:cs typeface="Arial" panose="020B0604020202020204" pitchFamily="34" charset="0"/>
              </a:rPr>
              <a:t>working with strategic partners &amp; local authorities to produce a SPH sustainability plan</a:t>
            </a:r>
          </a:p>
        </p:txBody>
      </p:sp>
      <p:pic>
        <p:nvPicPr>
          <p:cNvPr id="4" name="Picture 3" descr="A logo with colorful lines&#10;&#10;Description automatically generated">
            <a:extLst>
              <a:ext uri="{FF2B5EF4-FFF2-40B4-BE49-F238E27FC236}">
                <a16:creationId xmlns:a16="http://schemas.microsoft.com/office/drawing/2014/main" id="{A75D65A5-45D3-69FD-BD5A-77FF8D4ACEDE}"/>
              </a:ext>
            </a:extLst>
          </p:cNvPr>
          <p:cNvPicPr>
            <a:picLocks noChangeAspect="1"/>
          </p:cNvPicPr>
          <p:nvPr/>
        </p:nvPicPr>
        <p:blipFill>
          <a:blip r:embed="rId3"/>
          <a:stretch>
            <a:fillRect/>
          </a:stretch>
        </p:blipFill>
        <p:spPr>
          <a:xfrm>
            <a:off x="0" y="5733628"/>
            <a:ext cx="1720108" cy="1002458"/>
          </a:xfrm>
          <a:prstGeom prst="rect">
            <a:avLst/>
          </a:prstGeom>
        </p:spPr>
      </p:pic>
      <p:sp>
        <p:nvSpPr>
          <p:cNvPr id="5" name="TextBox 4">
            <a:extLst>
              <a:ext uri="{FF2B5EF4-FFF2-40B4-BE49-F238E27FC236}">
                <a16:creationId xmlns:a16="http://schemas.microsoft.com/office/drawing/2014/main" id="{27DC68D6-7480-DB59-FBE7-A21593A9A95C}"/>
              </a:ext>
            </a:extLst>
          </p:cNvPr>
          <p:cNvSpPr txBox="1"/>
          <p:nvPr/>
        </p:nvSpPr>
        <p:spPr>
          <a:xfrm>
            <a:off x="368589" y="335677"/>
            <a:ext cx="94210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Hub Successes   </a:t>
            </a:r>
          </a:p>
        </p:txBody>
      </p:sp>
    </p:spTree>
    <p:extLst>
      <p:ext uri="{BB962C8B-B14F-4D97-AF65-F5344CB8AC3E}">
        <p14:creationId xmlns:p14="http://schemas.microsoft.com/office/powerpoint/2010/main" val="2963763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BD11F-58E1-C0FF-75F4-0233B62C3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73DCD-3EB5-C6E6-C38F-A7041EC2C76D}"/>
              </a:ext>
            </a:extLst>
          </p:cNvPr>
          <p:cNvSpPr>
            <a:spLocks noGrp="1"/>
          </p:cNvSpPr>
          <p:nvPr>
            <p:ph type="title"/>
          </p:nvPr>
        </p:nvSpPr>
        <p:spPr>
          <a:xfrm>
            <a:off x="473364" y="841012"/>
            <a:ext cx="10577945" cy="1325563"/>
          </a:xfrm>
        </p:spPr>
        <p:txBody>
          <a:bodyPr>
            <a:normAutofit/>
          </a:bodyPr>
          <a:lstStyle/>
          <a:p>
            <a:pPr algn="ctr"/>
            <a:r>
              <a:rPr lang="en-GB" sz="8800" dirty="0"/>
              <a:t>Workshop 1</a:t>
            </a:r>
          </a:p>
        </p:txBody>
      </p:sp>
      <p:sp>
        <p:nvSpPr>
          <p:cNvPr id="3" name="Content Placeholder 2">
            <a:extLst>
              <a:ext uri="{FF2B5EF4-FFF2-40B4-BE49-F238E27FC236}">
                <a16:creationId xmlns:a16="http://schemas.microsoft.com/office/drawing/2014/main" id="{296973F6-0BEA-38CC-8DE7-508D27875F44}"/>
              </a:ext>
            </a:extLst>
          </p:cNvPr>
          <p:cNvSpPr>
            <a:spLocks noGrp="1"/>
          </p:cNvSpPr>
          <p:nvPr>
            <p:ph idx="1"/>
          </p:nvPr>
        </p:nvSpPr>
        <p:spPr>
          <a:xfrm>
            <a:off x="628073" y="3257982"/>
            <a:ext cx="10651836" cy="3600018"/>
          </a:xfrm>
        </p:spPr>
        <p:txBody>
          <a:bodyPr/>
          <a:lstStyle/>
          <a:p>
            <a:pPr marL="0" indent="0" algn="ctr">
              <a:spcAft>
                <a:spcPts val="1200"/>
              </a:spcAft>
              <a:buNone/>
            </a:pPr>
            <a:r>
              <a:rPr lang="en-US" sz="3600" b="1" dirty="0">
                <a:latin typeface="+mj-lt"/>
                <a:ea typeface="Aptos" panose="020B0004020202020204" pitchFamily="34" charset="0"/>
                <a:cs typeface="Aptos" panose="020B0004020202020204" pitchFamily="34" charset="0"/>
              </a:rPr>
              <a:t>Theresa Johnson</a:t>
            </a:r>
            <a:endParaRPr lang="en-GB" sz="3600" dirty="0">
              <a:effectLst/>
              <a:latin typeface="+mj-lt"/>
              <a:ea typeface="Aptos" panose="020B0004020202020204" pitchFamily="34" charset="0"/>
              <a:cs typeface="Aptos" panose="020B0004020202020204" pitchFamily="34" charset="0"/>
            </a:endParaRPr>
          </a:p>
          <a:p>
            <a:pPr marL="0" indent="0" algn="ctr">
              <a:spcAft>
                <a:spcPts val="1200"/>
              </a:spcAft>
              <a:buNone/>
            </a:pPr>
            <a:r>
              <a:rPr lang="en-US" sz="3600" b="1" dirty="0">
                <a:solidFill>
                  <a:srgbClr val="1B1464"/>
                </a:solidFill>
                <a:effectLst/>
                <a:latin typeface="+mj-lt"/>
                <a:ea typeface="Aptos" panose="020B0004020202020204" pitchFamily="34" charset="0"/>
                <a:cs typeface="Aptos" panose="020B0004020202020204" pitchFamily="34" charset="0"/>
              </a:rPr>
              <a:t>Programme Lead – Early Childhood Unit </a:t>
            </a:r>
            <a:br>
              <a:rPr lang="en-US" sz="3600" dirty="0">
                <a:solidFill>
                  <a:srgbClr val="1B1464"/>
                </a:solidFill>
                <a:effectLst/>
                <a:latin typeface="+mj-lt"/>
                <a:ea typeface="Aptos" panose="020B0004020202020204" pitchFamily="34" charset="0"/>
                <a:cs typeface="Aptos" panose="020B0004020202020204" pitchFamily="34" charset="0"/>
              </a:rPr>
            </a:br>
            <a:r>
              <a:rPr lang="en-US" sz="3600" dirty="0">
                <a:solidFill>
                  <a:srgbClr val="1B1464"/>
                </a:solidFill>
                <a:effectLst/>
                <a:latin typeface="+mj-lt"/>
                <a:ea typeface="Aptos" panose="020B0004020202020204" pitchFamily="34" charset="0"/>
                <a:cs typeface="Aptos" panose="020B0004020202020204" pitchFamily="34" charset="0"/>
              </a:rPr>
              <a:t>National Children’s Bureau</a:t>
            </a:r>
            <a:endParaRPr lang="en-GB" sz="3600" dirty="0">
              <a:effectLst/>
              <a:latin typeface="+mj-lt"/>
              <a:ea typeface="Aptos" panose="020B0004020202020204" pitchFamily="34" charset="0"/>
              <a:cs typeface="Aptos" panose="020B0004020202020204" pitchFamily="34" charset="0"/>
            </a:endParaRPr>
          </a:p>
          <a:p>
            <a:endParaRPr lang="en-GB" dirty="0"/>
          </a:p>
        </p:txBody>
      </p:sp>
      <p:sp>
        <p:nvSpPr>
          <p:cNvPr id="16" name="Title 1">
            <a:extLst>
              <a:ext uri="{FF2B5EF4-FFF2-40B4-BE49-F238E27FC236}">
                <a16:creationId xmlns:a16="http://schemas.microsoft.com/office/drawing/2014/main" id="{F8ACA40B-BB8A-2379-2C7A-B935B06A4061}"/>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1391833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2277-6C2F-7081-7AC7-095DC0F1D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CAA42-C0E0-AA37-FA75-C58A910A21F2}"/>
              </a:ext>
            </a:extLst>
          </p:cNvPr>
          <p:cNvSpPr>
            <a:spLocks noGrp="1"/>
          </p:cNvSpPr>
          <p:nvPr>
            <p:ph type="title"/>
          </p:nvPr>
        </p:nvSpPr>
        <p:spPr>
          <a:xfrm>
            <a:off x="473364" y="841012"/>
            <a:ext cx="10577945" cy="1325563"/>
          </a:xfrm>
        </p:spPr>
        <p:txBody>
          <a:bodyPr>
            <a:normAutofit/>
          </a:bodyPr>
          <a:lstStyle/>
          <a:p>
            <a:pPr algn="ctr"/>
            <a:r>
              <a:rPr lang="en-GB" sz="8800" dirty="0"/>
              <a:t>Workshop 1</a:t>
            </a:r>
          </a:p>
        </p:txBody>
      </p:sp>
      <p:sp>
        <p:nvSpPr>
          <p:cNvPr id="3" name="Content Placeholder 2">
            <a:extLst>
              <a:ext uri="{FF2B5EF4-FFF2-40B4-BE49-F238E27FC236}">
                <a16:creationId xmlns:a16="http://schemas.microsoft.com/office/drawing/2014/main" id="{1E5D624D-5528-B748-0171-F570C5110A25}"/>
              </a:ext>
            </a:extLst>
          </p:cNvPr>
          <p:cNvSpPr>
            <a:spLocks noGrp="1"/>
          </p:cNvSpPr>
          <p:nvPr>
            <p:ph idx="1"/>
          </p:nvPr>
        </p:nvSpPr>
        <p:spPr>
          <a:xfrm>
            <a:off x="628073" y="3257982"/>
            <a:ext cx="11225260" cy="1974418"/>
          </a:xfrm>
        </p:spPr>
        <p:txBody>
          <a:bodyPr/>
          <a:lstStyle/>
          <a:p>
            <a:r>
              <a:rPr lang="en-GB" dirty="0"/>
              <a:t>SEND </a:t>
            </a:r>
          </a:p>
          <a:p>
            <a:r>
              <a:rPr lang="en-GB" dirty="0"/>
              <a:t>Working with  Childminders</a:t>
            </a:r>
          </a:p>
          <a:p>
            <a:r>
              <a:rPr lang="en-GB" dirty="0"/>
              <a:t>Supporting Children with Speech, Language and Communication </a:t>
            </a:r>
          </a:p>
        </p:txBody>
      </p:sp>
      <p:sp>
        <p:nvSpPr>
          <p:cNvPr id="16" name="Title 1">
            <a:extLst>
              <a:ext uri="{FF2B5EF4-FFF2-40B4-BE49-F238E27FC236}">
                <a16:creationId xmlns:a16="http://schemas.microsoft.com/office/drawing/2014/main" id="{BDEB0EC2-6E94-6DF9-DA70-FB58BFDF62A2}"/>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3051216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38F0-7971-FBDC-0FB8-1CE9E9724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287A1-740C-6B0D-D182-A6948AC31933}"/>
              </a:ext>
            </a:extLst>
          </p:cNvPr>
          <p:cNvSpPr>
            <a:spLocks noGrp="1"/>
          </p:cNvSpPr>
          <p:nvPr>
            <p:ph type="title"/>
          </p:nvPr>
        </p:nvSpPr>
        <p:spPr>
          <a:xfrm>
            <a:off x="473364" y="841012"/>
            <a:ext cx="10577945" cy="1325563"/>
          </a:xfrm>
        </p:spPr>
        <p:txBody>
          <a:bodyPr>
            <a:normAutofit/>
          </a:bodyPr>
          <a:lstStyle/>
          <a:p>
            <a:pPr algn="ctr"/>
            <a:r>
              <a:rPr lang="en-GB" sz="8800" dirty="0"/>
              <a:t>Break</a:t>
            </a:r>
          </a:p>
        </p:txBody>
      </p:sp>
      <p:pic>
        <p:nvPicPr>
          <p:cNvPr id="5" name="Content Placeholder 4">
            <a:extLst>
              <a:ext uri="{FF2B5EF4-FFF2-40B4-BE49-F238E27FC236}">
                <a16:creationId xmlns:a16="http://schemas.microsoft.com/office/drawing/2014/main" id="{267AAC9D-66AE-9FD6-426A-C0814A500789}"/>
              </a:ext>
            </a:extLst>
          </p:cNvPr>
          <p:cNvPicPr>
            <a:picLocks noGrp="1" noChangeAspect="1"/>
          </p:cNvPicPr>
          <p:nvPr>
            <p:ph idx="1"/>
          </p:nvPr>
        </p:nvPicPr>
        <p:blipFill>
          <a:blip r:embed="rId2"/>
          <a:stretch>
            <a:fillRect/>
          </a:stretch>
        </p:blipFill>
        <p:spPr>
          <a:xfrm>
            <a:off x="3340527" y="2519520"/>
            <a:ext cx="4803575" cy="3497468"/>
          </a:xfrm>
        </p:spPr>
      </p:pic>
      <p:sp>
        <p:nvSpPr>
          <p:cNvPr id="16" name="Title 1">
            <a:extLst>
              <a:ext uri="{FF2B5EF4-FFF2-40B4-BE49-F238E27FC236}">
                <a16:creationId xmlns:a16="http://schemas.microsoft.com/office/drawing/2014/main" id="{4104116F-F4AD-9158-DF91-57CA0B26BB51}"/>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98346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D1FB-E319-A646-9558-A5E28D465542}"/>
              </a:ext>
            </a:extLst>
          </p:cNvPr>
          <p:cNvSpPr>
            <a:spLocks noGrp="1"/>
          </p:cNvSpPr>
          <p:nvPr>
            <p:ph type="title"/>
          </p:nvPr>
        </p:nvSpPr>
        <p:spPr/>
        <p:txBody>
          <a:bodyPr/>
          <a:lstStyle/>
          <a:p>
            <a:r>
              <a:rPr lang="en-GB" dirty="0">
                <a:latin typeface="+mj-lt"/>
                <a:cs typeface="Calibri" panose="020F0502020204030204" pitchFamily="34" charset="0"/>
              </a:rPr>
              <a:t>Early Years Education Recovery</a:t>
            </a:r>
          </a:p>
        </p:txBody>
      </p:sp>
      <p:sp>
        <p:nvSpPr>
          <p:cNvPr id="4" name="Rectangle: Rounded Corners 3">
            <a:extLst>
              <a:ext uri="{FF2B5EF4-FFF2-40B4-BE49-F238E27FC236}">
                <a16:creationId xmlns:a16="http://schemas.microsoft.com/office/drawing/2014/main" id="{504AE3C7-B1C4-9D18-D64D-4FCFAB88F8A9}"/>
              </a:ext>
            </a:extLst>
          </p:cNvPr>
          <p:cNvSpPr/>
          <p:nvPr/>
        </p:nvSpPr>
        <p:spPr>
          <a:xfrm>
            <a:off x="246686" y="1882171"/>
            <a:ext cx="11698628" cy="1890931"/>
          </a:xfrm>
          <a:prstGeom prst="roundRect">
            <a:avLst/>
          </a:prstGeom>
          <a:solidFill>
            <a:schemeClr val="accent5">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a:bodyPr>
          <a:lstStyle/>
          <a:p>
            <a:pPr algn="ctr"/>
            <a:r>
              <a:rPr lang="en-GB" sz="2000" dirty="0">
                <a:solidFill>
                  <a:schemeClr val="tx1"/>
                </a:solidFill>
                <a:cs typeface="Calibri" panose="020F0502020204030204" pitchFamily="34" charset="0"/>
              </a:rPr>
              <a:t>The government is providing a package of workforce training, qualifications, support and guidance for the early years sector to support staff and settings to address the impact of the COVID-19 pandemic on the youngest and most disadvantaged children.</a:t>
            </a:r>
          </a:p>
          <a:p>
            <a:pPr algn="ctr"/>
            <a:endParaRPr lang="en-GB" sz="2000" dirty="0">
              <a:solidFill>
                <a:schemeClr val="tx1"/>
              </a:solidFill>
              <a:cs typeface="Calibri" panose="020F0502020204030204" pitchFamily="34" charset="0"/>
            </a:endParaRPr>
          </a:p>
          <a:p>
            <a:pPr algn="ctr"/>
            <a:r>
              <a:rPr lang="en-GB" sz="2000" dirty="0">
                <a:solidFill>
                  <a:schemeClr val="tx1"/>
                </a:solidFill>
                <a:cs typeface="Calibri" panose="020F0502020204030204" pitchFamily="34" charset="0"/>
              </a:rPr>
              <a:t>More information is available at </a:t>
            </a:r>
            <a:r>
              <a:rPr lang="en-GB" sz="2000" dirty="0">
                <a:cs typeface="Calibri" panose="020F0502020204030204" pitchFamily="34" charset="0"/>
                <a:hlinkClick r:id="rId3"/>
              </a:rPr>
              <a:t>Early years education recovery programme - GOV.UK (www.gov.uk)</a:t>
            </a:r>
            <a:r>
              <a:rPr lang="en-GB" sz="2000" dirty="0">
                <a:solidFill>
                  <a:schemeClr val="tx1"/>
                </a:solidFill>
                <a:cs typeface="Calibri" panose="020F0502020204030204" pitchFamily="34" charset="0"/>
              </a:rPr>
              <a:t>.</a:t>
            </a:r>
          </a:p>
        </p:txBody>
      </p:sp>
      <p:sp>
        <p:nvSpPr>
          <p:cNvPr id="5" name="Rectangle: Rounded Corners 3">
            <a:extLst>
              <a:ext uri="{FF2B5EF4-FFF2-40B4-BE49-F238E27FC236}">
                <a16:creationId xmlns:a16="http://schemas.microsoft.com/office/drawing/2014/main" id="{C069AA80-DB60-C30D-51A1-90ECF122A1EA}"/>
              </a:ext>
            </a:extLst>
          </p:cNvPr>
          <p:cNvSpPr/>
          <p:nvPr/>
        </p:nvSpPr>
        <p:spPr>
          <a:xfrm>
            <a:off x="246686" y="3946358"/>
            <a:ext cx="11698628" cy="1973863"/>
          </a:xfrm>
          <a:prstGeom prst="roundRect">
            <a:avLst/>
          </a:prstGeom>
          <a:solidFill>
            <a:schemeClr val="accent5">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lnSpcReduction="20000"/>
          </a:bodyPr>
          <a:lstStyle/>
          <a:p>
            <a:pPr algn="l"/>
            <a:r>
              <a:rPr lang="en-GB" sz="2000" dirty="0">
                <a:solidFill>
                  <a:schemeClr val="tx1"/>
                </a:solidFill>
                <a:cs typeface="Calibri" panose="020F0502020204030204" pitchFamily="34" charset="0"/>
              </a:rPr>
              <a:t>The programmes are designed for:</a:t>
            </a:r>
          </a:p>
          <a:p>
            <a:pPr algn="l"/>
            <a:endParaRPr lang="en-GB" sz="2000" dirty="0">
              <a:solidFill>
                <a:schemeClr val="tx1"/>
              </a:solidFill>
              <a:cs typeface="Calibri" panose="020F0502020204030204" pitchFamily="34" charset="0"/>
            </a:endParaRPr>
          </a:p>
          <a:p>
            <a:pPr marL="342900" indent="-342900" algn="l">
              <a:buFont typeface="Arial" panose="020B0604020202020204" pitchFamily="34" charset="0"/>
              <a:buChar char="•"/>
            </a:pPr>
            <a:r>
              <a:rPr lang="en-GB" sz="2000" b="1" dirty="0">
                <a:solidFill>
                  <a:schemeClr val="tx1"/>
                </a:solidFill>
                <a:cs typeface="Calibri" panose="020F0502020204030204" pitchFamily="34" charset="0"/>
              </a:rPr>
              <a:t>Early years practitioners</a:t>
            </a:r>
          </a:p>
          <a:p>
            <a:pPr marL="342900" indent="-342900" algn="l">
              <a:buFont typeface="Arial" panose="020B0604020202020204" pitchFamily="34" charset="0"/>
              <a:buChar char="•"/>
            </a:pPr>
            <a:endParaRPr lang="en-GB" sz="2000" b="1" dirty="0">
              <a:solidFill>
                <a:schemeClr val="tx1"/>
              </a:solidFill>
              <a:cs typeface="Calibri" panose="020F0502020204030204" pitchFamily="34" charset="0"/>
            </a:endParaRPr>
          </a:p>
          <a:p>
            <a:pPr marL="342900" indent="-342900" algn="l">
              <a:buFont typeface="Arial" panose="020B0604020202020204" pitchFamily="34" charset="0"/>
              <a:buChar char="•"/>
            </a:pPr>
            <a:r>
              <a:rPr lang="en-GB" sz="2000" b="1" dirty="0">
                <a:solidFill>
                  <a:schemeClr val="tx1"/>
                </a:solidFill>
                <a:cs typeface="Calibri" panose="020F0502020204030204" pitchFamily="34" charset="0"/>
              </a:rPr>
              <a:t>Leaders and aspiring leaders</a:t>
            </a:r>
          </a:p>
          <a:p>
            <a:pPr marL="342900" indent="-342900" algn="l">
              <a:buFont typeface="Arial" panose="020B0604020202020204" pitchFamily="34" charset="0"/>
              <a:buChar char="•"/>
            </a:pPr>
            <a:endParaRPr lang="en-GB" sz="2000" b="1" dirty="0">
              <a:solidFill>
                <a:schemeClr val="tx1"/>
              </a:solidFill>
              <a:cs typeface="Calibri" panose="020F0502020204030204" pitchFamily="34" charset="0"/>
            </a:endParaRPr>
          </a:p>
          <a:p>
            <a:pPr marL="342900" indent="-342900" algn="l">
              <a:buFont typeface="Arial" panose="020B0604020202020204" pitchFamily="34" charset="0"/>
              <a:buChar char="•"/>
            </a:pPr>
            <a:r>
              <a:rPr lang="en-GB" sz="2000" b="1" dirty="0">
                <a:solidFill>
                  <a:schemeClr val="tx1"/>
                </a:solidFill>
                <a:cs typeface="Calibri" panose="020F0502020204030204" pitchFamily="34" charset="0"/>
              </a:rPr>
              <a:t>Settings</a:t>
            </a:r>
            <a:endParaRPr lang="en-GB" sz="2000" dirty="0">
              <a:solidFill>
                <a:schemeClr val="tx1"/>
              </a:solidFill>
              <a:cs typeface="Calibri" panose="020F0502020204030204" pitchFamily="34" charset="0"/>
            </a:endParaRPr>
          </a:p>
        </p:txBody>
      </p:sp>
      <p:pic>
        <p:nvPicPr>
          <p:cNvPr id="3" name="Picture 2" descr="Department of Education logo">
            <a:extLst>
              <a:ext uri="{FF2B5EF4-FFF2-40B4-BE49-F238E27FC236}">
                <a16:creationId xmlns:a16="http://schemas.microsoft.com/office/drawing/2014/main" id="{4C768448-CD2B-840A-2534-D7D564C18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97" y="150787"/>
            <a:ext cx="1339927" cy="786992"/>
          </a:xfrm>
          <a:prstGeom prst="rect">
            <a:avLst/>
          </a:prstGeom>
        </p:spPr>
      </p:pic>
    </p:spTree>
    <p:extLst>
      <p:ext uri="{BB962C8B-B14F-4D97-AF65-F5344CB8AC3E}">
        <p14:creationId xmlns:p14="http://schemas.microsoft.com/office/powerpoint/2010/main" val="2803529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A5259-0E0F-BC4D-5F55-512393552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68B86-40EA-9D0E-91DA-302123E0A65B}"/>
              </a:ext>
            </a:extLst>
          </p:cNvPr>
          <p:cNvSpPr>
            <a:spLocks noGrp="1"/>
          </p:cNvSpPr>
          <p:nvPr>
            <p:ph type="title"/>
          </p:nvPr>
        </p:nvSpPr>
        <p:spPr>
          <a:xfrm>
            <a:off x="473364" y="841012"/>
            <a:ext cx="10577945" cy="1325563"/>
          </a:xfrm>
        </p:spPr>
        <p:txBody>
          <a:bodyPr>
            <a:normAutofit/>
          </a:bodyPr>
          <a:lstStyle/>
          <a:p>
            <a:pPr algn="ctr"/>
            <a:r>
              <a:rPr lang="en-GB" sz="8800" dirty="0"/>
              <a:t>Workshop 2</a:t>
            </a:r>
          </a:p>
        </p:txBody>
      </p:sp>
      <p:sp>
        <p:nvSpPr>
          <p:cNvPr id="3" name="Content Placeholder 2">
            <a:extLst>
              <a:ext uri="{FF2B5EF4-FFF2-40B4-BE49-F238E27FC236}">
                <a16:creationId xmlns:a16="http://schemas.microsoft.com/office/drawing/2014/main" id="{F6F16D6A-B6E3-80B3-051A-9141D397F5C2}"/>
              </a:ext>
            </a:extLst>
          </p:cNvPr>
          <p:cNvSpPr>
            <a:spLocks noGrp="1"/>
          </p:cNvSpPr>
          <p:nvPr>
            <p:ph idx="1"/>
          </p:nvPr>
        </p:nvSpPr>
        <p:spPr>
          <a:xfrm>
            <a:off x="554182" y="2868515"/>
            <a:ext cx="10651836" cy="2194551"/>
          </a:xfrm>
        </p:spPr>
        <p:txBody>
          <a:bodyPr>
            <a:normAutofit/>
          </a:bodyPr>
          <a:lstStyle/>
          <a:p>
            <a:r>
              <a:rPr lang="en-GB" dirty="0">
                <a:solidFill>
                  <a:schemeClr val="accent3">
                    <a:lumMod val="75000"/>
                  </a:schemeClr>
                </a:solidFill>
                <a:effectLst/>
                <a:latin typeface="Cera Pro" panose="00000500000000000000" pitchFamily="50" charset="0"/>
                <a:ea typeface="Calibri" panose="020F0502020204030204" pitchFamily="34" charset="0"/>
                <a:cs typeface="Calibri" panose="020F0502020204030204" pitchFamily="34" charset="0"/>
              </a:rPr>
              <a:t>Establishing and maintaining effective partnerships that make the hub most impactful </a:t>
            </a:r>
          </a:p>
          <a:p>
            <a:r>
              <a:rPr lang="en-GB" dirty="0">
                <a:solidFill>
                  <a:schemeClr val="accent3">
                    <a:lumMod val="75000"/>
                  </a:schemeClr>
                </a:solidFill>
                <a:effectLst/>
                <a:latin typeface="Cera Pro" panose="00000500000000000000" pitchFamily="50" charset="0"/>
                <a:ea typeface="Calibri" panose="020F0502020204030204" pitchFamily="34" charset="0"/>
                <a:cs typeface="Calibri" panose="020F0502020204030204" pitchFamily="34" charset="0"/>
              </a:rPr>
              <a:t>Showcasing Evidence based practice </a:t>
            </a:r>
            <a:endParaRPr lang="en-GB" dirty="0">
              <a:solidFill>
                <a:schemeClr val="accent3">
                  <a:lumMod val="75000"/>
                </a:schemeClr>
              </a:solidFill>
              <a:ea typeface="Calibri" panose="020F0502020204030204" pitchFamily="34" charset="0"/>
              <a:cs typeface="Calibri" panose="020F0502020204030204" pitchFamily="34" charset="0"/>
            </a:endParaRPr>
          </a:p>
          <a:p>
            <a:r>
              <a:rPr lang="en-GB" dirty="0">
                <a:solidFill>
                  <a:schemeClr val="accent3">
                    <a:lumMod val="75000"/>
                  </a:schemeClr>
                </a:solidFill>
                <a:effectLst/>
                <a:latin typeface="Cera Pro" panose="00000500000000000000" pitchFamily="50" charset="0"/>
                <a:ea typeface="Calibri" panose="020F0502020204030204" pitchFamily="34" charset="0"/>
                <a:cs typeface="Calibri" panose="020F0502020204030204" pitchFamily="34" charset="0"/>
              </a:rPr>
              <a:t>Supporting Professional Development</a:t>
            </a:r>
            <a:endParaRPr lang="en-GB" dirty="0">
              <a:solidFill>
                <a:schemeClr val="accent3">
                  <a:lumMod val="60000"/>
                  <a:lumOff val="40000"/>
                </a:schemeClr>
              </a:solidFill>
            </a:endParaRPr>
          </a:p>
        </p:txBody>
      </p:sp>
      <p:sp>
        <p:nvSpPr>
          <p:cNvPr id="16" name="Title 1">
            <a:extLst>
              <a:ext uri="{FF2B5EF4-FFF2-40B4-BE49-F238E27FC236}">
                <a16:creationId xmlns:a16="http://schemas.microsoft.com/office/drawing/2014/main" id="{0B95AB22-44BE-14DC-CED6-5CF58D2CDAF0}"/>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3285447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7EED-3011-9DE9-71AB-8BE621C16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36896-52A4-F6FE-4CB0-DF53E75D7069}"/>
              </a:ext>
            </a:extLst>
          </p:cNvPr>
          <p:cNvSpPr>
            <a:spLocks noGrp="1"/>
          </p:cNvSpPr>
          <p:nvPr>
            <p:ph type="title"/>
          </p:nvPr>
        </p:nvSpPr>
        <p:spPr>
          <a:xfrm>
            <a:off x="473364" y="841012"/>
            <a:ext cx="10577945" cy="1325563"/>
          </a:xfrm>
        </p:spPr>
        <p:txBody>
          <a:bodyPr>
            <a:normAutofit/>
          </a:bodyPr>
          <a:lstStyle/>
          <a:p>
            <a:pPr algn="ctr"/>
            <a:r>
              <a:rPr lang="en-GB" sz="8800" dirty="0"/>
              <a:t>Q&amp;A session</a:t>
            </a:r>
          </a:p>
        </p:txBody>
      </p:sp>
      <p:sp>
        <p:nvSpPr>
          <p:cNvPr id="16" name="Title 1">
            <a:extLst>
              <a:ext uri="{FF2B5EF4-FFF2-40B4-BE49-F238E27FC236}">
                <a16:creationId xmlns:a16="http://schemas.microsoft.com/office/drawing/2014/main" id="{9E09829D-CDCC-6CCA-41A1-6371BC1C6AD3}"/>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pic>
        <p:nvPicPr>
          <p:cNvPr id="4" name="Picture 3">
            <a:extLst>
              <a:ext uri="{FF2B5EF4-FFF2-40B4-BE49-F238E27FC236}">
                <a16:creationId xmlns:a16="http://schemas.microsoft.com/office/drawing/2014/main" id="{44DAD6F3-84D9-29DC-F9DA-E8C9672DABBF}"/>
              </a:ext>
            </a:extLst>
          </p:cNvPr>
          <p:cNvPicPr>
            <a:picLocks noChangeAspect="1"/>
          </p:cNvPicPr>
          <p:nvPr/>
        </p:nvPicPr>
        <p:blipFill>
          <a:blip r:embed="rId3"/>
          <a:stretch>
            <a:fillRect/>
          </a:stretch>
        </p:blipFill>
        <p:spPr>
          <a:xfrm>
            <a:off x="7523668" y="2264835"/>
            <a:ext cx="1524079" cy="1222438"/>
          </a:xfrm>
          <a:prstGeom prst="rect">
            <a:avLst/>
          </a:prstGeom>
        </p:spPr>
      </p:pic>
      <p:pic>
        <p:nvPicPr>
          <p:cNvPr id="5" name="Picture 4">
            <a:extLst>
              <a:ext uri="{FF2B5EF4-FFF2-40B4-BE49-F238E27FC236}">
                <a16:creationId xmlns:a16="http://schemas.microsoft.com/office/drawing/2014/main" id="{AF933DC9-8FE9-9983-D6F9-378000544101}"/>
              </a:ext>
            </a:extLst>
          </p:cNvPr>
          <p:cNvPicPr>
            <a:picLocks noChangeAspect="1"/>
          </p:cNvPicPr>
          <p:nvPr/>
        </p:nvPicPr>
        <p:blipFill>
          <a:blip r:embed="rId3"/>
          <a:stretch>
            <a:fillRect/>
          </a:stretch>
        </p:blipFill>
        <p:spPr>
          <a:xfrm>
            <a:off x="4556564" y="4080207"/>
            <a:ext cx="1524079" cy="1222438"/>
          </a:xfrm>
          <a:prstGeom prst="rect">
            <a:avLst/>
          </a:prstGeom>
        </p:spPr>
      </p:pic>
      <p:pic>
        <p:nvPicPr>
          <p:cNvPr id="6" name="Picture 5">
            <a:extLst>
              <a:ext uri="{FF2B5EF4-FFF2-40B4-BE49-F238E27FC236}">
                <a16:creationId xmlns:a16="http://schemas.microsoft.com/office/drawing/2014/main" id="{E457E8BF-8A69-D360-8A41-4F5A6329AE0B}"/>
              </a:ext>
            </a:extLst>
          </p:cNvPr>
          <p:cNvPicPr>
            <a:picLocks noChangeAspect="1"/>
          </p:cNvPicPr>
          <p:nvPr/>
        </p:nvPicPr>
        <p:blipFill>
          <a:blip r:embed="rId3"/>
          <a:stretch>
            <a:fillRect/>
          </a:stretch>
        </p:blipFill>
        <p:spPr>
          <a:xfrm>
            <a:off x="8451269" y="4501725"/>
            <a:ext cx="1524079" cy="1222438"/>
          </a:xfrm>
          <a:prstGeom prst="rect">
            <a:avLst/>
          </a:prstGeom>
        </p:spPr>
      </p:pic>
      <p:pic>
        <p:nvPicPr>
          <p:cNvPr id="7" name="Picture 6">
            <a:extLst>
              <a:ext uri="{FF2B5EF4-FFF2-40B4-BE49-F238E27FC236}">
                <a16:creationId xmlns:a16="http://schemas.microsoft.com/office/drawing/2014/main" id="{FF220D33-321D-36DC-5473-32514DFC7BA8}"/>
              </a:ext>
            </a:extLst>
          </p:cNvPr>
          <p:cNvPicPr>
            <a:picLocks noChangeAspect="1"/>
          </p:cNvPicPr>
          <p:nvPr/>
        </p:nvPicPr>
        <p:blipFill>
          <a:blip r:embed="rId3"/>
          <a:stretch>
            <a:fillRect/>
          </a:stretch>
        </p:blipFill>
        <p:spPr>
          <a:xfrm>
            <a:off x="1948873" y="2908076"/>
            <a:ext cx="1524079" cy="1222438"/>
          </a:xfrm>
          <a:prstGeom prst="rect">
            <a:avLst/>
          </a:prstGeom>
        </p:spPr>
      </p:pic>
    </p:spTree>
    <p:extLst>
      <p:ext uri="{BB962C8B-B14F-4D97-AF65-F5344CB8AC3E}">
        <p14:creationId xmlns:p14="http://schemas.microsoft.com/office/powerpoint/2010/main" val="2889167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7D3D7-EE95-7965-191D-AB749A5BA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F8C0E-E619-539A-5143-F6BE1D01F2C0}"/>
              </a:ext>
            </a:extLst>
          </p:cNvPr>
          <p:cNvSpPr>
            <a:spLocks noGrp="1"/>
          </p:cNvSpPr>
          <p:nvPr>
            <p:ph type="title"/>
          </p:nvPr>
        </p:nvSpPr>
        <p:spPr>
          <a:xfrm>
            <a:off x="578148" y="508337"/>
            <a:ext cx="10577945" cy="1325563"/>
          </a:xfrm>
        </p:spPr>
        <p:txBody>
          <a:bodyPr>
            <a:normAutofit/>
          </a:bodyPr>
          <a:lstStyle/>
          <a:p>
            <a:pPr algn="ctr"/>
            <a:r>
              <a:rPr lang="en-GB" sz="8800" dirty="0"/>
              <a:t>Evaluation </a:t>
            </a:r>
          </a:p>
        </p:txBody>
      </p:sp>
      <p:sp>
        <p:nvSpPr>
          <p:cNvPr id="16" name="Title 1">
            <a:extLst>
              <a:ext uri="{FF2B5EF4-FFF2-40B4-BE49-F238E27FC236}">
                <a16:creationId xmlns:a16="http://schemas.microsoft.com/office/drawing/2014/main" id="{907B0DF1-B2DF-F384-90B6-13AA9EF00461}"/>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pic>
        <p:nvPicPr>
          <p:cNvPr id="9" name="Content Placeholder 8">
            <a:extLst>
              <a:ext uri="{FF2B5EF4-FFF2-40B4-BE49-F238E27FC236}">
                <a16:creationId xmlns:a16="http://schemas.microsoft.com/office/drawing/2014/main" id="{B4DCBDC8-2D4D-35ED-9E71-F4778EA80998}"/>
              </a:ext>
            </a:extLst>
          </p:cNvPr>
          <p:cNvPicPr>
            <a:picLocks noGrp="1" noChangeAspect="1"/>
          </p:cNvPicPr>
          <p:nvPr>
            <p:ph idx="1"/>
          </p:nvPr>
        </p:nvPicPr>
        <p:blipFill>
          <a:blip r:embed="rId2"/>
          <a:stretch>
            <a:fillRect/>
          </a:stretch>
        </p:blipFill>
        <p:spPr>
          <a:xfrm>
            <a:off x="3741708" y="1833900"/>
            <a:ext cx="4437092" cy="4437092"/>
          </a:xfrm>
        </p:spPr>
      </p:pic>
    </p:spTree>
    <p:extLst>
      <p:ext uri="{BB962C8B-B14F-4D97-AF65-F5344CB8AC3E}">
        <p14:creationId xmlns:p14="http://schemas.microsoft.com/office/powerpoint/2010/main" val="2109673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84C8-35E2-15FA-DC88-B6F7E10A9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7F853-A4D7-B1FA-C7C4-00820A17F460}"/>
              </a:ext>
            </a:extLst>
          </p:cNvPr>
          <p:cNvSpPr>
            <a:spLocks noGrp="1"/>
          </p:cNvSpPr>
          <p:nvPr>
            <p:ph type="title"/>
          </p:nvPr>
        </p:nvSpPr>
        <p:spPr>
          <a:xfrm>
            <a:off x="473364" y="841012"/>
            <a:ext cx="10577945" cy="1325563"/>
          </a:xfrm>
        </p:spPr>
        <p:txBody>
          <a:bodyPr>
            <a:normAutofit/>
          </a:bodyPr>
          <a:lstStyle/>
          <a:p>
            <a:pPr algn="ctr"/>
            <a:r>
              <a:rPr lang="en-GB" sz="8800" dirty="0"/>
              <a:t>Thank You</a:t>
            </a:r>
          </a:p>
        </p:txBody>
      </p:sp>
      <p:sp>
        <p:nvSpPr>
          <p:cNvPr id="16" name="Title 1">
            <a:extLst>
              <a:ext uri="{FF2B5EF4-FFF2-40B4-BE49-F238E27FC236}">
                <a16:creationId xmlns:a16="http://schemas.microsoft.com/office/drawing/2014/main" id="{0DA55958-B53D-A39B-96E8-E08DBAE97E1F}"/>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
        <p:nvSpPr>
          <p:cNvPr id="4" name="Content Placeholder 2">
            <a:extLst>
              <a:ext uri="{FF2B5EF4-FFF2-40B4-BE49-F238E27FC236}">
                <a16:creationId xmlns:a16="http://schemas.microsoft.com/office/drawing/2014/main" id="{5F8E47FF-7DBA-AEE0-48BE-B272E0C5BFA1}"/>
              </a:ext>
            </a:extLst>
          </p:cNvPr>
          <p:cNvSpPr txBox="1">
            <a:spLocks noGrp="1"/>
          </p:cNvSpPr>
          <p:nvPr>
            <p:ph idx="1"/>
          </p:nvPr>
        </p:nvSpPr>
        <p:spPr>
          <a:xfrm>
            <a:off x="554038" y="2868613"/>
            <a:ext cx="10935998" cy="219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800" b="1" dirty="0">
              <a:hlinkClick r:id="rId2">
                <a:extLst>
                  <a:ext uri="{A12FA001-AC4F-418D-AE19-62706E023703}">
                    <ahyp:hlinkClr xmlns:ahyp="http://schemas.microsoft.com/office/drawing/2018/hyperlinkcolor" val="tx"/>
                  </a:ext>
                </a:extLst>
              </a:hlinkClick>
            </a:endParaRPr>
          </a:p>
          <a:p>
            <a:pPr marL="0" indent="0" algn="ctr">
              <a:buFont typeface="Arial" panose="020B0604020202020204" pitchFamily="34" charset="0"/>
              <a:buNone/>
            </a:pPr>
            <a:r>
              <a:rPr lang="en-GB" sz="3600" b="1" dirty="0">
                <a:solidFill>
                  <a:schemeClr val="accent1">
                    <a:lumMod val="60000"/>
                    <a:lumOff val="40000"/>
                  </a:schemeClr>
                </a:solidFill>
                <a:latin typeface="+mj-lt"/>
                <a:hlinkClick r:id="rId2">
                  <a:extLst>
                    <a:ext uri="{A12FA001-AC4F-418D-AE19-62706E023703}">
                      <ahyp:hlinkClr xmlns:ahyp="http://schemas.microsoft.com/office/drawing/2018/hyperlinkcolor" val="tx"/>
                    </a:ext>
                  </a:extLst>
                </a:hlinkClick>
              </a:rPr>
              <a:t>https://www.strongerpracticehubs.org.uk/</a:t>
            </a:r>
            <a:endParaRPr lang="en-GB" sz="3600" b="1" dirty="0">
              <a:solidFill>
                <a:schemeClr val="accent1">
                  <a:lumMod val="60000"/>
                  <a:lumOff val="40000"/>
                </a:schemeClr>
              </a:solidFill>
              <a:latin typeface="+mj-lt"/>
            </a:endParaRPr>
          </a:p>
          <a:p>
            <a:pPr marL="0" indent="0" algn="ctr">
              <a:buFont typeface="Arial" panose="020B0604020202020204" pitchFamily="34" charset="0"/>
              <a:buNone/>
            </a:pPr>
            <a:endParaRPr lang="en-GB" sz="3600" b="1" dirty="0">
              <a:solidFill>
                <a:schemeClr val="accent1">
                  <a:lumMod val="60000"/>
                  <a:lumOff val="40000"/>
                </a:schemeClr>
              </a:solidFill>
              <a:latin typeface="+mj-lt"/>
            </a:endParaRPr>
          </a:p>
          <a:p>
            <a:pPr marL="0" indent="0" algn="ctr">
              <a:buFont typeface="Arial" panose="020B0604020202020204" pitchFamily="34" charset="0"/>
              <a:buNone/>
            </a:pPr>
            <a:r>
              <a:rPr lang="en-GB" sz="3600" b="1" dirty="0">
                <a:solidFill>
                  <a:schemeClr val="accent1">
                    <a:lumMod val="60000"/>
                    <a:lumOff val="40000"/>
                  </a:schemeClr>
                </a:solidFill>
                <a:latin typeface="+mj-lt"/>
                <a:hlinkClick r:id="rId3"/>
              </a:rPr>
              <a:t>sph@ncb.org.uk</a:t>
            </a:r>
            <a:r>
              <a:rPr lang="en-GB" sz="3600" b="1" dirty="0">
                <a:solidFill>
                  <a:schemeClr val="accent1">
                    <a:lumMod val="60000"/>
                    <a:lumOff val="40000"/>
                  </a:schemeClr>
                </a:solidFill>
                <a:latin typeface="+mj-lt"/>
              </a:rPr>
              <a:t> </a:t>
            </a:r>
          </a:p>
        </p:txBody>
      </p:sp>
    </p:spTree>
    <p:extLst>
      <p:ext uri="{BB962C8B-B14F-4D97-AF65-F5344CB8AC3E}">
        <p14:creationId xmlns:p14="http://schemas.microsoft.com/office/powerpoint/2010/main" val="72923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3400D47-FA6F-A32A-C624-B9610BB08397}"/>
              </a:ext>
            </a:extLst>
          </p:cNvPr>
          <p:cNvSpPr/>
          <p:nvPr/>
        </p:nvSpPr>
        <p:spPr>
          <a:xfrm>
            <a:off x="5958038" y="1545700"/>
            <a:ext cx="5531997" cy="428789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normAutofit/>
          </a:bodyPr>
          <a:lstStyle/>
          <a:p>
            <a:pPr marL="285750" indent="-285750">
              <a:buFont typeface="Arial" panose="020B0604020202020204" pitchFamily="34" charset="0"/>
              <a:buChar char="•"/>
            </a:pPr>
            <a:endParaRPr lang="en-GB" sz="4000" dirty="0">
              <a:solidFill>
                <a:schemeClr val="tx1"/>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418DBE66-4642-0F21-DDEF-142B6C6A4591}"/>
              </a:ext>
            </a:extLst>
          </p:cNvPr>
          <p:cNvSpPr txBox="1">
            <a:spLocks/>
          </p:cNvSpPr>
          <p:nvPr/>
        </p:nvSpPr>
        <p:spPr>
          <a:xfrm>
            <a:off x="701964" y="937779"/>
            <a:ext cx="10577945" cy="1325563"/>
          </a:xfrm>
          <a:prstGeom prst="rect">
            <a:avLst/>
          </a:prstGeom>
        </p:spPr>
        <p:txBody>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r>
              <a:rPr lang="en-GB" dirty="0">
                <a:latin typeface="+mj-lt"/>
                <a:cs typeface="Calibri" panose="020F0502020204030204" pitchFamily="34" charset="0"/>
              </a:rPr>
              <a:t>Early Years Stronger Practice Hubs</a:t>
            </a:r>
          </a:p>
        </p:txBody>
      </p:sp>
      <p:sp>
        <p:nvSpPr>
          <p:cNvPr id="9" name="Rectangle: Rounded Corners 8">
            <a:extLst>
              <a:ext uri="{FF2B5EF4-FFF2-40B4-BE49-F238E27FC236}">
                <a16:creationId xmlns:a16="http://schemas.microsoft.com/office/drawing/2014/main" id="{B59F9D7D-B7E1-98A4-0AE3-18804B4A92DB}"/>
              </a:ext>
            </a:extLst>
          </p:cNvPr>
          <p:cNvSpPr/>
          <p:nvPr/>
        </p:nvSpPr>
        <p:spPr>
          <a:xfrm>
            <a:off x="701964" y="1545700"/>
            <a:ext cx="7627885" cy="428789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rmAutofit fontScale="62500" lnSpcReduction="20000"/>
          </a:bodyPr>
          <a:lstStyle/>
          <a:p>
            <a:pPr marL="285750" indent="-285750">
              <a:buFont typeface="Arial" panose="020B0604020202020204" pitchFamily="34" charset="0"/>
              <a:buChar char="•"/>
            </a:pPr>
            <a:r>
              <a:rPr lang="en-GB" sz="4000" dirty="0">
                <a:solidFill>
                  <a:schemeClr val="tx1"/>
                </a:solidFill>
                <a:cs typeface="Calibri" panose="020F0502020204030204" pitchFamily="34" charset="0"/>
              </a:rPr>
              <a:t>Being delivered by the sector for the sector – driving system leadership within the early years</a:t>
            </a:r>
          </a:p>
          <a:p>
            <a:pPr marL="285750" indent="-285750">
              <a:buFont typeface="Arial" panose="020B0604020202020204" pitchFamily="34" charset="0"/>
              <a:buChar char="•"/>
            </a:pPr>
            <a:r>
              <a:rPr lang="en-GB" sz="4000" dirty="0">
                <a:solidFill>
                  <a:schemeClr val="tx1"/>
                </a:solidFill>
                <a:cs typeface="Calibri" panose="020F0502020204030204" pitchFamily="34" charset="0"/>
              </a:rPr>
              <a:t>Reaching more and more early education settings – with over 7,000 providers now involved in hub networks</a:t>
            </a:r>
          </a:p>
          <a:p>
            <a:pPr marL="285750" indent="-285750">
              <a:buFont typeface="Arial" panose="020B0604020202020204" pitchFamily="34" charset="0"/>
              <a:buChar char="•"/>
            </a:pPr>
            <a:r>
              <a:rPr lang="en-GB" sz="4000" dirty="0">
                <a:solidFill>
                  <a:schemeClr val="tx1"/>
                </a:solidFill>
                <a:cs typeface="Calibri" panose="020F0502020204030204" pitchFamily="34" charset="0"/>
              </a:rPr>
              <a:t>Supporting the full breadth of the sector: school-based nurseries, private voluntary and independent nurseries and childminders</a:t>
            </a:r>
          </a:p>
          <a:p>
            <a:pPr marL="285750" indent="-285750">
              <a:buFont typeface="Arial" panose="020B0604020202020204" pitchFamily="34" charset="0"/>
              <a:buChar char="•"/>
            </a:pPr>
            <a:r>
              <a:rPr lang="en-GB" sz="4000" dirty="0">
                <a:solidFill>
                  <a:schemeClr val="tx1"/>
                </a:solidFill>
                <a:cs typeface="Calibri" panose="020F0502020204030204" pitchFamily="34" charset="0"/>
              </a:rPr>
              <a:t>Bringing to life evidence-informed practice and supporting settings to use evidence to inform practice</a:t>
            </a:r>
          </a:p>
        </p:txBody>
      </p:sp>
      <p:sp>
        <p:nvSpPr>
          <p:cNvPr id="10" name="Rectangle: Rounded Corners 9">
            <a:extLst>
              <a:ext uri="{FF2B5EF4-FFF2-40B4-BE49-F238E27FC236}">
                <a16:creationId xmlns:a16="http://schemas.microsoft.com/office/drawing/2014/main" id="{2CDA801E-0610-EEDF-E335-19F962AFF00A}"/>
              </a:ext>
            </a:extLst>
          </p:cNvPr>
          <p:cNvSpPr/>
          <p:nvPr/>
        </p:nvSpPr>
        <p:spPr>
          <a:xfrm>
            <a:off x="8492527" y="1698247"/>
            <a:ext cx="2235696" cy="39827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F3BA9825-266F-451F-8AC5-BFD2EDB58FFA" descr="IMG_7177.PNG">
            <a:extLst>
              <a:ext uri="{FF2B5EF4-FFF2-40B4-BE49-F238E27FC236}">
                <a16:creationId xmlns:a16="http://schemas.microsoft.com/office/drawing/2014/main" id="{8EF703CD-D3CB-F401-6D7E-001C2222C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935" y="1965234"/>
            <a:ext cx="1965618" cy="349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41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18859-CD7A-5098-F8A1-23C4B3061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68C70-4BE1-1F11-1F25-46C2C504074E}"/>
              </a:ext>
            </a:extLst>
          </p:cNvPr>
          <p:cNvSpPr>
            <a:spLocks noGrp="1"/>
          </p:cNvSpPr>
          <p:nvPr>
            <p:ph type="title"/>
          </p:nvPr>
        </p:nvSpPr>
        <p:spPr>
          <a:xfrm>
            <a:off x="473364" y="841012"/>
            <a:ext cx="10577945" cy="1325563"/>
          </a:xfrm>
        </p:spPr>
        <p:txBody>
          <a:bodyPr>
            <a:normAutofit fontScale="90000"/>
          </a:bodyPr>
          <a:lstStyle/>
          <a:p>
            <a:pPr algn="ctr"/>
            <a:r>
              <a:rPr lang="en-GB" sz="8800" dirty="0"/>
              <a:t>Overview of the SPH Programme</a:t>
            </a:r>
          </a:p>
        </p:txBody>
      </p:sp>
      <p:sp>
        <p:nvSpPr>
          <p:cNvPr id="3" name="Content Placeholder 2">
            <a:extLst>
              <a:ext uri="{FF2B5EF4-FFF2-40B4-BE49-F238E27FC236}">
                <a16:creationId xmlns:a16="http://schemas.microsoft.com/office/drawing/2014/main" id="{509A4D56-0058-ACDE-F71A-6ED1E967348A}"/>
              </a:ext>
            </a:extLst>
          </p:cNvPr>
          <p:cNvSpPr>
            <a:spLocks noGrp="1"/>
          </p:cNvSpPr>
          <p:nvPr>
            <p:ph idx="1"/>
          </p:nvPr>
        </p:nvSpPr>
        <p:spPr>
          <a:xfrm>
            <a:off x="628073" y="3257982"/>
            <a:ext cx="10651836" cy="3600018"/>
          </a:xfrm>
        </p:spPr>
        <p:txBody>
          <a:bodyPr/>
          <a:lstStyle/>
          <a:p>
            <a:pPr marL="0" indent="0" algn="ctr">
              <a:spcAft>
                <a:spcPts val="1200"/>
              </a:spcAft>
              <a:buNone/>
            </a:pPr>
            <a:r>
              <a:rPr lang="en-US" sz="3600" b="1" dirty="0">
                <a:solidFill>
                  <a:srgbClr val="FF557A"/>
                </a:solidFill>
                <a:effectLst/>
                <a:latin typeface="+mj-lt"/>
                <a:ea typeface="Aptos" panose="020B0004020202020204" pitchFamily="34" charset="0"/>
                <a:cs typeface="Aptos" panose="020B0004020202020204" pitchFamily="34" charset="0"/>
              </a:rPr>
              <a:t>Gill Holden</a:t>
            </a:r>
            <a:endParaRPr lang="en-GB" sz="3600" dirty="0">
              <a:effectLst/>
              <a:latin typeface="+mj-lt"/>
              <a:ea typeface="Aptos" panose="020B0004020202020204" pitchFamily="34" charset="0"/>
              <a:cs typeface="Aptos" panose="020B0004020202020204" pitchFamily="34" charset="0"/>
            </a:endParaRPr>
          </a:p>
          <a:p>
            <a:pPr marL="0" indent="0" algn="ctr">
              <a:spcAft>
                <a:spcPts val="1200"/>
              </a:spcAft>
              <a:buNone/>
            </a:pPr>
            <a:r>
              <a:rPr lang="en-US" sz="3600" b="1" dirty="0">
                <a:solidFill>
                  <a:srgbClr val="1B1464"/>
                </a:solidFill>
                <a:effectLst/>
                <a:latin typeface="+mj-lt"/>
                <a:ea typeface="Aptos" panose="020B0004020202020204" pitchFamily="34" charset="0"/>
                <a:cs typeface="Aptos" panose="020B0004020202020204" pitchFamily="34" charset="0"/>
              </a:rPr>
              <a:t>Early Childhood Programme Lead</a:t>
            </a:r>
            <a:br>
              <a:rPr lang="en-US" sz="3600" dirty="0">
                <a:solidFill>
                  <a:srgbClr val="1B1464"/>
                </a:solidFill>
                <a:effectLst/>
                <a:latin typeface="+mj-lt"/>
                <a:ea typeface="Aptos" panose="020B0004020202020204" pitchFamily="34" charset="0"/>
                <a:cs typeface="Aptos" panose="020B0004020202020204" pitchFamily="34" charset="0"/>
              </a:rPr>
            </a:br>
            <a:r>
              <a:rPr lang="en-US" sz="3600" dirty="0">
                <a:solidFill>
                  <a:srgbClr val="1B1464"/>
                </a:solidFill>
                <a:effectLst/>
                <a:latin typeface="+mj-lt"/>
                <a:ea typeface="Aptos" panose="020B0004020202020204" pitchFamily="34" charset="0"/>
                <a:cs typeface="Aptos" panose="020B0004020202020204" pitchFamily="34" charset="0"/>
              </a:rPr>
              <a:t>National Children’s Bureau</a:t>
            </a:r>
            <a:endParaRPr lang="en-GB" sz="3600" dirty="0">
              <a:effectLst/>
              <a:latin typeface="+mj-lt"/>
              <a:ea typeface="Aptos" panose="020B0004020202020204" pitchFamily="34" charset="0"/>
              <a:cs typeface="Aptos" panose="020B0004020202020204" pitchFamily="34" charset="0"/>
            </a:endParaRPr>
          </a:p>
          <a:p>
            <a:endParaRPr lang="en-GB" dirty="0"/>
          </a:p>
        </p:txBody>
      </p:sp>
      <p:sp>
        <p:nvSpPr>
          <p:cNvPr id="16" name="Title 1">
            <a:extLst>
              <a:ext uri="{FF2B5EF4-FFF2-40B4-BE49-F238E27FC236}">
                <a16:creationId xmlns:a16="http://schemas.microsoft.com/office/drawing/2014/main" id="{F1D25A84-B09A-ABF2-DF81-4C9E73C1514E}"/>
              </a:ext>
            </a:extLst>
          </p:cNvPr>
          <p:cNvSpPr txBox="1">
            <a:spLocks/>
          </p:cNvSpPr>
          <p:nvPr/>
        </p:nvSpPr>
        <p:spPr>
          <a:xfrm>
            <a:off x="912091" y="5743310"/>
            <a:ext cx="10577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pPr algn="ctr"/>
            <a:r>
              <a:rPr lang="en-GB" sz="8800" dirty="0"/>
              <a:t> </a:t>
            </a:r>
          </a:p>
        </p:txBody>
      </p:sp>
    </p:spTree>
    <p:extLst>
      <p:ext uri="{BB962C8B-B14F-4D97-AF65-F5344CB8AC3E}">
        <p14:creationId xmlns:p14="http://schemas.microsoft.com/office/powerpoint/2010/main" val="2518735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C666-7083-877A-75C5-03E0FB4D7C88}"/>
              </a:ext>
            </a:extLst>
          </p:cNvPr>
          <p:cNvSpPr>
            <a:spLocks noGrp="1"/>
          </p:cNvSpPr>
          <p:nvPr>
            <p:ph type="title"/>
          </p:nvPr>
        </p:nvSpPr>
        <p:spPr>
          <a:xfrm>
            <a:off x="316202" y="131762"/>
            <a:ext cx="10577945" cy="1325563"/>
          </a:xfrm>
        </p:spPr>
        <p:txBody>
          <a:bodyPr/>
          <a:lstStyle/>
          <a:p>
            <a:r>
              <a:rPr lang="en-GB" dirty="0"/>
              <a:t>NCB – Delivery Partner</a:t>
            </a:r>
          </a:p>
        </p:txBody>
      </p:sp>
      <p:pic>
        <p:nvPicPr>
          <p:cNvPr id="8" name="Picture 2" descr="A photo of a child holding up her crayon drawing - a quote form NCB's CEO is overlayed, welcoming the new programme.">
            <a:extLst>
              <a:ext uri="{FF2B5EF4-FFF2-40B4-BE49-F238E27FC236}">
                <a16:creationId xmlns:a16="http://schemas.microsoft.com/office/drawing/2014/main" id="{B1D0A87C-FFF9-11FA-470F-99DC8A56F1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9978" y="1271588"/>
            <a:ext cx="8532044" cy="480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917005"/>
      </p:ext>
    </p:extLst>
  </p:cSld>
  <p:clrMapOvr>
    <a:masterClrMapping/>
  </p:clrMapOvr>
</p:sld>
</file>

<file path=ppt/theme/theme1.xml><?xml version="1.0" encoding="utf-8"?>
<a:theme xmlns:a="http://schemas.openxmlformats.org/drawingml/2006/main" name="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NCB">
      <a:majorFont>
        <a:latin typeface="Cera Round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force Webinar FINAL.potx" id="{2F51E2DE-947D-4873-9600-116519A38117}" vid="{03A5E436-1752-4C8A-8BCA-D688C524ACA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force Webinar FINAL.potx" id="{2F51E2DE-947D-4873-9600-116519A38117}" vid="{E0A3DA44-3D55-441C-B3C4-3B0D4F9258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D2BEED754FB34FB9A8EECC0DE65D11" ma:contentTypeVersion="12" ma:contentTypeDescription="Create a new document." ma:contentTypeScope="" ma:versionID="8d56ea960d3017601e5249993dce9770">
  <xsd:schema xmlns:xsd="http://www.w3.org/2001/XMLSchema" xmlns:xs="http://www.w3.org/2001/XMLSchema" xmlns:p="http://schemas.microsoft.com/office/2006/metadata/properties" xmlns:ns2="1a7c69af-98df-481b-aefd-a9a73abe57ac" xmlns:ns3="16ae49f3-829e-48a4-b770-42088e17cf9e" targetNamespace="http://schemas.microsoft.com/office/2006/metadata/properties" ma:root="true" ma:fieldsID="ca57cf14da78bfbb7ce7f60a9a12f309" ns2:_="" ns3:_="">
    <xsd:import namespace="1a7c69af-98df-481b-aefd-a9a73abe57ac"/>
    <xsd:import namespace="16ae49f3-829e-48a4-b770-42088e17cf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c69af-98df-481b-aefd-a9a73abe5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d4c797-396b-422f-9324-c7326d1857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ae49f3-829e-48a4-b770-42088e17cf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b1b432-1b3f-4e3d-84fa-547afe762041}" ma:internalName="TaxCatchAll" ma:showField="CatchAllData" ma:web="16ae49f3-829e-48a4-b770-42088e17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ae49f3-829e-48a4-b770-42088e17cf9e" xsi:nil="true"/>
    <lcf76f155ced4ddcb4097134ff3c332f xmlns="1a7c69af-98df-481b-aefd-a9a73abe57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125BDF-FAEA-4808-92D4-A4F388DC9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7c69af-98df-481b-aefd-a9a73abe57ac"/>
    <ds:schemaRef ds:uri="16ae49f3-829e-48a4-b770-42088e17c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EE0B83-5E5D-419F-B06C-1D4287526F8F}">
  <ds:schemaRefs>
    <ds:schemaRef ds:uri="http://schemas.microsoft.com/sharepoint/v3/contenttype/forms"/>
  </ds:schemaRefs>
</ds:datastoreItem>
</file>

<file path=customXml/itemProps3.xml><?xml version="1.0" encoding="utf-8"?>
<ds:datastoreItem xmlns:ds="http://schemas.openxmlformats.org/officeDocument/2006/customXml" ds:itemID="{8AC46A97-C928-447F-A76D-9FCEEACE802A}">
  <ds:schemaRefs>
    <ds:schemaRef ds:uri="http://purl.org/dc/elements/1.1/"/>
    <ds:schemaRef ds:uri="http://schemas.microsoft.com/office/2006/metadata/properties"/>
    <ds:schemaRef ds:uri="16ae49f3-829e-48a4-b770-42088e17cf9e"/>
    <ds:schemaRef ds:uri="http://schemas.microsoft.com/office/2006/documentManagement/types"/>
    <ds:schemaRef ds:uri="http://schemas.microsoft.com/office/infopath/2007/PartnerControls"/>
    <ds:schemaRef ds:uri="http://schemas.openxmlformats.org/package/2006/metadata/core-properties"/>
    <ds:schemaRef ds:uri="249ebf64-3396-4d38-98ee-a92d512a50a9"/>
    <ds:schemaRef ds:uri="http://www.w3.org/XML/1998/namespace"/>
    <ds:schemaRef ds:uri="http://purl.org/dc/dcmitype/"/>
    <ds:schemaRef ds:uri="http://purl.org/dc/terms/"/>
    <ds:schemaRef ds:uri="1a7c69af-98df-481b-aefd-a9a73abe57ac"/>
  </ds:schemaRefs>
</ds:datastoreItem>
</file>

<file path=docProps/app.xml><?xml version="1.0" encoding="utf-8"?>
<Properties xmlns="http://schemas.openxmlformats.org/officeDocument/2006/extended-properties" xmlns:vt="http://schemas.openxmlformats.org/officeDocument/2006/docPropsVTypes">
  <Template>Workforce Webinar FINAL</Template>
  <TotalTime>1032</TotalTime>
  <Words>9107</Words>
  <Application>Microsoft Office PowerPoint</Application>
  <PresentationFormat>Widescreen</PresentationFormat>
  <Paragraphs>746</Paragraphs>
  <Slides>63</Slides>
  <Notes>46</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63</vt:i4>
      </vt:variant>
    </vt:vector>
  </HeadingPairs>
  <TitlesOfParts>
    <vt:vector size="79" baseType="lpstr">
      <vt:lpstr>Arial</vt:lpstr>
      <vt:lpstr>Arimo</vt:lpstr>
      <vt:lpstr>Broadway</vt:lpstr>
      <vt:lpstr>Calibri</vt:lpstr>
      <vt:lpstr>Caveat</vt:lpstr>
      <vt:lpstr>Cera Pro</vt:lpstr>
      <vt:lpstr>Cera Round Pro</vt:lpstr>
      <vt:lpstr>GDS Transport</vt:lpstr>
      <vt:lpstr>Google Sans</vt:lpstr>
      <vt:lpstr>Libre Franklin</vt:lpstr>
      <vt:lpstr>Montserrat</vt:lpstr>
      <vt:lpstr>Open Sans</vt:lpstr>
      <vt:lpstr>Poppins</vt:lpstr>
      <vt:lpstr>Trebuchet MS</vt:lpstr>
      <vt:lpstr>Office Theme</vt:lpstr>
      <vt:lpstr>Custom Design</vt:lpstr>
      <vt:lpstr>PowerPoint Presentation</vt:lpstr>
      <vt:lpstr>Welcome</vt:lpstr>
      <vt:lpstr>Housekeeping </vt:lpstr>
      <vt:lpstr>Join the conversation </vt:lpstr>
      <vt:lpstr>Introduction and welcome from DfE</vt:lpstr>
      <vt:lpstr>Early Years Education Recovery</vt:lpstr>
      <vt:lpstr>PowerPoint Presentation</vt:lpstr>
      <vt:lpstr>Overview of the SPH Programme</vt:lpstr>
      <vt:lpstr>NCB – Delivery Partner</vt:lpstr>
      <vt:lpstr>PowerPoint Presentation</vt:lpstr>
      <vt:lpstr>PowerPoint Presentation</vt:lpstr>
      <vt:lpstr>PowerPoint Presentation</vt:lpstr>
      <vt:lpstr>Delivery Partner Role</vt:lpstr>
      <vt:lpstr>  The Hubs</vt:lpstr>
      <vt:lpstr>Stronger Practice Hubs website</vt:lpstr>
      <vt:lpstr>Evidence Partner - EEF</vt:lpstr>
      <vt:lpstr>Hubs  Our Journey So Far…</vt:lpstr>
      <vt:lpstr>Emma Whelam-Tate  Northern Lights EYSPH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Kady Steel  Early Years South West EYSPH   </vt:lpstr>
      <vt:lpstr>Our Journey In Collaboration With The EEF</vt:lpstr>
      <vt:lpstr>Assessing the Need</vt:lpstr>
      <vt:lpstr>Current EEF Projects for EYSWSPH</vt:lpstr>
      <vt:lpstr>Recruiting Settings</vt:lpstr>
      <vt:lpstr>Success and ongoing support</vt:lpstr>
      <vt:lpstr>Applying for a Development Programme with the EEF.</vt:lpstr>
      <vt:lpstr>Sally, Victoria, Andrina &amp; Natalie  Thrive Together EYSPH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Diane Jeffries   The Great North EYSPH   </vt:lpstr>
      <vt:lpstr>PowerPoint Presentation</vt:lpstr>
      <vt:lpstr>           Hub Infrastructure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1</vt:lpstr>
      <vt:lpstr>Workshop 1</vt:lpstr>
      <vt:lpstr>Break</vt:lpstr>
      <vt:lpstr>Workshop 2</vt:lpstr>
      <vt:lpstr>Q&amp;A session</vt:lpstr>
      <vt:lpstr>Evaluation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Pergolizzi</dc:creator>
  <cp:lastModifiedBy>Bill Bows</cp:lastModifiedBy>
  <cp:revision>149</cp:revision>
  <dcterms:created xsi:type="dcterms:W3CDTF">2019-10-31T07:45:47Z</dcterms:created>
  <dcterms:modified xsi:type="dcterms:W3CDTF">2024-03-12T14:58:43Z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0x010100EAD2BEED754FB34FB9A8EECC0DE65D11</vt:lpwstr>
  </property>
  <property fmtid="{D5CDD505-2E9C-101B-9397-08002B2CF9AE}" pid="3" name="Order">
    <vt:r8>100</vt:r8>
  </property>
  <property fmtid="{D5CDD505-2E9C-101B-9397-08002B2CF9AE}" pid="4" name="MediaServiceImageTags">
    <vt:lpwstr/>
  </property>
</Properties>
</file>